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5" r:id="rId3"/>
    <p:sldId id="257" r:id="rId4"/>
    <p:sldId id="264" r:id="rId5"/>
    <p:sldId id="263" r:id="rId6"/>
    <p:sldId id="262" r:id="rId7"/>
    <p:sldId id="261" r:id="rId8"/>
    <p:sldId id="258"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AD0DDA-D3D4-4385-8005-00077A284F51}"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328165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8408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666352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AD63393-CDDE-4E8B-B872-C210086DFAB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532405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440865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DAD0DDA-D3D4-4385-8005-00077A284F51}"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1550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FDAD0DDA-D3D4-4385-8005-00077A284F51}"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440210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D0DDA-D3D4-4385-8005-00077A284F51}"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442246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DAD0DDA-D3D4-4385-8005-00077A284F51}" type="datetimeFigureOut">
              <a:rPr lang="en-US" smtClean="0"/>
              <a:t>6/12/2020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AD63393-CDDE-4E8B-B872-C210086DFABA}" type="slidenum">
              <a:rPr lang="en-US" smtClean="0"/>
              <a:t>‹#›</a:t>
            </a:fld>
            <a:endParaRPr lang="en-US"/>
          </a:p>
        </p:txBody>
      </p:sp>
    </p:spTree>
    <p:extLst>
      <p:ext uri="{BB962C8B-B14F-4D97-AF65-F5344CB8AC3E}">
        <p14:creationId xmlns:p14="http://schemas.microsoft.com/office/powerpoint/2010/main" val="647985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AD0DDA-D3D4-4385-8005-00077A284F51}"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07526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AD0DDA-D3D4-4385-8005-00077A284F51}"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218563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204317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AD0DDA-D3D4-4385-8005-00077A284F51}"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305266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AD0DDA-D3D4-4385-8005-00077A284F51}"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18411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DAD0DDA-D3D4-4385-8005-00077A284F51}"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24578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18646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AD0DDA-D3D4-4385-8005-00077A284F51}"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63393-CDDE-4E8B-B872-C210086DFABA}" type="slidenum">
              <a:rPr lang="en-US" smtClean="0"/>
              <a:t>‹#›</a:t>
            </a:fld>
            <a:endParaRPr lang="en-US"/>
          </a:p>
        </p:txBody>
      </p:sp>
    </p:spTree>
    <p:extLst>
      <p:ext uri="{BB962C8B-B14F-4D97-AF65-F5344CB8AC3E}">
        <p14:creationId xmlns:p14="http://schemas.microsoft.com/office/powerpoint/2010/main" val="62026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DAD0DDA-D3D4-4385-8005-00077A284F51}" type="datetimeFigureOut">
              <a:rPr lang="en-US" smtClean="0"/>
              <a:t>6/12/2020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AD63393-CDDE-4E8B-B872-C210086DFABA}" type="slidenum">
              <a:rPr lang="en-US" smtClean="0"/>
              <a:t>‹#›</a:t>
            </a:fld>
            <a:endParaRPr lang="en-US"/>
          </a:p>
        </p:txBody>
      </p:sp>
    </p:spTree>
    <p:extLst>
      <p:ext uri="{BB962C8B-B14F-4D97-AF65-F5344CB8AC3E}">
        <p14:creationId xmlns:p14="http://schemas.microsoft.com/office/powerpoint/2010/main" val="415977471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7" name="Rectangle 7">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Picture 9">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9" name="Rectangle 11">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0" name="Picture 13">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41" name="Rectangle 15">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A21BF90-116D-407C-9913-742F82AF9A2F}"/>
              </a:ext>
            </a:extLst>
          </p:cNvPr>
          <p:cNvSpPr>
            <a:spLocks noGrp="1"/>
          </p:cNvSpPr>
          <p:nvPr>
            <p:ph type="ctrTitle"/>
          </p:nvPr>
        </p:nvSpPr>
        <p:spPr>
          <a:xfrm>
            <a:off x="840510" y="2733709"/>
            <a:ext cx="7657792" cy="1373070"/>
          </a:xfrm>
        </p:spPr>
        <p:txBody>
          <a:bodyPr>
            <a:normAutofit/>
          </a:bodyPr>
          <a:lstStyle/>
          <a:p>
            <a:r>
              <a:rPr lang="en-US" sz="4600" b="1" dirty="0">
                <a:solidFill>
                  <a:srgbClr val="FFFFFF"/>
                </a:solidFill>
              </a:rPr>
              <a:t>The Targeted Brownfields Assessment (TBA) Program</a:t>
            </a:r>
          </a:p>
        </p:txBody>
      </p:sp>
      <p:sp>
        <p:nvSpPr>
          <p:cNvPr id="3" name="Subtitle 2">
            <a:extLst>
              <a:ext uri="{FF2B5EF4-FFF2-40B4-BE49-F238E27FC236}">
                <a16:creationId xmlns:a16="http://schemas.microsoft.com/office/drawing/2014/main" id="{CCF07386-7A38-4EAE-ACFA-B20CC7CACBDD}"/>
              </a:ext>
            </a:extLst>
          </p:cNvPr>
          <p:cNvSpPr>
            <a:spLocks noGrp="1"/>
          </p:cNvSpPr>
          <p:nvPr>
            <p:ph type="subTitle" idx="1"/>
          </p:nvPr>
        </p:nvSpPr>
        <p:spPr>
          <a:xfrm>
            <a:off x="1194149" y="4394039"/>
            <a:ext cx="7304152" cy="1117687"/>
          </a:xfrm>
        </p:spPr>
        <p:txBody>
          <a:bodyPr>
            <a:normAutofit/>
          </a:bodyPr>
          <a:lstStyle/>
          <a:p>
            <a:r>
              <a:rPr lang="en-US" sz="1100"/>
              <a:t>Program Manager:</a:t>
            </a:r>
          </a:p>
          <a:p>
            <a:r>
              <a:rPr lang="en-US" sz="1100"/>
              <a:t>Rachel T. Simpson</a:t>
            </a:r>
          </a:p>
          <a:p>
            <a:r>
              <a:rPr lang="en-US" sz="1100"/>
              <a:t>RIDEM – Office of Waste Management</a:t>
            </a:r>
          </a:p>
          <a:p>
            <a:r>
              <a:rPr lang="en-US" sz="1100"/>
              <a:t>401-222-2797 ext. 7105</a:t>
            </a:r>
          </a:p>
        </p:txBody>
      </p:sp>
    </p:spTree>
    <p:extLst>
      <p:ext uri="{BB962C8B-B14F-4D97-AF65-F5344CB8AC3E}">
        <p14:creationId xmlns:p14="http://schemas.microsoft.com/office/powerpoint/2010/main" val="304054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3D3B6-CB09-4692-BC31-19B21F801DEC}"/>
              </a:ext>
            </a:extLst>
          </p:cNvPr>
          <p:cNvSpPr>
            <a:spLocks noGrp="1"/>
          </p:cNvSpPr>
          <p:nvPr>
            <p:ph type="title"/>
          </p:nvPr>
        </p:nvSpPr>
        <p:spPr/>
        <p:txBody>
          <a:bodyPr/>
          <a:lstStyle/>
          <a:p>
            <a:r>
              <a:rPr lang="en-US" dirty="0"/>
              <a:t>Remedial Action Work Plan</a:t>
            </a:r>
          </a:p>
        </p:txBody>
      </p:sp>
      <p:sp>
        <p:nvSpPr>
          <p:cNvPr id="3" name="Content Placeholder 2">
            <a:extLst>
              <a:ext uri="{FF2B5EF4-FFF2-40B4-BE49-F238E27FC236}">
                <a16:creationId xmlns:a16="http://schemas.microsoft.com/office/drawing/2014/main" id="{3D0259C5-F927-4C43-9DCF-CC65FD70B8A5}"/>
              </a:ext>
            </a:extLst>
          </p:cNvPr>
          <p:cNvSpPr>
            <a:spLocks noGrp="1"/>
          </p:cNvSpPr>
          <p:nvPr>
            <p:ph idx="1"/>
          </p:nvPr>
        </p:nvSpPr>
        <p:spPr/>
        <p:txBody>
          <a:bodyPr/>
          <a:lstStyle/>
          <a:p>
            <a:r>
              <a:rPr lang="en-US" dirty="0"/>
              <a:t>What is a Remedial Action Work Plan (RAWP)?</a:t>
            </a:r>
          </a:p>
          <a:p>
            <a:pPr lvl="1"/>
            <a:r>
              <a:rPr lang="en-US" dirty="0"/>
              <a:t>Where remedial action is found to be necessary, a plan shall be drafted discussing how best to address the contamination </a:t>
            </a:r>
          </a:p>
          <a:p>
            <a:pPr marL="457200" lvl="1" indent="0">
              <a:buNone/>
            </a:pPr>
            <a:endParaRPr lang="en-US" dirty="0"/>
          </a:p>
          <a:p>
            <a:r>
              <a:rPr lang="en-US" dirty="0"/>
              <a:t>Who is responsible for the required $1,000.00 Fee?</a:t>
            </a:r>
          </a:p>
          <a:p>
            <a:pPr lvl="1"/>
            <a:r>
              <a:rPr lang="en-US" dirty="0"/>
              <a:t>The owner/applicant is the responsible party in paying the fee</a:t>
            </a:r>
          </a:p>
          <a:p>
            <a:pPr lvl="1"/>
            <a:endParaRPr lang="en-US" dirty="0"/>
          </a:p>
          <a:p>
            <a:r>
              <a:rPr lang="en-US" dirty="0"/>
              <a:t>Upon successful completion of the RAWP, the applicant is responsible for redevelopment at the Site.</a:t>
            </a:r>
          </a:p>
        </p:txBody>
      </p:sp>
    </p:spTree>
    <p:extLst>
      <p:ext uri="{BB962C8B-B14F-4D97-AF65-F5344CB8AC3E}">
        <p14:creationId xmlns:p14="http://schemas.microsoft.com/office/powerpoint/2010/main" val="243242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0537A-AE7C-4B81-8DA0-86C34E7DED9E}"/>
              </a:ext>
            </a:extLst>
          </p:cNvPr>
          <p:cNvSpPr>
            <a:spLocks noGrp="1"/>
          </p:cNvSpPr>
          <p:nvPr>
            <p:ph type="title"/>
          </p:nvPr>
        </p:nvSpPr>
        <p:spPr/>
        <p:txBody>
          <a:bodyPr/>
          <a:lstStyle/>
          <a:p>
            <a:r>
              <a:rPr lang="en-US" dirty="0"/>
              <a:t>TBA Program Purpose and Goals</a:t>
            </a:r>
          </a:p>
        </p:txBody>
      </p:sp>
      <p:sp>
        <p:nvSpPr>
          <p:cNvPr id="3" name="Content Placeholder 2">
            <a:extLst>
              <a:ext uri="{FF2B5EF4-FFF2-40B4-BE49-F238E27FC236}">
                <a16:creationId xmlns:a16="http://schemas.microsoft.com/office/drawing/2014/main" id="{A60E567C-0CF5-4817-9C9B-E5E5FD312413}"/>
              </a:ext>
            </a:extLst>
          </p:cNvPr>
          <p:cNvSpPr>
            <a:spLocks noGrp="1"/>
          </p:cNvSpPr>
          <p:nvPr>
            <p:ph idx="1"/>
          </p:nvPr>
        </p:nvSpPr>
        <p:spPr>
          <a:xfrm>
            <a:off x="680321" y="2336872"/>
            <a:ext cx="9613861" cy="4249457"/>
          </a:xfrm>
        </p:spPr>
        <p:txBody>
          <a:bodyPr>
            <a:normAutofit lnSpcReduction="10000"/>
          </a:bodyPr>
          <a:lstStyle/>
          <a:p>
            <a:pPr marL="0" indent="0">
              <a:buNone/>
            </a:pPr>
            <a:r>
              <a:rPr lang="en-US" b="1" dirty="0"/>
              <a:t>Purpose: </a:t>
            </a:r>
            <a:r>
              <a:rPr lang="en-US" dirty="0"/>
              <a:t>Assist RI communities in determining the actual presence and extent of contamination at a brownfield property so the applicant can redevelop and revitalize the site. </a:t>
            </a:r>
          </a:p>
          <a:p>
            <a:pPr marL="0" indent="0">
              <a:buNone/>
            </a:pPr>
            <a:endParaRPr lang="en-US" dirty="0"/>
          </a:p>
          <a:p>
            <a:pPr marL="0" indent="0">
              <a:buNone/>
            </a:pPr>
            <a:r>
              <a:rPr lang="en-US" b="1" dirty="0"/>
              <a:t>Goal: </a:t>
            </a:r>
            <a:r>
              <a:rPr lang="en-US" dirty="0"/>
              <a:t>Investigate and redevelop a brownfield through the completion of the following -</a:t>
            </a:r>
          </a:p>
          <a:p>
            <a:pPr marL="0" indent="0">
              <a:buNone/>
            </a:pPr>
            <a:endParaRPr lang="en-US" dirty="0"/>
          </a:p>
          <a:p>
            <a:pPr lvl="1"/>
            <a:r>
              <a:rPr lang="en-US" dirty="0"/>
              <a:t>Phase I Environmental Site Assessment (ESA)*</a:t>
            </a:r>
          </a:p>
          <a:p>
            <a:pPr lvl="1"/>
            <a:r>
              <a:rPr lang="en-US" dirty="0"/>
              <a:t>Phase II ESA*</a:t>
            </a:r>
          </a:p>
          <a:p>
            <a:pPr lvl="1"/>
            <a:r>
              <a:rPr lang="en-US" dirty="0"/>
              <a:t>Remedial Action Work Plan (RAWP)*</a:t>
            </a:r>
          </a:p>
          <a:p>
            <a:pPr marL="0" indent="0">
              <a:buNone/>
            </a:pPr>
            <a:endParaRPr lang="en-US" dirty="0"/>
          </a:p>
          <a:p>
            <a:pPr marL="0" indent="0" algn="r">
              <a:buNone/>
            </a:pPr>
            <a:r>
              <a:rPr lang="en-US" sz="1700" dirty="0"/>
              <a:t>*completion of reports is dependent upon available funding</a:t>
            </a:r>
          </a:p>
        </p:txBody>
      </p:sp>
    </p:spTree>
    <p:extLst>
      <p:ext uri="{BB962C8B-B14F-4D97-AF65-F5344CB8AC3E}">
        <p14:creationId xmlns:p14="http://schemas.microsoft.com/office/powerpoint/2010/main" val="104023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46F-96DB-400D-9C73-449D4D189038}"/>
              </a:ext>
            </a:extLst>
          </p:cNvPr>
          <p:cNvSpPr>
            <a:spLocks noGrp="1"/>
          </p:cNvSpPr>
          <p:nvPr>
            <p:ph type="title"/>
          </p:nvPr>
        </p:nvSpPr>
        <p:spPr/>
        <p:txBody>
          <a:bodyPr/>
          <a:lstStyle/>
          <a:p>
            <a:r>
              <a:rPr lang="en-US" dirty="0"/>
              <a:t>The Application</a:t>
            </a:r>
          </a:p>
        </p:txBody>
      </p:sp>
      <p:sp>
        <p:nvSpPr>
          <p:cNvPr id="3" name="Content Placeholder 2">
            <a:extLst>
              <a:ext uri="{FF2B5EF4-FFF2-40B4-BE49-F238E27FC236}">
                <a16:creationId xmlns:a16="http://schemas.microsoft.com/office/drawing/2014/main" id="{E27A43B3-B7D0-4EF4-9AC3-915C6ABC7B11}"/>
              </a:ext>
            </a:extLst>
          </p:cNvPr>
          <p:cNvSpPr>
            <a:spLocks noGrp="1"/>
          </p:cNvSpPr>
          <p:nvPr>
            <p:ph idx="1"/>
          </p:nvPr>
        </p:nvSpPr>
        <p:spPr>
          <a:xfrm>
            <a:off x="680321" y="2336872"/>
            <a:ext cx="9613861" cy="4184507"/>
          </a:xfrm>
        </p:spPr>
        <p:txBody>
          <a:bodyPr>
            <a:normAutofit lnSpcReduction="10000"/>
          </a:bodyPr>
          <a:lstStyle/>
          <a:p>
            <a:r>
              <a:rPr lang="en-US" dirty="0"/>
              <a:t>Who may apply?</a:t>
            </a:r>
          </a:p>
          <a:p>
            <a:pPr lvl="1"/>
            <a:r>
              <a:rPr lang="en-US" dirty="0"/>
              <a:t>Municipalities</a:t>
            </a:r>
          </a:p>
          <a:p>
            <a:pPr lvl="1"/>
            <a:r>
              <a:rPr lang="en-US" dirty="0"/>
              <a:t>Non-profit organizations</a:t>
            </a:r>
          </a:p>
          <a:p>
            <a:pPr lvl="1"/>
            <a:r>
              <a:rPr lang="en-US" dirty="0"/>
              <a:t>Tribes </a:t>
            </a:r>
          </a:p>
          <a:p>
            <a:r>
              <a:rPr lang="en-US" dirty="0"/>
              <a:t>What is necessary for the application?</a:t>
            </a:r>
          </a:p>
          <a:p>
            <a:pPr lvl="1"/>
            <a:r>
              <a:rPr lang="en-US" dirty="0"/>
              <a:t>A brownfield with intentions of redevelopment</a:t>
            </a:r>
          </a:p>
          <a:p>
            <a:pPr lvl="2"/>
            <a:r>
              <a:rPr lang="en-US" dirty="0"/>
              <a:t>What is a brownfield?</a:t>
            </a:r>
          </a:p>
          <a:p>
            <a:pPr lvl="3"/>
            <a:r>
              <a:rPr lang="en-US" dirty="0"/>
              <a:t>Real property, the expansion, redevelopment, or reuse of which may be complicated by the presence or potential presence of hazardous substances, pollutants, contaminants, controlled substances, petroleum or petroleum products, or is mine-scarred land.</a:t>
            </a:r>
          </a:p>
          <a:p>
            <a:pPr lvl="1"/>
            <a:r>
              <a:rPr lang="en-US" dirty="0"/>
              <a:t>Any known information regarding the property</a:t>
            </a:r>
          </a:p>
          <a:p>
            <a:pPr lvl="1"/>
            <a:r>
              <a:rPr lang="en-US" dirty="0"/>
              <a:t>Access to the property</a:t>
            </a:r>
          </a:p>
          <a:p>
            <a:pPr lvl="1"/>
            <a:r>
              <a:rPr lang="en-US" dirty="0"/>
              <a:t>A description of the site assessment and/or anticipated remediation needs </a:t>
            </a:r>
          </a:p>
        </p:txBody>
      </p:sp>
    </p:spTree>
    <p:extLst>
      <p:ext uri="{BB962C8B-B14F-4D97-AF65-F5344CB8AC3E}">
        <p14:creationId xmlns:p14="http://schemas.microsoft.com/office/powerpoint/2010/main" val="3287356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6A68B-A10A-40DB-8F80-9AC3B0A3CC73}"/>
              </a:ext>
            </a:extLst>
          </p:cNvPr>
          <p:cNvSpPr>
            <a:spLocks noGrp="1"/>
          </p:cNvSpPr>
          <p:nvPr>
            <p:ph type="title"/>
          </p:nvPr>
        </p:nvSpPr>
        <p:spPr/>
        <p:txBody>
          <a:bodyPr/>
          <a:lstStyle/>
          <a:p>
            <a:r>
              <a:rPr lang="en-US" dirty="0"/>
              <a:t>How will the Application be Evaluated?</a:t>
            </a:r>
          </a:p>
        </p:txBody>
      </p:sp>
      <p:sp>
        <p:nvSpPr>
          <p:cNvPr id="3" name="Content Placeholder 2">
            <a:extLst>
              <a:ext uri="{FF2B5EF4-FFF2-40B4-BE49-F238E27FC236}">
                <a16:creationId xmlns:a16="http://schemas.microsoft.com/office/drawing/2014/main" id="{6FD59386-A852-4ECC-8231-ACD33771B917}"/>
              </a:ext>
            </a:extLst>
          </p:cNvPr>
          <p:cNvSpPr>
            <a:spLocks noGrp="1"/>
          </p:cNvSpPr>
          <p:nvPr>
            <p:ph idx="1"/>
          </p:nvPr>
        </p:nvSpPr>
        <p:spPr/>
        <p:txBody>
          <a:bodyPr/>
          <a:lstStyle/>
          <a:p>
            <a:r>
              <a:rPr lang="en-US" dirty="0"/>
              <a:t>Economic/environmental needs have been demonstrated</a:t>
            </a:r>
          </a:p>
          <a:p>
            <a:r>
              <a:rPr lang="en-US" dirty="0"/>
              <a:t>There is a vision on how the site will be reused/redeveloped</a:t>
            </a:r>
          </a:p>
          <a:p>
            <a:r>
              <a:rPr lang="en-US" dirty="0"/>
              <a:t>Reuse will incorporate livability and sustainability principles</a:t>
            </a:r>
          </a:p>
          <a:p>
            <a:r>
              <a:rPr lang="en-US" dirty="0"/>
              <a:t>Economic, environmental, health, and social benefits are associated with the reuse/redevelopment</a:t>
            </a:r>
          </a:p>
        </p:txBody>
      </p:sp>
    </p:spTree>
    <p:extLst>
      <p:ext uri="{BB962C8B-B14F-4D97-AF65-F5344CB8AC3E}">
        <p14:creationId xmlns:p14="http://schemas.microsoft.com/office/powerpoint/2010/main" val="206482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8BFE-8ADE-43D0-87B4-D4E2CCD22910}"/>
              </a:ext>
            </a:extLst>
          </p:cNvPr>
          <p:cNvSpPr>
            <a:spLocks noGrp="1"/>
          </p:cNvSpPr>
          <p:nvPr>
            <p:ph type="title"/>
          </p:nvPr>
        </p:nvSpPr>
        <p:spPr/>
        <p:txBody>
          <a:bodyPr/>
          <a:lstStyle/>
          <a:p>
            <a:r>
              <a:rPr lang="en-US" dirty="0"/>
              <a:t>Petroleum-Only Sites</a:t>
            </a:r>
          </a:p>
        </p:txBody>
      </p:sp>
      <p:sp>
        <p:nvSpPr>
          <p:cNvPr id="3" name="Content Placeholder 2">
            <a:extLst>
              <a:ext uri="{FF2B5EF4-FFF2-40B4-BE49-F238E27FC236}">
                <a16:creationId xmlns:a16="http://schemas.microsoft.com/office/drawing/2014/main" id="{121FA0E9-8504-4BF2-9A37-6E70FD62C681}"/>
              </a:ext>
            </a:extLst>
          </p:cNvPr>
          <p:cNvSpPr>
            <a:spLocks noGrp="1"/>
          </p:cNvSpPr>
          <p:nvPr>
            <p:ph idx="1"/>
          </p:nvPr>
        </p:nvSpPr>
        <p:spPr>
          <a:xfrm>
            <a:off x="680321" y="2336872"/>
            <a:ext cx="9613861" cy="4114169"/>
          </a:xfrm>
        </p:spPr>
        <p:txBody>
          <a:bodyPr/>
          <a:lstStyle/>
          <a:p>
            <a:r>
              <a:rPr lang="en-US" dirty="0"/>
              <a:t>Petroleum funds are allocated to sites where petroleum is the only contaminant of concern</a:t>
            </a:r>
          </a:p>
          <a:p>
            <a:r>
              <a:rPr lang="en-US" dirty="0"/>
              <a:t>Requires a Viable/Liable Memo</a:t>
            </a:r>
          </a:p>
          <a:p>
            <a:pPr lvl="1"/>
            <a:r>
              <a:rPr lang="en-US" dirty="0"/>
              <a:t>Proof will be necessary to determine if the owner/applicant can financially afford assessment/remediation</a:t>
            </a:r>
          </a:p>
          <a:p>
            <a:r>
              <a:rPr lang="en-US" dirty="0"/>
              <a:t>These sites will work closely with the TBA Program Manager and the UST Program</a:t>
            </a:r>
          </a:p>
          <a:p>
            <a:pPr lvl="1"/>
            <a:r>
              <a:rPr lang="en-US" dirty="0"/>
              <a:t>The UST Program will have jurisdiction on these Sites</a:t>
            </a:r>
          </a:p>
          <a:p>
            <a:r>
              <a:rPr lang="en-US" dirty="0"/>
              <a:t>Contractors selected to perform work MUST be approved to perform petroleum-type activities </a:t>
            </a:r>
          </a:p>
        </p:txBody>
      </p:sp>
    </p:spTree>
    <p:extLst>
      <p:ext uri="{BB962C8B-B14F-4D97-AF65-F5344CB8AC3E}">
        <p14:creationId xmlns:p14="http://schemas.microsoft.com/office/powerpoint/2010/main" val="27396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6E10-CA64-4BE3-A605-90819932DE85}"/>
              </a:ext>
            </a:extLst>
          </p:cNvPr>
          <p:cNvSpPr>
            <a:spLocks noGrp="1"/>
          </p:cNvSpPr>
          <p:nvPr>
            <p:ph type="title"/>
          </p:nvPr>
        </p:nvSpPr>
        <p:spPr/>
        <p:txBody>
          <a:bodyPr/>
          <a:lstStyle/>
          <a:p>
            <a:r>
              <a:rPr lang="en-US" dirty="0"/>
              <a:t>Access Agreements</a:t>
            </a:r>
          </a:p>
        </p:txBody>
      </p:sp>
      <p:sp>
        <p:nvSpPr>
          <p:cNvPr id="3" name="Content Placeholder 2">
            <a:extLst>
              <a:ext uri="{FF2B5EF4-FFF2-40B4-BE49-F238E27FC236}">
                <a16:creationId xmlns:a16="http://schemas.microsoft.com/office/drawing/2014/main" id="{7BB9600B-0340-424A-9F28-E28A11CF40BA}"/>
              </a:ext>
            </a:extLst>
          </p:cNvPr>
          <p:cNvSpPr>
            <a:spLocks noGrp="1"/>
          </p:cNvSpPr>
          <p:nvPr>
            <p:ph idx="1"/>
          </p:nvPr>
        </p:nvSpPr>
        <p:spPr/>
        <p:txBody>
          <a:bodyPr/>
          <a:lstStyle/>
          <a:p>
            <a:r>
              <a:rPr lang="en-US" dirty="0"/>
              <a:t>An access agreement with be provided to the owner/applicant for the Phase I and the Phase II portions of the TBA</a:t>
            </a:r>
          </a:p>
          <a:p>
            <a:r>
              <a:rPr lang="en-US" dirty="0"/>
              <a:t>A signed access agreement is required for RIDEM to perform any work at the property</a:t>
            </a:r>
          </a:p>
        </p:txBody>
      </p:sp>
    </p:spTree>
    <p:extLst>
      <p:ext uri="{BB962C8B-B14F-4D97-AF65-F5344CB8AC3E}">
        <p14:creationId xmlns:p14="http://schemas.microsoft.com/office/powerpoint/2010/main" val="195202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9FDF1-6C5F-4E31-BE0E-B3AC089D0759}"/>
              </a:ext>
            </a:extLst>
          </p:cNvPr>
          <p:cNvSpPr>
            <a:spLocks noGrp="1"/>
          </p:cNvSpPr>
          <p:nvPr>
            <p:ph type="title"/>
          </p:nvPr>
        </p:nvSpPr>
        <p:spPr/>
        <p:txBody>
          <a:bodyPr/>
          <a:lstStyle/>
          <a:p>
            <a:r>
              <a:rPr lang="en-US" dirty="0"/>
              <a:t>Request for Proposals</a:t>
            </a:r>
          </a:p>
        </p:txBody>
      </p:sp>
      <p:sp>
        <p:nvSpPr>
          <p:cNvPr id="3" name="Content Placeholder 2">
            <a:extLst>
              <a:ext uri="{FF2B5EF4-FFF2-40B4-BE49-F238E27FC236}">
                <a16:creationId xmlns:a16="http://schemas.microsoft.com/office/drawing/2014/main" id="{8AC481E7-CF28-43BF-8922-125342DB6F98}"/>
              </a:ext>
            </a:extLst>
          </p:cNvPr>
          <p:cNvSpPr>
            <a:spLocks noGrp="1"/>
          </p:cNvSpPr>
          <p:nvPr>
            <p:ph idx="1"/>
          </p:nvPr>
        </p:nvSpPr>
        <p:spPr/>
        <p:txBody>
          <a:bodyPr/>
          <a:lstStyle/>
          <a:p>
            <a:r>
              <a:rPr lang="en-US" dirty="0"/>
              <a:t>A request for proposals (RFP) will be issued to four (4) technical assistance contractors (TACs) for each phase of the project </a:t>
            </a:r>
          </a:p>
          <a:p>
            <a:r>
              <a:rPr lang="en-US" dirty="0"/>
              <a:t>The 4 TACs will have the opportunity to provide a proposal to RIDEM for review</a:t>
            </a:r>
          </a:p>
          <a:p>
            <a:r>
              <a:rPr lang="en-US" dirty="0"/>
              <a:t>Proposals will be evaluated on:</a:t>
            </a:r>
          </a:p>
          <a:p>
            <a:pPr lvl="1"/>
            <a:r>
              <a:rPr lang="en-US" dirty="0"/>
              <a:t>Was everything in the RFP addressed?</a:t>
            </a:r>
          </a:p>
          <a:p>
            <a:pPr lvl="1"/>
            <a:r>
              <a:rPr lang="en-US" dirty="0"/>
              <a:t>Use of WBE/MBE</a:t>
            </a:r>
          </a:p>
          <a:p>
            <a:pPr lvl="1"/>
            <a:r>
              <a:rPr lang="en-US" dirty="0"/>
              <a:t>Cost estimate</a:t>
            </a:r>
          </a:p>
        </p:txBody>
      </p:sp>
    </p:spTree>
    <p:extLst>
      <p:ext uri="{BB962C8B-B14F-4D97-AF65-F5344CB8AC3E}">
        <p14:creationId xmlns:p14="http://schemas.microsoft.com/office/powerpoint/2010/main" val="96362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8C1B-7966-40F1-9899-48364E03CD97}"/>
              </a:ext>
            </a:extLst>
          </p:cNvPr>
          <p:cNvSpPr>
            <a:spLocks noGrp="1"/>
          </p:cNvSpPr>
          <p:nvPr>
            <p:ph type="title"/>
          </p:nvPr>
        </p:nvSpPr>
        <p:spPr/>
        <p:txBody>
          <a:bodyPr/>
          <a:lstStyle/>
          <a:p>
            <a:r>
              <a:rPr lang="en-US" dirty="0"/>
              <a:t>Phase I Environmental Site Assessment</a:t>
            </a:r>
          </a:p>
        </p:txBody>
      </p:sp>
      <p:sp>
        <p:nvSpPr>
          <p:cNvPr id="3" name="Content Placeholder 2">
            <a:extLst>
              <a:ext uri="{FF2B5EF4-FFF2-40B4-BE49-F238E27FC236}">
                <a16:creationId xmlns:a16="http://schemas.microsoft.com/office/drawing/2014/main" id="{221A9B2C-1A0B-40C9-B58D-6AA7A16BF253}"/>
              </a:ext>
            </a:extLst>
          </p:cNvPr>
          <p:cNvSpPr>
            <a:spLocks noGrp="1"/>
          </p:cNvSpPr>
          <p:nvPr>
            <p:ph idx="1"/>
          </p:nvPr>
        </p:nvSpPr>
        <p:spPr>
          <a:xfrm>
            <a:off x="680321" y="2336872"/>
            <a:ext cx="9613861" cy="4063927"/>
          </a:xfrm>
        </p:spPr>
        <p:txBody>
          <a:bodyPr/>
          <a:lstStyle/>
          <a:p>
            <a:r>
              <a:rPr lang="en-US" dirty="0"/>
              <a:t>What is a Phase I Environmental Site Assessment (ESA)?</a:t>
            </a:r>
          </a:p>
          <a:p>
            <a:pPr lvl="1"/>
            <a:r>
              <a:rPr lang="en-US" dirty="0"/>
              <a:t>Risk management tool</a:t>
            </a:r>
          </a:p>
          <a:p>
            <a:pPr lvl="2"/>
            <a:r>
              <a:rPr lang="en-US" dirty="0"/>
              <a:t>Provides interested party with visual and historical information about the environmental conditions at the property</a:t>
            </a:r>
          </a:p>
          <a:p>
            <a:pPr lvl="2"/>
            <a:r>
              <a:rPr lang="en-US" dirty="0"/>
              <a:t>Provides evidence as to whether there may have been a release of oil or hazardous materials</a:t>
            </a:r>
          </a:p>
          <a:p>
            <a:r>
              <a:rPr lang="en-US" dirty="0"/>
              <a:t>A Phase I ESA does not:</a:t>
            </a:r>
          </a:p>
          <a:p>
            <a:pPr lvl="1"/>
            <a:r>
              <a:rPr lang="en-US" dirty="0"/>
              <a:t>Involve drilling, excavation, and/or sampling and analysis</a:t>
            </a:r>
          </a:p>
          <a:p>
            <a:pPr lvl="1"/>
            <a:r>
              <a:rPr lang="en-US" dirty="0"/>
              <a:t>Obligate the property owner to take any action </a:t>
            </a:r>
          </a:p>
          <a:p>
            <a:pPr lvl="1"/>
            <a:r>
              <a:rPr lang="en-US" dirty="0"/>
              <a:t>Require reporting to the DEM unless there is an emergency</a:t>
            </a:r>
          </a:p>
        </p:txBody>
      </p:sp>
    </p:spTree>
    <p:extLst>
      <p:ext uri="{BB962C8B-B14F-4D97-AF65-F5344CB8AC3E}">
        <p14:creationId xmlns:p14="http://schemas.microsoft.com/office/powerpoint/2010/main" val="293543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A96E2-F1EA-4168-928C-5A410936AE72}"/>
              </a:ext>
            </a:extLst>
          </p:cNvPr>
          <p:cNvSpPr>
            <a:spLocks noGrp="1"/>
          </p:cNvSpPr>
          <p:nvPr>
            <p:ph type="title"/>
          </p:nvPr>
        </p:nvSpPr>
        <p:spPr/>
        <p:txBody>
          <a:bodyPr/>
          <a:lstStyle/>
          <a:p>
            <a:r>
              <a:rPr lang="en-US" dirty="0"/>
              <a:t>Phase II Environmental Site Assessment/Site Investigation Report</a:t>
            </a:r>
          </a:p>
        </p:txBody>
      </p:sp>
      <p:sp>
        <p:nvSpPr>
          <p:cNvPr id="3" name="Content Placeholder 2">
            <a:extLst>
              <a:ext uri="{FF2B5EF4-FFF2-40B4-BE49-F238E27FC236}">
                <a16:creationId xmlns:a16="http://schemas.microsoft.com/office/drawing/2014/main" id="{CACCD2F3-A6DC-4BE7-AF6B-66EA86910D62}"/>
              </a:ext>
            </a:extLst>
          </p:cNvPr>
          <p:cNvSpPr>
            <a:spLocks noGrp="1"/>
          </p:cNvSpPr>
          <p:nvPr>
            <p:ph idx="1"/>
          </p:nvPr>
        </p:nvSpPr>
        <p:spPr>
          <a:xfrm>
            <a:off x="680321" y="2336873"/>
            <a:ext cx="9613861" cy="4084024"/>
          </a:xfrm>
        </p:spPr>
        <p:txBody>
          <a:bodyPr>
            <a:normAutofit/>
          </a:bodyPr>
          <a:lstStyle/>
          <a:p>
            <a:r>
              <a:rPr lang="en-US" dirty="0"/>
              <a:t>What is a Phase II ESA?</a:t>
            </a:r>
          </a:p>
          <a:p>
            <a:pPr lvl="1"/>
            <a:r>
              <a:rPr lang="en-US" dirty="0"/>
              <a:t>A site investigation </a:t>
            </a:r>
          </a:p>
          <a:p>
            <a:r>
              <a:rPr lang="en-US" dirty="0"/>
              <a:t>What does a Phase II include:</a:t>
            </a:r>
          </a:p>
          <a:p>
            <a:pPr lvl="1"/>
            <a:r>
              <a:rPr lang="en-US" dirty="0"/>
              <a:t>Installation of soil borings &amp; groundwater monitoring wells</a:t>
            </a:r>
          </a:p>
          <a:p>
            <a:pPr lvl="1"/>
            <a:r>
              <a:rPr lang="en-US" dirty="0"/>
              <a:t>Conducting test pits (excavations)</a:t>
            </a:r>
          </a:p>
          <a:p>
            <a:pPr lvl="1"/>
            <a:r>
              <a:rPr lang="en-US" dirty="0"/>
              <a:t>Sampling and analyzing soil vapor, surface soils, subsurface soils, surface water, groundwater</a:t>
            </a:r>
          </a:p>
          <a:p>
            <a:pPr lvl="1"/>
            <a:r>
              <a:rPr lang="en-US" dirty="0"/>
              <a:t>Submittal of all findings to RIDEM via a Site Investigation Report</a:t>
            </a:r>
          </a:p>
          <a:p>
            <a:r>
              <a:rPr lang="en-US" dirty="0"/>
              <a:t>RIDEM agrees to leave the property in substantially the same condition as it was found prior to the performance of the investigation</a:t>
            </a:r>
          </a:p>
          <a:p>
            <a:endParaRPr lang="en-US" dirty="0"/>
          </a:p>
        </p:txBody>
      </p:sp>
    </p:spTree>
    <p:extLst>
      <p:ext uri="{BB962C8B-B14F-4D97-AF65-F5344CB8AC3E}">
        <p14:creationId xmlns:p14="http://schemas.microsoft.com/office/powerpoint/2010/main" val="3641686199"/>
      </p:ext>
    </p:extLst>
  </p:cSld>
  <p:clrMapOvr>
    <a:masterClrMapping/>
  </p:clrMapOvr>
</p:sld>
</file>

<file path=ppt/theme/theme1.xml><?xml version="1.0" encoding="utf-8"?>
<a:theme xmlns:a="http://schemas.openxmlformats.org/drawingml/2006/main" name="Berli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otalTime>183</TotalTime>
  <Words>670</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The Targeted Brownfields Assessment (TBA) Program</vt:lpstr>
      <vt:lpstr>TBA Program Purpose and Goals</vt:lpstr>
      <vt:lpstr>The Application</vt:lpstr>
      <vt:lpstr>How will the Application be Evaluated?</vt:lpstr>
      <vt:lpstr>Petroleum-Only Sites</vt:lpstr>
      <vt:lpstr>Access Agreements</vt:lpstr>
      <vt:lpstr>Request for Proposals</vt:lpstr>
      <vt:lpstr>Phase I Environmental Site Assessment</vt:lpstr>
      <vt:lpstr>Phase II Environmental Site Assessment/Site Investigation Report</vt:lpstr>
      <vt:lpstr>Remedial Action Work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Targeted Brownfields Assessment</dc:title>
  <dc:creator>Simpson, Rachel (DEM)</dc:creator>
  <cp:lastModifiedBy>Rachel Simpson</cp:lastModifiedBy>
  <cp:revision>13</cp:revision>
  <dcterms:created xsi:type="dcterms:W3CDTF">2019-01-31T20:04:49Z</dcterms:created>
  <dcterms:modified xsi:type="dcterms:W3CDTF">2020-06-12T15:59:03Z</dcterms:modified>
</cp:coreProperties>
</file>