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7" autoAdjust="0"/>
    <p:restoredTop sz="94660"/>
  </p:normalViewPr>
  <p:slideViewPr>
    <p:cSldViewPr snapToGrid="0">
      <p:cViewPr>
        <p:scale>
          <a:sx n="66" d="100"/>
          <a:sy n="66" d="100"/>
        </p:scale>
        <p:origin x="3018"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F9AE73-7D22-49CE-A3F5-BDD4676D3AA5}"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4447D-B4A2-4222-8A5E-6A85D07DF587}" type="slidenum">
              <a:rPr lang="en-US" smtClean="0"/>
              <a:t>‹#›</a:t>
            </a:fld>
            <a:endParaRPr lang="en-US"/>
          </a:p>
        </p:txBody>
      </p:sp>
    </p:spTree>
    <p:extLst>
      <p:ext uri="{BB962C8B-B14F-4D97-AF65-F5344CB8AC3E}">
        <p14:creationId xmlns:p14="http://schemas.microsoft.com/office/powerpoint/2010/main" val="205425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F9AE73-7D22-49CE-A3F5-BDD4676D3AA5}"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4447D-B4A2-4222-8A5E-6A85D07DF587}" type="slidenum">
              <a:rPr lang="en-US" smtClean="0"/>
              <a:t>‹#›</a:t>
            </a:fld>
            <a:endParaRPr lang="en-US"/>
          </a:p>
        </p:txBody>
      </p:sp>
    </p:spTree>
    <p:extLst>
      <p:ext uri="{BB962C8B-B14F-4D97-AF65-F5344CB8AC3E}">
        <p14:creationId xmlns:p14="http://schemas.microsoft.com/office/powerpoint/2010/main" val="9118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F9AE73-7D22-49CE-A3F5-BDD4676D3AA5}"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4447D-B4A2-4222-8A5E-6A85D07DF587}" type="slidenum">
              <a:rPr lang="en-US" smtClean="0"/>
              <a:t>‹#›</a:t>
            </a:fld>
            <a:endParaRPr lang="en-US"/>
          </a:p>
        </p:txBody>
      </p:sp>
    </p:spTree>
    <p:extLst>
      <p:ext uri="{BB962C8B-B14F-4D97-AF65-F5344CB8AC3E}">
        <p14:creationId xmlns:p14="http://schemas.microsoft.com/office/powerpoint/2010/main" val="137971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F9AE73-7D22-49CE-A3F5-BDD4676D3AA5}"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4447D-B4A2-4222-8A5E-6A85D07DF587}" type="slidenum">
              <a:rPr lang="en-US" smtClean="0"/>
              <a:t>‹#›</a:t>
            </a:fld>
            <a:endParaRPr lang="en-US"/>
          </a:p>
        </p:txBody>
      </p:sp>
    </p:spTree>
    <p:extLst>
      <p:ext uri="{BB962C8B-B14F-4D97-AF65-F5344CB8AC3E}">
        <p14:creationId xmlns:p14="http://schemas.microsoft.com/office/powerpoint/2010/main" val="334293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F9AE73-7D22-49CE-A3F5-BDD4676D3AA5}"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4447D-B4A2-4222-8A5E-6A85D07DF587}" type="slidenum">
              <a:rPr lang="en-US" smtClean="0"/>
              <a:t>‹#›</a:t>
            </a:fld>
            <a:endParaRPr lang="en-US"/>
          </a:p>
        </p:txBody>
      </p:sp>
    </p:spTree>
    <p:extLst>
      <p:ext uri="{BB962C8B-B14F-4D97-AF65-F5344CB8AC3E}">
        <p14:creationId xmlns:p14="http://schemas.microsoft.com/office/powerpoint/2010/main" val="164361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F9AE73-7D22-49CE-A3F5-BDD4676D3AA5}"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4447D-B4A2-4222-8A5E-6A85D07DF587}" type="slidenum">
              <a:rPr lang="en-US" smtClean="0"/>
              <a:t>‹#›</a:t>
            </a:fld>
            <a:endParaRPr lang="en-US"/>
          </a:p>
        </p:txBody>
      </p:sp>
    </p:spTree>
    <p:extLst>
      <p:ext uri="{BB962C8B-B14F-4D97-AF65-F5344CB8AC3E}">
        <p14:creationId xmlns:p14="http://schemas.microsoft.com/office/powerpoint/2010/main" val="346611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F9AE73-7D22-49CE-A3F5-BDD4676D3AA5}"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4447D-B4A2-4222-8A5E-6A85D07DF587}" type="slidenum">
              <a:rPr lang="en-US" smtClean="0"/>
              <a:t>‹#›</a:t>
            </a:fld>
            <a:endParaRPr lang="en-US"/>
          </a:p>
        </p:txBody>
      </p:sp>
    </p:spTree>
    <p:extLst>
      <p:ext uri="{BB962C8B-B14F-4D97-AF65-F5344CB8AC3E}">
        <p14:creationId xmlns:p14="http://schemas.microsoft.com/office/powerpoint/2010/main" val="15525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F9AE73-7D22-49CE-A3F5-BDD4676D3AA5}"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4447D-B4A2-4222-8A5E-6A85D07DF587}" type="slidenum">
              <a:rPr lang="en-US" smtClean="0"/>
              <a:t>‹#›</a:t>
            </a:fld>
            <a:endParaRPr lang="en-US"/>
          </a:p>
        </p:txBody>
      </p:sp>
    </p:spTree>
    <p:extLst>
      <p:ext uri="{BB962C8B-B14F-4D97-AF65-F5344CB8AC3E}">
        <p14:creationId xmlns:p14="http://schemas.microsoft.com/office/powerpoint/2010/main" val="101348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9AE73-7D22-49CE-A3F5-BDD4676D3AA5}" type="datetimeFigureOut">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34447D-B4A2-4222-8A5E-6A85D07DF587}" type="slidenum">
              <a:rPr lang="en-US" smtClean="0"/>
              <a:t>‹#›</a:t>
            </a:fld>
            <a:endParaRPr lang="en-US"/>
          </a:p>
        </p:txBody>
      </p:sp>
    </p:spTree>
    <p:extLst>
      <p:ext uri="{BB962C8B-B14F-4D97-AF65-F5344CB8AC3E}">
        <p14:creationId xmlns:p14="http://schemas.microsoft.com/office/powerpoint/2010/main" val="29294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F9AE73-7D22-49CE-A3F5-BDD4676D3AA5}"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4447D-B4A2-4222-8A5E-6A85D07DF587}" type="slidenum">
              <a:rPr lang="en-US" smtClean="0"/>
              <a:t>‹#›</a:t>
            </a:fld>
            <a:endParaRPr lang="en-US"/>
          </a:p>
        </p:txBody>
      </p:sp>
    </p:spTree>
    <p:extLst>
      <p:ext uri="{BB962C8B-B14F-4D97-AF65-F5344CB8AC3E}">
        <p14:creationId xmlns:p14="http://schemas.microsoft.com/office/powerpoint/2010/main" val="218705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F9AE73-7D22-49CE-A3F5-BDD4676D3AA5}"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4447D-B4A2-4222-8A5E-6A85D07DF587}" type="slidenum">
              <a:rPr lang="en-US" smtClean="0"/>
              <a:t>‹#›</a:t>
            </a:fld>
            <a:endParaRPr lang="en-US"/>
          </a:p>
        </p:txBody>
      </p:sp>
    </p:spTree>
    <p:extLst>
      <p:ext uri="{BB962C8B-B14F-4D97-AF65-F5344CB8AC3E}">
        <p14:creationId xmlns:p14="http://schemas.microsoft.com/office/powerpoint/2010/main" val="46171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EFF9AE73-7D22-49CE-A3F5-BDD4676D3AA5}" type="datetimeFigureOut">
              <a:rPr lang="en-US" smtClean="0"/>
              <a:t>10/5/2018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834447D-B4A2-4222-8A5E-6A85D07DF587}" type="slidenum">
              <a:rPr lang="en-US" smtClean="0"/>
              <a:t>‹#›</a:t>
            </a:fld>
            <a:endParaRPr lang="en-US"/>
          </a:p>
        </p:txBody>
      </p:sp>
    </p:spTree>
    <p:extLst>
      <p:ext uri="{BB962C8B-B14F-4D97-AF65-F5344CB8AC3E}">
        <p14:creationId xmlns:p14="http://schemas.microsoft.com/office/powerpoint/2010/main" val="824366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543051" y="774226"/>
            <a:ext cx="5917200" cy="98952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41479" y="278542"/>
            <a:ext cx="5348638" cy="755581"/>
          </a:xfrm>
        </p:spPr>
        <p:txBody>
          <a:bodyPr>
            <a:normAutofit/>
          </a:bodyPr>
          <a:lstStyle/>
          <a:p>
            <a:r>
              <a:rPr lang="en-US" sz="4800" u="sng" baseline="30000" dirty="0">
                <a:latin typeface="League Gothic" panose="00000500000000000000" pitchFamily="50" charset="0"/>
              </a:rPr>
              <a:t>Notice: Erosion Control </a:t>
            </a:r>
            <a:r>
              <a:rPr lang="en-US" sz="4800" u="sng" baseline="30000" dirty="0" err="1">
                <a:latin typeface="League Gothic" panose="00000500000000000000" pitchFamily="50" charset="0"/>
              </a:rPr>
              <a:t>Stormwater</a:t>
            </a:r>
            <a:r>
              <a:rPr lang="en-US" sz="4800" u="sng" baseline="30000" dirty="0">
                <a:latin typeface="League Gothic" panose="00000500000000000000" pitchFamily="50" charset="0"/>
              </a:rPr>
              <a:t> </a:t>
            </a:r>
            <a:r>
              <a:rPr lang="en-US" sz="4800" u="sng" baseline="30000" dirty="0" smtClean="0">
                <a:latin typeface="League Gothic" panose="00000500000000000000" pitchFamily="50" charset="0"/>
              </a:rPr>
              <a:t>Violations</a:t>
            </a:r>
            <a:endParaRPr lang="en-US" sz="4800" u="sng" dirty="0">
              <a:latin typeface="League Gothic" panose="00000500000000000000" pitchFamily="50" charset="0"/>
            </a:endParaRPr>
          </a:p>
        </p:txBody>
      </p:sp>
      <p:sp>
        <p:nvSpPr>
          <p:cNvPr id="3" name="Subtitle 2"/>
          <p:cNvSpPr>
            <a:spLocks noGrp="1"/>
          </p:cNvSpPr>
          <p:nvPr>
            <p:ph type="subTitle" idx="1"/>
          </p:nvPr>
        </p:nvSpPr>
        <p:spPr>
          <a:xfrm>
            <a:off x="1615242" y="788765"/>
            <a:ext cx="5962106" cy="989529"/>
          </a:xfrm>
          <a:noFill/>
        </p:spPr>
        <p:txBody>
          <a:bodyPr>
            <a:normAutofit/>
          </a:bodyPr>
          <a:lstStyle/>
          <a:p>
            <a:pPr algn="l"/>
            <a:r>
              <a:rPr lang="en-US" sz="1200" i="1" dirty="0"/>
              <a:t>The construction industry plays a critical role in protecting waterways from polluted runoff. Your operator will be expected to ensure compliance of your site’s Soil Erosion and Sediment Control Plan permit requirements, in part by implementing the Best Management Practices shown below. The </a:t>
            </a:r>
            <a:r>
              <a:rPr lang="en-US" sz="1200" b="1" i="1" dirty="0"/>
              <a:t>correct</a:t>
            </a:r>
            <a:r>
              <a:rPr lang="en-US" sz="1200" i="1" dirty="0"/>
              <a:t> use of SESC BMPs ensures public safety, keeps local waters clean, and prevents flooding, soil loss, and other long-term consequences of erosion.</a:t>
            </a:r>
            <a:endParaRPr lang="en-US" sz="1200" i="1" dirty="0">
              <a:latin typeface="Myriad Pro" panose="020B0503030403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456" y="9231994"/>
            <a:ext cx="6915919" cy="57869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5434" t="14004" r="35294" b="14460"/>
          <a:stretch/>
        </p:blipFill>
        <p:spPr>
          <a:xfrm>
            <a:off x="153898" y="2060839"/>
            <a:ext cx="2275115" cy="719545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5343" t="14004" r="35525" b="14027"/>
          <a:stretch/>
        </p:blipFill>
        <p:spPr>
          <a:xfrm>
            <a:off x="3842795" y="2060839"/>
            <a:ext cx="2264230" cy="7239000"/>
          </a:xfrm>
          <a:prstGeom prst="rect">
            <a:avLst/>
          </a:prstGeom>
        </p:spPr>
      </p:pic>
      <p:sp>
        <p:nvSpPr>
          <p:cNvPr id="9" name="Subtitle 2"/>
          <p:cNvSpPr txBox="1">
            <a:spLocks/>
          </p:cNvSpPr>
          <p:nvPr/>
        </p:nvSpPr>
        <p:spPr>
          <a:xfrm>
            <a:off x="2321515" y="2275094"/>
            <a:ext cx="1502230" cy="998067"/>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t>Muddy water is an illicit discharge and a violation of the SESC plan.</a:t>
            </a:r>
          </a:p>
        </p:txBody>
      </p:sp>
      <p:sp>
        <p:nvSpPr>
          <p:cNvPr id="15" name="Subtitle 2"/>
          <p:cNvSpPr txBox="1">
            <a:spLocks/>
          </p:cNvSpPr>
          <p:nvPr/>
        </p:nvSpPr>
        <p:spPr>
          <a:xfrm>
            <a:off x="2321514" y="3549240"/>
            <a:ext cx="1502231" cy="1149205"/>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t>The dried concrete here is evidence that concrete outwash, which is highly toxic to aquatic life, was being carried by runoff </a:t>
            </a:r>
            <a:r>
              <a:rPr lang="en-US" sz="1100" dirty="0" smtClean="0"/>
              <a:t>to </a:t>
            </a:r>
            <a:r>
              <a:rPr lang="en-US" sz="1100" dirty="0"/>
              <a:t>the storm drain.</a:t>
            </a:r>
          </a:p>
        </p:txBody>
      </p:sp>
      <p:sp>
        <p:nvSpPr>
          <p:cNvPr id="16" name="Subtitle 2"/>
          <p:cNvSpPr txBox="1">
            <a:spLocks/>
          </p:cNvSpPr>
          <p:nvPr/>
        </p:nvSpPr>
        <p:spPr>
          <a:xfrm>
            <a:off x="2370501" y="5034262"/>
            <a:ext cx="1453244" cy="998067"/>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smtClean="0"/>
              <a:t>Sediment </a:t>
            </a:r>
            <a:r>
              <a:rPr lang="en-US" sz="1100" dirty="0"/>
              <a:t>trapped </a:t>
            </a:r>
            <a:r>
              <a:rPr lang="en-US" sz="1100" dirty="0" smtClean="0"/>
              <a:t>on the </a:t>
            </a:r>
            <a:r>
              <a:rPr lang="en-US" sz="1100" dirty="0"/>
              <a:t>construction side of compost filter socks must be collected and removed regularly.</a:t>
            </a:r>
          </a:p>
        </p:txBody>
      </p:sp>
      <p:sp>
        <p:nvSpPr>
          <p:cNvPr id="17" name="Subtitle 2"/>
          <p:cNvSpPr txBox="1">
            <a:spLocks/>
          </p:cNvSpPr>
          <p:nvPr/>
        </p:nvSpPr>
        <p:spPr>
          <a:xfrm>
            <a:off x="2321513" y="6453871"/>
            <a:ext cx="1502232" cy="998067"/>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t>The sediment in this roadway is tracked from a construction site entrance and is a public safety hazard.</a:t>
            </a:r>
          </a:p>
        </p:txBody>
      </p:sp>
      <p:sp>
        <p:nvSpPr>
          <p:cNvPr id="18" name="Subtitle 2"/>
          <p:cNvSpPr txBox="1">
            <a:spLocks/>
          </p:cNvSpPr>
          <p:nvPr/>
        </p:nvSpPr>
        <p:spPr>
          <a:xfrm>
            <a:off x="2321512" y="7924613"/>
            <a:ext cx="1502233" cy="1088582"/>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t>There are no visible erosion control measures </a:t>
            </a:r>
            <a:r>
              <a:rPr lang="en-US" sz="1100" dirty="0" smtClean="0"/>
              <a:t>on this small </a:t>
            </a:r>
            <a:r>
              <a:rPr lang="en-US" sz="1100" dirty="0"/>
              <a:t>construction site. </a:t>
            </a:r>
            <a:r>
              <a:rPr lang="en-US" sz="900" dirty="0" smtClean="0"/>
              <a:t>Photo: </a:t>
            </a:r>
            <a:r>
              <a:rPr lang="en-US" sz="900" i="1" dirty="0"/>
              <a:t>iowastormwater.org</a:t>
            </a:r>
            <a:r>
              <a:rPr lang="en-US" sz="900" dirty="0"/>
              <a:t>.</a:t>
            </a:r>
          </a:p>
        </p:txBody>
      </p:sp>
      <p:sp>
        <p:nvSpPr>
          <p:cNvPr id="19" name="Subtitle 2"/>
          <p:cNvSpPr txBox="1">
            <a:spLocks/>
          </p:cNvSpPr>
          <p:nvPr/>
        </p:nvSpPr>
        <p:spPr>
          <a:xfrm rot="16200000">
            <a:off x="5869476" y="7763484"/>
            <a:ext cx="3396342" cy="214792"/>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200" baseline="30000" dirty="0" smtClean="0">
                <a:latin typeface="Myriad Pro" panose="020B0503030403020204" pitchFamily="34" charset="0"/>
              </a:rPr>
              <a:t>Images </a:t>
            </a:r>
            <a:r>
              <a:rPr lang="en-US" sz="1200" baseline="30000" dirty="0">
                <a:latin typeface="Myriad Pro" panose="020B0503030403020204" pitchFamily="34" charset="0"/>
              </a:rPr>
              <a:t>not otherwise credited are courtesy of RI DEM.</a:t>
            </a:r>
          </a:p>
        </p:txBody>
      </p:sp>
      <p:sp>
        <p:nvSpPr>
          <p:cNvPr id="20" name="Subtitle 2"/>
          <p:cNvSpPr txBox="1">
            <a:spLocks/>
          </p:cNvSpPr>
          <p:nvPr/>
        </p:nvSpPr>
        <p:spPr>
          <a:xfrm>
            <a:off x="228597" y="1314172"/>
            <a:ext cx="1227225" cy="567560"/>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400" dirty="0" smtClean="0">
                <a:latin typeface="+mj-lt"/>
              </a:rPr>
              <a:t>MUNICIPALITY NAME HERE</a:t>
            </a:r>
            <a:endParaRPr lang="en-US" sz="1400" dirty="0">
              <a:latin typeface="+mj-lt"/>
            </a:endParaRPr>
          </a:p>
        </p:txBody>
      </p:sp>
      <p:sp>
        <p:nvSpPr>
          <p:cNvPr id="21" name="Subtitle 2"/>
          <p:cNvSpPr txBox="1">
            <a:spLocks/>
          </p:cNvSpPr>
          <p:nvPr/>
        </p:nvSpPr>
        <p:spPr>
          <a:xfrm>
            <a:off x="6011825" y="2251029"/>
            <a:ext cx="1502230" cy="1102519"/>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t>Filter fabrics on storm drains are a last line of defense against </a:t>
            </a:r>
            <a:r>
              <a:rPr lang="en-US" sz="1100" dirty="0" smtClean="0"/>
              <a:t>sediment entering </a:t>
            </a:r>
            <a:r>
              <a:rPr lang="en-US" sz="1100" dirty="0"/>
              <a:t>waterways. </a:t>
            </a:r>
            <a:r>
              <a:rPr lang="en-US" sz="1100" dirty="0" smtClean="0"/>
              <a:t>They must </a:t>
            </a:r>
            <a:r>
              <a:rPr lang="en-US" sz="1100" dirty="0"/>
              <a:t>be cleaned </a:t>
            </a:r>
            <a:r>
              <a:rPr lang="en-US" sz="1100" dirty="0" smtClean="0"/>
              <a:t>regularly. </a:t>
            </a:r>
            <a:r>
              <a:rPr lang="en-US" sz="900" dirty="0" smtClean="0"/>
              <a:t>Photo: </a:t>
            </a:r>
            <a:r>
              <a:rPr lang="en-US" sz="900" dirty="0"/>
              <a:t>US EPA.</a:t>
            </a:r>
          </a:p>
        </p:txBody>
      </p:sp>
      <p:sp>
        <p:nvSpPr>
          <p:cNvPr id="22" name="Subtitle 2"/>
          <p:cNvSpPr txBox="1">
            <a:spLocks/>
          </p:cNvSpPr>
          <p:nvPr/>
        </p:nvSpPr>
        <p:spPr>
          <a:xfrm>
            <a:off x="6011825" y="3511585"/>
            <a:ext cx="1502230" cy="998067"/>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t>The use of a designated concrete wash out area allows for management of </a:t>
            </a:r>
            <a:r>
              <a:rPr lang="en-US" sz="1100" dirty="0" smtClean="0"/>
              <a:t>water </a:t>
            </a:r>
            <a:r>
              <a:rPr lang="en-US" sz="1100" dirty="0"/>
              <a:t>generated from washing out ready-mix trucks, drums, and pumps.</a:t>
            </a:r>
          </a:p>
        </p:txBody>
      </p:sp>
      <p:sp>
        <p:nvSpPr>
          <p:cNvPr id="23" name="Subtitle 2"/>
          <p:cNvSpPr txBox="1">
            <a:spLocks/>
          </p:cNvSpPr>
          <p:nvPr/>
        </p:nvSpPr>
        <p:spPr>
          <a:xfrm>
            <a:off x="6011825" y="5028943"/>
            <a:ext cx="1502230" cy="1065476"/>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smtClean="0"/>
              <a:t>This f</a:t>
            </a:r>
            <a:r>
              <a:rPr lang="en-US" sz="1100" dirty="0" smtClean="0"/>
              <a:t>ilter </a:t>
            </a:r>
            <a:r>
              <a:rPr lang="en-US" sz="1100" dirty="0"/>
              <a:t>sock </a:t>
            </a:r>
            <a:r>
              <a:rPr lang="en-US" sz="1100" dirty="0" smtClean="0"/>
              <a:t>is appropriately </a:t>
            </a:r>
            <a:r>
              <a:rPr lang="en-US" sz="1100" dirty="0"/>
              <a:t>placed between construction and a wetland. </a:t>
            </a:r>
            <a:r>
              <a:rPr lang="en-US" sz="1100" dirty="0" smtClean="0"/>
              <a:t>The area </a:t>
            </a:r>
            <a:r>
              <a:rPr lang="en-US" sz="1100" dirty="0"/>
              <a:t>is free of accumulated sediment. </a:t>
            </a:r>
          </a:p>
        </p:txBody>
      </p:sp>
      <p:sp>
        <p:nvSpPr>
          <p:cNvPr id="24" name="Subtitle 2"/>
          <p:cNvSpPr txBox="1">
            <a:spLocks/>
          </p:cNvSpPr>
          <p:nvPr/>
        </p:nvSpPr>
        <p:spPr>
          <a:xfrm>
            <a:off x="6016779" y="6251722"/>
            <a:ext cx="1497643" cy="1313677"/>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t>A well-maintained pad of crushed stone has been placed where construction vehicles pull into and out of site, reducing the tracking of sediment into roadways. </a:t>
            </a:r>
            <a:r>
              <a:rPr lang="en-US" sz="900" dirty="0" smtClean="0"/>
              <a:t>Photo credit: </a:t>
            </a:r>
            <a:r>
              <a:rPr lang="en-US" sz="900" i="1" dirty="0" smtClean="0"/>
              <a:t>iowastormwater.org.</a:t>
            </a:r>
            <a:endParaRPr lang="en-US" sz="900" i="1" dirty="0"/>
          </a:p>
        </p:txBody>
      </p:sp>
      <p:sp>
        <p:nvSpPr>
          <p:cNvPr id="25" name="Subtitle 2"/>
          <p:cNvSpPr txBox="1">
            <a:spLocks/>
          </p:cNvSpPr>
          <p:nvPr/>
        </p:nvSpPr>
        <p:spPr>
          <a:xfrm>
            <a:off x="6011825" y="7924613"/>
            <a:ext cx="1502230" cy="1149344"/>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t>Straw mulching </a:t>
            </a:r>
            <a:r>
              <a:rPr lang="en-US" sz="1100" dirty="0" smtClean="0"/>
              <a:t>is </a:t>
            </a:r>
            <a:r>
              <a:rPr lang="en-US" sz="1100" dirty="0"/>
              <a:t>an effective and low-cost way to prevent soil erosion. </a:t>
            </a:r>
            <a:r>
              <a:rPr lang="en-US" sz="900" dirty="0"/>
              <a:t>Photo credit: Barry </a:t>
            </a:r>
            <a:r>
              <a:rPr lang="en-US" sz="900" dirty="0" err="1"/>
              <a:t>Tonning</a:t>
            </a:r>
            <a:r>
              <a:rPr lang="en-US" sz="900" dirty="0"/>
              <a:t> at Tetra Tech.</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9914" y="1810474"/>
            <a:ext cx="872376" cy="423092"/>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522" y="1805710"/>
            <a:ext cx="770151" cy="43243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862" y="270034"/>
            <a:ext cx="1038641" cy="1025177"/>
          </a:xfrm>
          <a:prstGeom prst="rect">
            <a:avLst/>
          </a:prstGeom>
        </p:spPr>
      </p:pic>
      <p:pic>
        <p:nvPicPr>
          <p:cNvPr id="27" name="Picture 26"/>
          <p:cNvPicPr>
            <a:picLocks noChangeAspect="1"/>
          </p:cNvPicPr>
          <p:nvPr/>
        </p:nvPicPr>
        <p:blipFill rotWithShape="1">
          <a:blip r:embed="rId8" cstate="print">
            <a:extLst>
              <a:ext uri="{28A0092B-C50C-407E-A947-70E740481C1C}">
                <a14:useLocalDpi xmlns:a14="http://schemas.microsoft.com/office/drawing/2010/main" val="0"/>
              </a:ext>
            </a:extLst>
          </a:blip>
          <a:srcRect l="23758" t="13889" r="72647" b="13333"/>
          <a:stretch/>
        </p:blipFill>
        <p:spPr>
          <a:xfrm>
            <a:off x="-50591" y="1970314"/>
            <a:ext cx="274320" cy="7187168"/>
          </a:xfrm>
          <a:prstGeom prst="rect">
            <a:avLst/>
          </a:prstGeom>
        </p:spPr>
      </p:pic>
      <p:pic>
        <p:nvPicPr>
          <p:cNvPr id="29" name="Picture 28"/>
          <p:cNvPicPr>
            <a:picLocks noChangeAspect="1"/>
          </p:cNvPicPr>
          <p:nvPr/>
        </p:nvPicPr>
        <p:blipFill rotWithShape="1">
          <a:blip r:embed="rId8" cstate="print">
            <a:extLst>
              <a:ext uri="{28A0092B-C50C-407E-A947-70E740481C1C}">
                <a14:useLocalDpi xmlns:a14="http://schemas.microsoft.com/office/drawing/2010/main" val="0"/>
              </a:ext>
            </a:extLst>
          </a:blip>
          <a:srcRect l="23758" t="13889" r="72647" b="13333"/>
          <a:stretch/>
        </p:blipFill>
        <p:spPr>
          <a:xfrm>
            <a:off x="3628771" y="1970310"/>
            <a:ext cx="274320" cy="7187168"/>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344" y="9170497"/>
            <a:ext cx="734573" cy="681011"/>
          </a:xfrm>
          <a:prstGeom prst="rect">
            <a:avLst/>
          </a:prstGeom>
        </p:spPr>
      </p:pic>
    </p:spTree>
    <p:extLst>
      <p:ext uri="{BB962C8B-B14F-4D97-AF65-F5344CB8AC3E}">
        <p14:creationId xmlns:p14="http://schemas.microsoft.com/office/powerpoint/2010/main" val="2804953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TotalTime>
  <Words>315</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League Gothic</vt:lpstr>
      <vt:lpstr>Myriad Pro</vt:lpstr>
      <vt:lpstr>Office Theme</vt:lpstr>
      <vt:lpstr>Notice: Erosion Control Stormwater Violations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Notice: Erosion Control Stormwater Violations</dc:title>
  <dc:creator>NEMOStudent</dc:creator>
  <cp:lastModifiedBy>NEMOStudent</cp:lastModifiedBy>
  <cp:revision>14</cp:revision>
  <cp:lastPrinted>2018-10-03T17:18:39Z</cp:lastPrinted>
  <dcterms:created xsi:type="dcterms:W3CDTF">2018-10-03T17:02:45Z</dcterms:created>
  <dcterms:modified xsi:type="dcterms:W3CDTF">2018-10-05T13:39:36Z</dcterms:modified>
</cp:coreProperties>
</file>