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9144000"/>
  <p:notesSz cx="6858000" cy="9144000"/>
  <p:embeddedFontLst>
    <p:embeddedFont>
      <p:font typeface="Architects Daughter"/>
      <p:regular r:id="rId15"/>
    </p:embeddedFont>
    <p:embeddedFont>
      <p:font typeface="Constantia"/>
      <p:regular r:id="rId16"/>
      <p:bold r:id="rId17"/>
      <p:italic r:id="rId18"/>
      <p:boldItalic r:id="rId19"/>
    </p:embeddedFont>
    <p:embeddedFont>
      <p:font typeface="Handlee"/>
      <p:regular r:id="rId20"/>
    </p:embeddedFont>
    <p:embeddedFont>
      <p:font typeface="Alegreya"/>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andlee-regular.fntdata"/><Relationship Id="rId11" Type="http://schemas.openxmlformats.org/officeDocument/2006/relationships/slide" Target="slides/slide7.xml"/><Relationship Id="rId22" Type="http://schemas.openxmlformats.org/officeDocument/2006/relationships/font" Target="fonts/Alegreya-bold.fntdata"/><Relationship Id="rId10" Type="http://schemas.openxmlformats.org/officeDocument/2006/relationships/slide" Target="slides/slide6.xml"/><Relationship Id="rId21" Type="http://schemas.openxmlformats.org/officeDocument/2006/relationships/font" Target="fonts/Alegreya-regular.fntdata"/><Relationship Id="rId13" Type="http://schemas.openxmlformats.org/officeDocument/2006/relationships/slide" Target="slides/slide9.xml"/><Relationship Id="rId24" Type="http://schemas.openxmlformats.org/officeDocument/2006/relationships/font" Target="fonts/Alegreya-boldItalic.fntdata"/><Relationship Id="rId12" Type="http://schemas.openxmlformats.org/officeDocument/2006/relationships/slide" Target="slides/slide8.xml"/><Relationship Id="rId23" Type="http://schemas.openxmlformats.org/officeDocument/2006/relationships/font" Target="fonts/Alegreya-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ArchitectsDaughter-regular.fntdata"/><Relationship Id="rId14" Type="http://schemas.openxmlformats.org/officeDocument/2006/relationships/slide" Target="slides/slide10.xml"/><Relationship Id="rId17" Type="http://schemas.openxmlformats.org/officeDocument/2006/relationships/font" Target="fonts/Constantia-bold.fntdata"/><Relationship Id="rId16" Type="http://schemas.openxmlformats.org/officeDocument/2006/relationships/font" Target="fonts/Constantia-regular.fntdata"/><Relationship Id="rId5" Type="http://schemas.openxmlformats.org/officeDocument/2006/relationships/slide" Target="slides/slide1.xml"/><Relationship Id="rId19" Type="http://schemas.openxmlformats.org/officeDocument/2006/relationships/font" Target="fonts/Constantia-boldItalic.fntdata"/><Relationship Id="rId6" Type="http://schemas.openxmlformats.org/officeDocument/2006/relationships/slide" Target="slides/slide2.xml"/><Relationship Id="rId18" Type="http://schemas.openxmlformats.org/officeDocument/2006/relationships/font" Target="fonts/Constantia-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We designed this program using the arc of dialog to walk students throught the role they play in climate change. programs using the arc of dialog are mainly a discussisson that you as the educator will facilitate and fill in any information that is missing. me easy- me-hard us-hard- us easy</a:t>
            </a:r>
            <a:endParaRPr b="0" i="0" sz="1200" u="none" cap="none" strike="noStrike">
              <a:solidFill>
                <a:schemeClr val="dk1"/>
              </a:solidFill>
              <a:latin typeface="Calibri"/>
              <a:ea typeface="Calibri"/>
              <a:cs typeface="Calibri"/>
              <a:sym typeface="Calibri"/>
            </a:endParaRPr>
          </a:p>
        </p:txBody>
      </p:sp>
      <p:sp>
        <p:nvSpPr>
          <p:cNvPr id="63" name="Google Shape;6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5fdbf5b1fb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fdbf5b1f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Have students work in groups to create a mural of small ways they can help.</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Have each group share their mural and explain why it is important to them to protect amphibians and other wildlife.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Have each student pick one thing that was discussed today that they would like to share with someone in the future (friends, family, neighbors).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Don’t pollute</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Don’t use pesticides</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Clean up and protect amphibian habitats</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Turn out the lights</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Ride a bike instead of driving</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Conserve water</a:t>
            </a:r>
            <a:endParaRPr sz="1100">
              <a:solidFill>
                <a:srgbClr val="000000"/>
              </a:solidFill>
              <a:latin typeface="Cambria"/>
              <a:ea typeface="Cambria"/>
              <a:cs typeface="Cambria"/>
              <a:sym typeface="Cambria"/>
            </a:endParaRPr>
          </a:p>
          <a:p>
            <a:pPr indent="-298450" lvl="0" marL="457200" rtl="0" algn="l">
              <a:lnSpc>
                <a:spcPct val="107916"/>
              </a:lnSpc>
              <a:spcBef>
                <a:spcPts val="0"/>
              </a:spcBef>
              <a:spcAft>
                <a:spcPts val="0"/>
              </a:spcAft>
              <a:buClr>
                <a:srgbClr val="000000"/>
              </a:buClr>
              <a:buSzPts val="1100"/>
              <a:buFont typeface="Cambria"/>
              <a:buChar char="●"/>
            </a:pPr>
            <a:r>
              <a:rPr lang="en-US" sz="1100">
                <a:solidFill>
                  <a:srgbClr val="000000"/>
                </a:solidFill>
                <a:latin typeface="Cambria"/>
                <a:ea typeface="Cambria"/>
                <a:cs typeface="Cambria"/>
                <a:sym typeface="Cambria"/>
              </a:rPr>
              <a:t>Reduce, reuse, recycle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p:txBody>
      </p:sp>
      <p:sp>
        <p:nvSpPr>
          <p:cNvPr id="165" name="Google Shape;165;g5fdbf5b1fb_0_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db6be753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3db6be7534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latin typeface="Cambria"/>
                <a:ea typeface="Cambria"/>
                <a:cs typeface="Cambria"/>
                <a:sym typeface="Cambria"/>
              </a:rPr>
              <a:t>We have 18 different species of amphibians, 7 species of frogs, 3 species of toads, and 8 species of salamanders (including 1 newt).</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Amphibians are all vertebrates, meaning they all have backbones.</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Has anyone seen an amphibian? </a:t>
            </a:r>
            <a:endParaRPr>
              <a:latin typeface="Cambria"/>
              <a:ea typeface="Cambria"/>
              <a:cs typeface="Cambria"/>
              <a:sym typeface="Cambria"/>
            </a:endParaRPr>
          </a:p>
          <a:p>
            <a:pPr indent="0" lvl="0" marL="0" marR="0" rtl="0" algn="l">
              <a:spcBef>
                <a:spcPts val="0"/>
              </a:spcBef>
              <a:spcAft>
                <a:spcPts val="0"/>
              </a:spcAft>
              <a:buNone/>
            </a:pPr>
            <a:r>
              <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From left to right:</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Frogs: Wood frog, bullfrog, spring peeper, gray tree frog, northern leopard frog, green frog, pickerel frog</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Toads: Eastern Spadefoot toad, Fowler’s toad, American toad</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Newt: Red-spotted newt (technically still a salamander)</a:t>
            </a:r>
            <a:endParaRPr>
              <a:latin typeface="Cambria"/>
              <a:ea typeface="Cambria"/>
              <a:cs typeface="Cambria"/>
              <a:sym typeface="Cambria"/>
            </a:endParaRPr>
          </a:p>
          <a:p>
            <a:pPr indent="0" lvl="0" marL="0" marR="0" rtl="0" algn="l">
              <a:spcBef>
                <a:spcPts val="0"/>
              </a:spcBef>
              <a:spcAft>
                <a:spcPts val="0"/>
              </a:spcAft>
              <a:buNone/>
            </a:pPr>
            <a:r>
              <a:rPr lang="en-US">
                <a:latin typeface="Cambria"/>
                <a:ea typeface="Cambria"/>
                <a:cs typeface="Cambria"/>
                <a:sym typeface="Cambria"/>
              </a:rPr>
              <a:t>Salamanders: Spotted salamander, marbled salamander, northern two-lined salamander, four-toed salamander, eastern red-backed salamander, northern spring salamander, northern dusky salamander.</a:t>
            </a:r>
            <a:endParaRPr>
              <a:latin typeface="Cambria"/>
              <a:ea typeface="Cambria"/>
              <a:cs typeface="Cambria"/>
              <a:sym typeface="Cambria"/>
            </a:endParaRPr>
          </a:p>
          <a:p>
            <a:pPr indent="0" lvl="0" marL="0" marR="0" rtl="0" algn="l">
              <a:spcBef>
                <a:spcPts val="0"/>
              </a:spcBef>
              <a:spcAft>
                <a:spcPts val="0"/>
              </a:spcAft>
              <a:buNone/>
            </a:pPr>
            <a:r>
              <a:t/>
            </a:r>
            <a:endParaRPr>
              <a:latin typeface="Cambria"/>
              <a:ea typeface="Cambria"/>
              <a:cs typeface="Cambria"/>
              <a:sym typeface="Cambria"/>
            </a:endParaRPr>
          </a:p>
        </p:txBody>
      </p:sp>
      <p:sp>
        <p:nvSpPr>
          <p:cNvPr id="74" name="Google Shape;74;g3db6be753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8b63038a3_0_7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88b63038a3_0_7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1" marL="9144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Give students the opportunity to share their experiences with amphibians. Prompt discussion with the following questions and fill in with “why”:</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Where did they find them?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Frogs, toads and salamanders spend part of their lives on land and part in the water. This is one of the characteristics that separates amphibians from other kinds of animals.</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What did they feel like?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have permeable skin. They absorb water, oxygen and nutrients this way. Since frogs and salamanders need to stay moist, they have a mucus coating on their skin to stop them from drying out, this is what makes them feel slimy. Toads lack this covering and can tolerate drier conditions, they feel rough and bumpy.</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How big were they?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go through metamorphosis, they change from egg, to larva (tadpole) to adult. Juveniles of most amphibians look like miniature versions of adults. (can talk about red-spotted newt)</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Was it cold? Warm?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are ectothermic, or cold-blooded. Discuss “Amphibians through the Seasons”.</a:t>
            </a:r>
            <a:endParaRPr>
              <a:latin typeface="Cambria"/>
              <a:ea typeface="Cambria"/>
              <a:cs typeface="Cambria"/>
              <a:sym typeface="Cambria"/>
            </a:endParaRPr>
          </a:p>
        </p:txBody>
      </p:sp>
      <p:sp>
        <p:nvSpPr>
          <p:cNvPr id="102" name="Google Shape;102;g88b63038a3_0_7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1" marL="9144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Give students the opportunity to share their experiences with amphibians. Prompt discussion with the following questions and fill in with “why”:</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Where did they find them?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Frogs, toads and salamanders spend part of their lives on land and part in the water. This is one of the characteristics that separates amphibians from other kinds of animals.</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What did they feel like?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have permeable skin. They absorb water, oxygen and nutrients this way. Since frogs and salamanders need to stay moist, they have a mucus coating on their skin to stop them from drying out, this is what makes them feel slimy. Toads lack this covering and can tolerate drier conditions, they feel rough and bumpy.</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How big were they?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go through metamorphosis, they change from egg, to larva (tadpole) to adult. Juveniles of most amphibians look like miniature versions of adults. (can talk about red-spotted newt)</a:t>
            </a:r>
            <a:endParaRPr sz="1100">
              <a:solidFill>
                <a:srgbClr val="000000"/>
              </a:solidFill>
              <a:latin typeface="Cambria"/>
              <a:ea typeface="Cambria"/>
              <a:cs typeface="Cambria"/>
              <a:sym typeface="Cambria"/>
            </a:endParaRPr>
          </a:p>
          <a:p>
            <a:pPr indent="-298450" lvl="3" marL="1828800" rtl="0" algn="l">
              <a:lnSpc>
                <a:spcPct val="107916"/>
              </a:lnSpc>
              <a:spcBef>
                <a:spcPts val="0"/>
              </a:spcBef>
              <a:spcAft>
                <a:spcPts val="0"/>
              </a:spcAft>
              <a:buSzPts val="1100"/>
              <a:buFont typeface="Cambria"/>
              <a:buChar char="●"/>
            </a:pPr>
            <a:r>
              <a:rPr i="1" lang="en-US" sz="1100">
                <a:solidFill>
                  <a:srgbClr val="000000"/>
                </a:solidFill>
                <a:latin typeface="Cambria"/>
                <a:ea typeface="Cambria"/>
                <a:cs typeface="Cambria"/>
                <a:sym typeface="Cambria"/>
              </a:rPr>
              <a:t>Was it cold? Warm? </a:t>
            </a:r>
            <a:endParaRPr i="1" sz="1100">
              <a:solidFill>
                <a:srgbClr val="000000"/>
              </a:solidFill>
              <a:latin typeface="Cambria"/>
              <a:ea typeface="Cambria"/>
              <a:cs typeface="Cambria"/>
              <a:sym typeface="Cambria"/>
            </a:endParaRPr>
          </a:p>
          <a:p>
            <a:pPr indent="-298450" lvl="4" marL="2286000" rtl="0" algn="l">
              <a:lnSpc>
                <a:spcPct val="107916"/>
              </a:lnSpc>
              <a:spcBef>
                <a:spcPts val="0"/>
              </a:spcBef>
              <a:spcAft>
                <a:spcPts val="0"/>
              </a:spcAft>
              <a:buSzPts val="1100"/>
              <a:buFont typeface="Cambria"/>
              <a:buChar char="o"/>
            </a:pPr>
            <a:r>
              <a:rPr lang="en-US" sz="1100">
                <a:solidFill>
                  <a:srgbClr val="000000"/>
                </a:solidFill>
                <a:latin typeface="Cambria"/>
                <a:ea typeface="Cambria"/>
                <a:cs typeface="Cambria"/>
                <a:sym typeface="Cambria"/>
              </a:rPr>
              <a:t>Amphibians are ectothermic, or cold-blooded. Discuss “Amphibians through the Seasons”.</a:t>
            </a:r>
            <a:endParaRPr>
              <a:latin typeface="Cambria"/>
              <a:ea typeface="Cambria"/>
              <a:cs typeface="Cambria"/>
              <a:sym typeface="Cambria"/>
            </a:endParaRPr>
          </a:p>
        </p:txBody>
      </p:sp>
      <p:sp>
        <p:nvSpPr>
          <p:cNvPr id="110" name="Google Shape;11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88b63038a3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88b63038a3_0_8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a:latin typeface="Cambria"/>
                <a:ea typeface="Cambria"/>
                <a:cs typeface="Cambria"/>
                <a:sym typeface="Cambria"/>
              </a:rPr>
              <a:t>Think of climate as your whole wardrobe for the year, but weather is your outfit for the day. </a:t>
            </a:r>
            <a:endParaRPr>
              <a:latin typeface="Cambria"/>
              <a:ea typeface="Cambria"/>
              <a:cs typeface="Cambria"/>
              <a:sym typeface="Cambria"/>
            </a:endParaRPr>
          </a:p>
          <a:p>
            <a:pPr indent="0" lvl="0" marL="0" rtl="0" algn="l">
              <a:lnSpc>
                <a:spcPct val="107916"/>
              </a:lnSpc>
              <a:spcBef>
                <a:spcPts val="0"/>
              </a:spcBef>
              <a:spcAft>
                <a:spcPts val="0"/>
              </a:spcAft>
              <a:buNone/>
            </a:pPr>
            <a:r>
              <a:t/>
            </a:r>
            <a:endParaRPr>
              <a:latin typeface="Cambria"/>
              <a:ea typeface="Cambria"/>
              <a:cs typeface="Cambria"/>
              <a:sym typeface="Cambria"/>
            </a:endParaRPr>
          </a:p>
          <a:p>
            <a:pPr indent="0" lvl="0" marL="0" rtl="0" algn="l">
              <a:lnSpc>
                <a:spcPct val="107916"/>
              </a:lnSpc>
              <a:spcBef>
                <a:spcPts val="0"/>
              </a:spcBef>
              <a:spcAft>
                <a:spcPts val="0"/>
              </a:spcAft>
              <a:buNone/>
            </a:pPr>
            <a:r>
              <a:rPr lang="en-US">
                <a:latin typeface="Cambria"/>
                <a:ea typeface="Cambria"/>
                <a:cs typeface="Cambria"/>
                <a:sym typeface="Cambria"/>
              </a:rPr>
              <a:t>Have students write down or share words they have heard related to climate change:</a:t>
            </a:r>
            <a:endParaRPr>
              <a:latin typeface="Cambria"/>
              <a:ea typeface="Cambria"/>
              <a:cs typeface="Cambria"/>
              <a:sym typeface="Cambria"/>
            </a:endParaRPr>
          </a:p>
          <a:p>
            <a:pPr indent="0" lvl="0" marL="0" rtl="0" algn="l">
              <a:lnSpc>
                <a:spcPct val="107916"/>
              </a:lnSpc>
              <a:spcBef>
                <a:spcPts val="0"/>
              </a:spcBef>
              <a:spcAft>
                <a:spcPts val="0"/>
              </a:spcAft>
              <a:buNone/>
            </a:pPr>
            <a:r>
              <a:rPr lang="en-US">
                <a:latin typeface="Cambria"/>
                <a:ea typeface="Cambria"/>
                <a:cs typeface="Cambria"/>
                <a:sym typeface="Cambria"/>
              </a:rPr>
              <a:t>ozone, CO2, ocean acidification, melting ice caps, sea level rise, pollution etc. </a:t>
            </a:r>
            <a:endParaRPr>
              <a:latin typeface="Cambria"/>
              <a:ea typeface="Cambria"/>
              <a:cs typeface="Cambria"/>
              <a:sym typeface="Cambria"/>
            </a:endParaRPr>
          </a:p>
          <a:p>
            <a:pPr indent="0" lvl="0" marL="0" rtl="0" algn="l">
              <a:lnSpc>
                <a:spcPct val="107916"/>
              </a:lnSpc>
              <a:spcBef>
                <a:spcPts val="0"/>
              </a:spcBef>
              <a:spcAft>
                <a:spcPts val="0"/>
              </a:spcAft>
              <a:buNone/>
            </a:pPr>
            <a:r>
              <a:t/>
            </a:r>
            <a:endParaRPr>
              <a:latin typeface="Cambria"/>
              <a:ea typeface="Cambria"/>
              <a:cs typeface="Cambria"/>
              <a:sym typeface="Cambria"/>
            </a:endParaRPr>
          </a:p>
          <a:p>
            <a:pPr indent="0" lvl="0" marL="0" rtl="0" algn="l">
              <a:lnSpc>
                <a:spcPct val="107916"/>
              </a:lnSpc>
              <a:spcBef>
                <a:spcPts val="0"/>
              </a:spcBef>
              <a:spcAft>
                <a:spcPts val="0"/>
              </a:spcAft>
              <a:buNone/>
            </a:pPr>
            <a:r>
              <a:rPr lang="en-US">
                <a:latin typeface="Cambria"/>
                <a:ea typeface="Cambria"/>
                <a:cs typeface="Cambria"/>
                <a:sym typeface="Cambria"/>
              </a:rPr>
              <a:t>Explain that things like driving cars, producing electricity and creating new materials, produces a chemical called Carbon Dioxide. While this chemical does occur naturally on the earth, humans have started producing too much of it, Just like how if you have a little bit of sugar it’s okay but if you have too much it can make you really sick. This overproduction of CO2 is making the earth sick and it’s changing the earth’s climate, or long term weather pattern. Weather is getting more extreme, with hotter hot days and stormier storms. This is causing many different problems, for humans and the environment. </a:t>
            </a:r>
            <a:endParaRPr>
              <a:latin typeface="Cambria"/>
              <a:ea typeface="Cambria"/>
              <a:cs typeface="Cambria"/>
              <a:sym typeface="Cambria"/>
            </a:endParaRPr>
          </a:p>
        </p:txBody>
      </p:sp>
      <p:sp>
        <p:nvSpPr>
          <p:cNvPr id="118" name="Google Shape;118;g88b63038a3_0_8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88b63038a3_0_8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88b63038a3_0_8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Since amphibians have permeable skin with tiny holes that absorb water, when anything bad is in the water (like chemicals and toxins) they absorb that, too. This can cause them to become ill.</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Because of this special adaptation, scientists can look at the health of an amphibian population and determine the health of the environment. If there are alot of sick amphibians, it could mean there is something wrong with the habitat. If there are a lot of healthy amphibians, that means the habitat is in great condition!</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Since amphibians are ECTOTHERMIC their body temperatures depend on the air temperature. If there are fluctuations (changes) in the weather it will make it difficult for amphibians to keep their bodies at the appropriate temperature. </a:t>
            </a:r>
            <a:r>
              <a:rPr lang="en-US">
                <a:latin typeface="Cambria"/>
                <a:ea typeface="Cambria"/>
                <a:cs typeface="Cambria"/>
                <a:sym typeface="Cambria"/>
              </a:rPr>
              <a:t>If there are too many hot days, populations of amphibians could decline, or go down. </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Freshwater wetlands near the coastline could also become flooded with saltwater due to sea level rise, most amphibians can not tolerate living in salt water, so this would shrink the resources available to them.</a:t>
            </a:r>
            <a:endParaRPr>
              <a:latin typeface="Cambria"/>
              <a:ea typeface="Cambria"/>
              <a:cs typeface="Cambria"/>
              <a:sym typeface="Cambria"/>
            </a:endParaRPr>
          </a:p>
          <a:p>
            <a:pPr indent="0" lvl="0" marL="0" rtl="0" algn="l">
              <a:lnSpc>
                <a:spcPct val="107916"/>
              </a:lnSpc>
              <a:spcBef>
                <a:spcPts val="0"/>
              </a:spcBef>
              <a:spcAft>
                <a:spcPts val="0"/>
              </a:spcAft>
              <a:buNone/>
            </a:pPr>
            <a:r>
              <a:t/>
            </a:r>
            <a:endParaRPr>
              <a:latin typeface="Cambria"/>
              <a:ea typeface="Cambria"/>
              <a:cs typeface="Cambria"/>
              <a:sym typeface="Cambria"/>
            </a:endParaRPr>
          </a:p>
        </p:txBody>
      </p:sp>
      <p:sp>
        <p:nvSpPr>
          <p:cNvPr id="128" name="Google Shape;128;g88b63038a3_0_8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a3a0e3e3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ca3a0e3e3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rgbClr val="000000"/>
              </a:solidFill>
              <a:latin typeface="Cambria"/>
              <a:ea typeface="Cambria"/>
              <a:cs typeface="Cambria"/>
              <a:sym typeface="Cambria"/>
            </a:endParaRPr>
          </a:p>
          <a:p>
            <a:pPr indent="0" lvl="0" marL="0" marR="0" rtl="0" algn="l">
              <a:spcBef>
                <a:spcPts val="0"/>
              </a:spcBef>
              <a:spcAft>
                <a:spcPts val="0"/>
              </a:spcAft>
              <a:buNone/>
            </a:pPr>
            <a:r>
              <a:t/>
            </a:r>
            <a:endParaRPr/>
          </a:p>
        </p:txBody>
      </p:sp>
      <p:sp>
        <p:nvSpPr>
          <p:cNvPr id="136" name="Google Shape;136;g2ca3a0e3e3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8a1216d93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8a1216d93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Spadefoot toads are one of the strangest and most difficult to find amphibians in Rhode Island. These unique amphibians have a mucus covering on their skin, vertical pupils, like a cat, and spend the majority of their time living underground. They are so picky that they will only breed during ideal weather conditions (warm weather and LOTS of rain), otherwise, they will wait several years to reproduce until these perfect conditions occur. With these peculiar and particular characteristics piled on top of all of the other threats to amphibians like habitat loss and fragmentation, spadefoot toads are having a hard time surviving in Rhode Island. </a:t>
            </a:r>
            <a:endParaRPr sz="1100">
              <a:solidFill>
                <a:srgbClr val="000000"/>
              </a:solidFill>
              <a:latin typeface="Cambria"/>
              <a:ea typeface="Cambria"/>
              <a:cs typeface="Cambria"/>
              <a:sym typeface="Cambria"/>
            </a:endParaRPr>
          </a:p>
          <a:p>
            <a:pPr indent="0" lvl="0" marL="0" marR="0" rtl="0" algn="l">
              <a:spcBef>
                <a:spcPts val="0"/>
              </a:spcBef>
              <a:spcAft>
                <a:spcPts val="0"/>
              </a:spcAft>
              <a:buNone/>
            </a:pPr>
            <a:r>
              <a:t/>
            </a:r>
            <a:endParaRPr/>
          </a:p>
        </p:txBody>
      </p:sp>
      <p:sp>
        <p:nvSpPr>
          <p:cNvPr id="143" name="Google Shape;143;g8a1216d93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5fdbf5b1fb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fdbf5b1f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RI DEM Division of Fish &amp; Wildlife Herpetologist, Scott Buchanan, teamed up with the University of Rhode Island, Roger Williams Park Zoo and the Rhode Island Natural History Survey to create more habitat for these little oddballs. With the help of a crew of volunteers, they dug out a large hole in nice sandy soil with shovels and a backhoe, lined it with a giant tarp and waited for the rainwater to fill it up, creating an artificial vernal pool. To make it a little more inviting, they planted native species around the edges. By chance, our friends at the US Fish and Wildlife Service found spadefoot tadpoles struggling to stay alive in a tiny puddle that was nearly dried up. We scooped up the little guys and released them into the new home we had just completed. This new generation of spadefoots will help boost Rhode Island’s population, giving spadefoots a fighting chance! Plans for creating even more spadefoot pools are underway!</a:t>
            </a:r>
            <a:endParaRPr sz="1100">
              <a:solidFill>
                <a:srgbClr val="000000"/>
              </a:solidFill>
              <a:latin typeface="Cambria"/>
              <a:ea typeface="Cambria"/>
              <a:cs typeface="Cambria"/>
              <a:sym typeface="Cambria"/>
            </a:endParaRPr>
          </a:p>
          <a:p>
            <a:pPr indent="0" lvl="0" marL="0" rtl="0" algn="l">
              <a:spcBef>
                <a:spcPts val="0"/>
              </a:spcBef>
              <a:spcAft>
                <a:spcPts val="0"/>
              </a:spcAft>
              <a:buNone/>
            </a:pPr>
            <a:r>
              <a:t/>
            </a:r>
            <a:endParaRPr>
              <a:latin typeface="Cambria"/>
              <a:ea typeface="Cambria"/>
              <a:cs typeface="Cambria"/>
              <a:sym typeface="Cambria"/>
            </a:endParaRPr>
          </a:p>
        </p:txBody>
      </p:sp>
      <p:sp>
        <p:nvSpPr>
          <p:cNvPr id="151" name="Google Shape;151;g5fdbf5b1fb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3"/>
          <p:cNvSpPr txBox="1"/>
          <p:nvPr>
            <p:ph idx="1" type="body"/>
          </p:nvPr>
        </p:nvSpPr>
        <p:spPr>
          <a:xfrm>
            <a:off x="457200" y="1524000"/>
            <a:ext cx="8229600" cy="4572000"/>
          </a:xfrm>
          <a:prstGeom prst="rect">
            <a:avLst/>
          </a:prstGeom>
          <a:noFill/>
          <a:ln>
            <a:noFill/>
          </a:ln>
        </p:spPr>
        <p:txBody>
          <a:bodyPr anchorCtr="0" anchor="t" bIns="91425" lIns="91425" spcFirstLastPara="1" rIns="91425" wrap="square" tIns="91425">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1600"/>
              </a:spcBef>
              <a:spcAft>
                <a:spcPts val="0"/>
              </a:spcAft>
              <a:buClr>
                <a:srgbClr val="D58F3E"/>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1600"/>
              </a:spcBef>
              <a:spcAft>
                <a:spcPts val="0"/>
              </a:spcAft>
              <a:buClr>
                <a:srgbClr val="B17733"/>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1600"/>
              </a:spcBef>
              <a:spcAft>
                <a:spcPts val="0"/>
              </a:spcAft>
              <a:buClr>
                <a:srgbClr val="D58F3E"/>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160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160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160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160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1600"/>
              </a:spcBef>
              <a:spcAft>
                <a:spcPts val="160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56" name="Google Shape;56;p13"/>
          <p:cNvSpPr txBox="1"/>
          <p:nvPr>
            <p:ph idx="10" type="dt"/>
          </p:nvPr>
        </p:nvSpPr>
        <p:spPr>
          <a:xfrm>
            <a:off x="5791200" y="6203667"/>
            <a:ext cx="2590800" cy="3840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indent="0" lvl="1" marL="457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57" name="Google Shape;57;p13"/>
          <p:cNvSpPr txBox="1"/>
          <p:nvPr>
            <p:ph idx="12" type="sldNum"/>
          </p:nvPr>
        </p:nvSpPr>
        <p:spPr>
          <a:xfrm>
            <a:off x="8410575" y="6181531"/>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1600" u="none" cap="none" strike="noStrike">
                <a:solidFill>
                  <a:schemeClr val="lt2"/>
                </a:solidFill>
                <a:latin typeface="Constantia"/>
                <a:ea typeface="Constantia"/>
                <a:cs typeface="Constantia"/>
                <a:sym typeface="Constantia"/>
              </a:defRPr>
            </a:lvl1pPr>
            <a:lvl2pPr indent="0" lvl="1" marL="0" marR="0" rtl="0" algn="ctr">
              <a:spcBef>
                <a:spcPts val="0"/>
              </a:spcBef>
              <a:buNone/>
              <a:defRPr b="0" i="0" sz="1600" u="none" cap="none" strike="noStrike">
                <a:solidFill>
                  <a:schemeClr val="lt2"/>
                </a:solidFill>
                <a:latin typeface="Constantia"/>
                <a:ea typeface="Constantia"/>
                <a:cs typeface="Constantia"/>
                <a:sym typeface="Constantia"/>
              </a:defRPr>
            </a:lvl2pPr>
            <a:lvl3pPr indent="0" lvl="2" marL="0" marR="0" rtl="0" algn="ctr">
              <a:spcBef>
                <a:spcPts val="0"/>
              </a:spcBef>
              <a:buNone/>
              <a:defRPr b="0" i="0" sz="1600" u="none" cap="none" strike="noStrike">
                <a:solidFill>
                  <a:schemeClr val="lt2"/>
                </a:solidFill>
                <a:latin typeface="Constantia"/>
                <a:ea typeface="Constantia"/>
                <a:cs typeface="Constantia"/>
                <a:sym typeface="Constantia"/>
              </a:defRPr>
            </a:lvl3pPr>
            <a:lvl4pPr indent="0" lvl="3" marL="0" marR="0" rtl="0" algn="ctr">
              <a:spcBef>
                <a:spcPts val="0"/>
              </a:spcBef>
              <a:buNone/>
              <a:defRPr b="0" i="0" sz="1600" u="none" cap="none" strike="noStrike">
                <a:solidFill>
                  <a:schemeClr val="lt2"/>
                </a:solidFill>
                <a:latin typeface="Constantia"/>
                <a:ea typeface="Constantia"/>
                <a:cs typeface="Constantia"/>
                <a:sym typeface="Constantia"/>
              </a:defRPr>
            </a:lvl4pPr>
            <a:lvl5pPr indent="0" lvl="4" marL="0" marR="0" rtl="0" algn="ctr">
              <a:spcBef>
                <a:spcPts val="0"/>
              </a:spcBef>
              <a:buNone/>
              <a:defRPr b="0" i="0" sz="1600" u="none" cap="none" strike="noStrike">
                <a:solidFill>
                  <a:schemeClr val="lt2"/>
                </a:solidFill>
                <a:latin typeface="Constantia"/>
                <a:ea typeface="Constantia"/>
                <a:cs typeface="Constantia"/>
                <a:sym typeface="Constantia"/>
              </a:defRPr>
            </a:lvl5pPr>
            <a:lvl6pPr indent="0" lvl="5" marL="0" marR="0" rtl="0" algn="ctr">
              <a:spcBef>
                <a:spcPts val="0"/>
              </a:spcBef>
              <a:buNone/>
              <a:defRPr b="0" i="0" sz="1600" u="none" cap="none" strike="noStrike">
                <a:solidFill>
                  <a:schemeClr val="lt2"/>
                </a:solidFill>
                <a:latin typeface="Constantia"/>
                <a:ea typeface="Constantia"/>
                <a:cs typeface="Constantia"/>
                <a:sym typeface="Constantia"/>
              </a:defRPr>
            </a:lvl6pPr>
            <a:lvl7pPr indent="0" lvl="6" marL="0" marR="0" rtl="0" algn="ctr">
              <a:spcBef>
                <a:spcPts val="0"/>
              </a:spcBef>
              <a:buNone/>
              <a:defRPr b="0" i="0" sz="1600" u="none" cap="none" strike="noStrike">
                <a:solidFill>
                  <a:schemeClr val="lt2"/>
                </a:solidFill>
                <a:latin typeface="Constantia"/>
                <a:ea typeface="Constantia"/>
                <a:cs typeface="Constantia"/>
                <a:sym typeface="Constantia"/>
              </a:defRPr>
            </a:lvl7pPr>
            <a:lvl8pPr indent="0" lvl="7" marL="0" marR="0" rtl="0" algn="ctr">
              <a:spcBef>
                <a:spcPts val="0"/>
              </a:spcBef>
              <a:buNone/>
              <a:defRPr b="0" i="0" sz="1600" u="none" cap="none" strike="noStrike">
                <a:solidFill>
                  <a:schemeClr val="lt2"/>
                </a:solidFill>
                <a:latin typeface="Constantia"/>
                <a:ea typeface="Constantia"/>
                <a:cs typeface="Constantia"/>
                <a:sym typeface="Constantia"/>
              </a:defRPr>
            </a:lvl8pPr>
            <a:lvl9pPr indent="0" lvl="8" marL="0" marR="0" rtl="0" algn="ctr">
              <a:spcBef>
                <a:spcPts val="0"/>
              </a:spcBef>
              <a:buNone/>
              <a:defRPr b="0" i="0" sz="1600" u="none" cap="none" strike="noStrike">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13"/>
          <p:cNvSpPr txBox="1"/>
          <p:nvPr>
            <p:ph idx="11" type="ftr"/>
          </p:nvPr>
        </p:nvSpPr>
        <p:spPr>
          <a:xfrm>
            <a:off x="2133600" y="6203667"/>
            <a:ext cx="3581400" cy="384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indent="0" lvl="1" marL="457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59" name="Google Shape;59;p13"/>
          <p:cNvSpPr txBox="1"/>
          <p:nvPr>
            <p:ph type="title"/>
          </p:nvPr>
        </p:nvSpPr>
        <p:spPr>
          <a:xfrm>
            <a:off x="457200" y="152400"/>
            <a:ext cx="8229600" cy="1219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rgbClr val="F9F9F9"/>
              </a:buClr>
              <a:buSzPts val="4200"/>
              <a:buFont typeface="Constantia"/>
              <a:buNone/>
              <a:defRPr b="0" i="0" sz="4200" u="none" cap="none" strike="noStrike">
                <a:solidFill>
                  <a:srgbClr val="F9F9F9"/>
                </a:solidFill>
                <a:latin typeface="Constantia"/>
                <a:ea typeface="Constantia"/>
                <a:cs typeface="Constantia"/>
                <a:sym typeface="Constantia"/>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33"/>
            <a:ext cx="457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4" name="Google Shape;44;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12" name="Google Shape;12;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20" Type="http://schemas.openxmlformats.org/officeDocument/2006/relationships/image" Target="../media/image28.jpg"/><Relationship Id="rId11" Type="http://schemas.openxmlformats.org/officeDocument/2006/relationships/image" Target="../media/image7.jpg"/><Relationship Id="rId10" Type="http://schemas.openxmlformats.org/officeDocument/2006/relationships/image" Target="../media/image31.jpg"/><Relationship Id="rId13" Type="http://schemas.openxmlformats.org/officeDocument/2006/relationships/image" Target="../media/image25.jpg"/><Relationship Id="rId12" Type="http://schemas.openxmlformats.org/officeDocument/2006/relationships/image" Target="../media/image22.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0.jpg"/><Relationship Id="rId15" Type="http://schemas.openxmlformats.org/officeDocument/2006/relationships/image" Target="../media/image8.jpg"/><Relationship Id="rId14" Type="http://schemas.openxmlformats.org/officeDocument/2006/relationships/image" Target="../media/image32.jpg"/><Relationship Id="rId17" Type="http://schemas.openxmlformats.org/officeDocument/2006/relationships/image" Target="../media/image37.jpg"/><Relationship Id="rId16" Type="http://schemas.openxmlformats.org/officeDocument/2006/relationships/image" Target="../media/image18.jpg"/><Relationship Id="rId5" Type="http://schemas.openxmlformats.org/officeDocument/2006/relationships/image" Target="../media/image2.png"/><Relationship Id="rId19" Type="http://schemas.openxmlformats.org/officeDocument/2006/relationships/image" Target="../media/image35.jpg"/><Relationship Id="rId6" Type="http://schemas.openxmlformats.org/officeDocument/2006/relationships/image" Target="../media/image4.png"/><Relationship Id="rId18" Type="http://schemas.openxmlformats.org/officeDocument/2006/relationships/image" Target="../media/image34.jpg"/><Relationship Id="rId7" Type="http://schemas.openxmlformats.org/officeDocument/2006/relationships/image" Target="../media/image5.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14.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9.png"/><Relationship Id="rId9" Type="http://schemas.openxmlformats.org/officeDocument/2006/relationships/image" Target="../media/image23.png"/><Relationship Id="rId5" Type="http://schemas.openxmlformats.org/officeDocument/2006/relationships/image" Target="../media/image29.jp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6858000"/>
          </a:xfrm>
          <a:prstGeom prst="rect">
            <a:avLst/>
          </a:prstGeom>
          <a:noFill/>
          <a:ln>
            <a:noFill/>
          </a:ln>
        </p:spPr>
      </p:pic>
      <p:sp>
        <p:nvSpPr>
          <p:cNvPr id="66" name="Google Shape;66;p14"/>
          <p:cNvSpPr txBox="1"/>
          <p:nvPr>
            <p:ph type="ctrTitle"/>
          </p:nvPr>
        </p:nvSpPr>
        <p:spPr>
          <a:xfrm>
            <a:off x="-110025" y="297326"/>
            <a:ext cx="8305800" cy="10170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800"/>
              <a:buFont typeface="Constantia"/>
              <a:buNone/>
            </a:pPr>
            <a:r>
              <a:rPr lang="en-US">
                <a:latin typeface="Handlee"/>
                <a:ea typeface="Handlee"/>
                <a:cs typeface="Handlee"/>
                <a:sym typeface="Handlee"/>
              </a:rPr>
              <a:t>Ask Me About Amphibians</a:t>
            </a:r>
            <a:endParaRPr>
              <a:latin typeface="Handlee"/>
              <a:ea typeface="Handlee"/>
              <a:cs typeface="Handlee"/>
              <a:sym typeface="Handlee"/>
            </a:endParaRPr>
          </a:p>
        </p:txBody>
      </p:sp>
      <p:sp>
        <p:nvSpPr>
          <p:cNvPr id="67" name="Google Shape;67;p14"/>
          <p:cNvSpPr txBox="1"/>
          <p:nvPr>
            <p:ph idx="1" type="subTitle"/>
          </p:nvPr>
        </p:nvSpPr>
        <p:spPr>
          <a:xfrm>
            <a:off x="-100" y="5304875"/>
            <a:ext cx="9144000" cy="15531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2"/>
              </a:buClr>
              <a:buSzPts val="1870"/>
              <a:buFont typeface="Noto Sans Symbols"/>
              <a:buNone/>
            </a:pPr>
            <a:r>
              <a:rPr lang="en-US" sz="2600">
                <a:solidFill>
                  <a:srgbClr val="93C47D"/>
                </a:solidFill>
                <a:latin typeface="Architects Daughter"/>
                <a:ea typeface="Architects Daughter"/>
                <a:cs typeface="Architects Daughter"/>
                <a:sym typeface="Architects Daughter"/>
              </a:rPr>
              <a:t>Rhode Island DEM Division of Fish and Wildlife</a:t>
            </a:r>
            <a:endParaRPr sz="2600">
              <a:solidFill>
                <a:srgbClr val="93C47D"/>
              </a:solidFill>
              <a:latin typeface="Architects Daughter"/>
              <a:ea typeface="Architects Daughter"/>
              <a:cs typeface="Architects Daughter"/>
              <a:sym typeface="Architects Daughter"/>
            </a:endParaRPr>
          </a:p>
          <a:p>
            <a:pPr indent="0" lvl="0" marL="0" marR="0" rtl="0" algn="l">
              <a:spcBef>
                <a:spcPts val="0"/>
              </a:spcBef>
              <a:spcAft>
                <a:spcPts val="0"/>
              </a:spcAft>
              <a:buClr>
                <a:schemeClr val="accent2"/>
              </a:buClr>
              <a:buSzPts val="1870"/>
              <a:buFont typeface="Noto Sans Symbols"/>
              <a:buNone/>
            </a:pPr>
            <a:r>
              <a:rPr lang="en-US" sz="2600">
                <a:solidFill>
                  <a:srgbClr val="93C47D"/>
                </a:solidFill>
                <a:latin typeface="Architects Daughter"/>
                <a:ea typeface="Architects Daughter"/>
                <a:cs typeface="Architects Daughter"/>
                <a:sym typeface="Architects Daughter"/>
              </a:rPr>
              <a:t>Rhody Critter Kits Program</a:t>
            </a:r>
            <a:endParaRPr sz="2600">
              <a:solidFill>
                <a:srgbClr val="93C47D"/>
              </a:solidFill>
              <a:latin typeface="Architects Daughter"/>
              <a:ea typeface="Architects Daughter"/>
              <a:cs typeface="Architects Daughter"/>
              <a:sym typeface="Architects Daughter"/>
            </a:endParaRPr>
          </a:p>
        </p:txBody>
      </p:sp>
      <p:pic>
        <p:nvPicPr>
          <p:cNvPr descr="Rhode Island logo.png" id="68" name="Google Shape;68;p14"/>
          <p:cNvPicPr preferRelativeResize="0"/>
          <p:nvPr/>
        </p:nvPicPr>
        <p:blipFill>
          <a:blip r:embed="rId4">
            <a:alphaModFix/>
          </a:blip>
          <a:stretch>
            <a:fillRect/>
          </a:stretch>
        </p:blipFill>
        <p:spPr>
          <a:xfrm>
            <a:off x="7829527" y="5925788"/>
            <a:ext cx="499000" cy="638275"/>
          </a:xfrm>
          <a:prstGeom prst="rect">
            <a:avLst/>
          </a:prstGeom>
          <a:noFill/>
          <a:ln>
            <a:noFill/>
          </a:ln>
        </p:spPr>
      </p:pic>
      <p:pic>
        <p:nvPicPr>
          <p:cNvPr id="69" name="Google Shape;69;p14"/>
          <p:cNvPicPr preferRelativeResize="0"/>
          <p:nvPr/>
        </p:nvPicPr>
        <p:blipFill>
          <a:blip r:embed="rId5">
            <a:alphaModFix/>
          </a:blip>
          <a:stretch>
            <a:fillRect/>
          </a:stretch>
        </p:blipFill>
        <p:spPr>
          <a:xfrm>
            <a:off x="6652700" y="6009663"/>
            <a:ext cx="1066600" cy="470550"/>
          </a:xfrm>
          <a:prstGeom prst="rect">
            <a:avLst/>
          </a:prstGeom>
          <a:noFill/>
          <a:ln>
            <a:noFill/>
          </a:ln>
        </p:spPr>
      </p:pic>
      <p:pic>
        <p:nvPicPr>
          <p:cNvPr id="70" name="Google Shape;70;p14"/>
          <p:cNvPicPr preferRelativeResize="0"/>
          <p:nvPr/>
        </p:nvPicPr>
        <p:blipFill>
          <a:blip r:embed="rId6">
            <a:alphaModFix/>
          </a:blip>
          <a:stretch>
            <a:fillRect/>
          </a:stretch>
        </p:blipFill>
        <p:spPr>
          <a:xfrm>
            <a:off x="8367420" y="5925790"/>
            <a:ext cx="564080" cy="638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3"/>
          <p:cNvPicPr preferRelativeResize="0"/>
          <p:nvPr/>
        </p:nvPicPr>
        <p:blipFill>
          <a:blip r:embed="rId3">
            <a:alphaModFix/>
          </a:blip>
          <a:stretch>
            <a:fillRect/>
          </a:stretch>
        </p:blipFill>
        <p:spPr>
          <a:xfrm>
            <a:off x="5065150" y="3873250"/>
            <a:ext cx="3386725" cy="2253700"/>
          </a:xfrm>
          <a:prstGeom prst="rect">
            <a:avLst/>
          </a:prstGeom>
          <a:noFill/>
          <a:ln>
            <a:noFill/>
          </a:ln>
        </p:spPr>
      </p:pic>
      <p:sp>
        <p:nvSpPr>
          <p:cNvPr id="168" name="Google Shape;168;p23"/>
          <p:cNvSpPr/>
          <p:nvPr/>
        </p:nvSpPr>
        <p:spPr>
          <a:xfrm>
            <a:off x="876300" y="2297725"/>
            <a:ext cx="3872400" cy="3231600"/>
          </a:xfrm>
          <a:prstGeom prst="wedgeEllipseCallout">
            <a:avLst>
              <a:gd fmla="val 64387" name="adj1"/>
              <a:gd fmla="val 26486" name="adj2"/>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3"/>
          <p:cNvSpPr txBox="1"/>
          <p:nvPr>
            <p:ph type="title"/>
          </p:nvPr>
        </p:nvSpPr>
        <p:spPr>
          <a:xfrm>
            <a:off x="457200" y="152400"/>
            <a:ext cx="8229600" cy="121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4800"/>
              <a:t>What can YOU do to help?</a:t>
            </a:r>
            <a:endParaRPr sz="4800"/>
          </a:p>
        </p:txBody>
      </p:sp>
      <p:sp>
        <p:nvSpPr>
          <p:cNvPr id="170" name="Google Shape;170;p23"/>
          <p:cNvSpPr txBox="1"/>
          <p:nvPr>
            <p:ph idx="1" type="body"/>
          </p:nvPr>
        </p:nvSpPr>
        <p:spPr>
          <a:xfrm>
            <a:off x="876300" y="3062900"/>
            <a:ext cx="3872400" cy="18333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i="1" lang="en-US" sz="3900">
                <a:solidFill>
                  <a:srgbClr val="274E13"/>
                </a:solidFill>
                <a:latin typeface="Handlee"/>
                <a:ea typeface="Handlee"/>
                <a:cs typeface="Handlee"/>
                <a:sym typeface="Handlee"/>
              </a:rPr>
              <a:t>LET’S MAKE A MURAL!</a:t>
            </a:r>
            <a:endParaRPr b="1" i="1" sz="3200">
              <a:solidFill>
                <a:srgbClr val="274E13"/>
              </a:solidFill>
              <a:latin typeface="Alegreya"/>
              <a:ea typeface="Alegreya"/>
              <a:cs typeface="Alegreya"/>
              <a:sym typeface="Alegreya"/>
            </a:endParaRPr>
          </a:p>
          <a:p>
            <a:pPr indent="0" lvl="0" marL="914400" rtl="0" algn="l">
              <a:lnSpc>
                <a:spcPct val="115000"/>
              </a:lnSpc>
              <a:spcBef>
                <a:spcPts val="1200"/>
              </a:spcBef>
              <a:spcAft>
                <a:spcPts val="0"/>
              </a:spcAft>
              <a:buClr>
                <a:schemeClr val="dk1"/>
              </a:buClr>
              <a:buSzPts val="1100"/>
              <a:buFont typeface="Arial"/>
              <a:buNone/>
            </a:pPr>
            <a:r>
              <a:t/>
            </a:r>
            <a:endParaRPr i="1" sz="1100">
              <a:solidFill>
                <a:srgbClr val="000000"/>
              </a:solidFill>
              <a:latin typeface="Cambria"/>
              <a:ea typeface="Cambria"/>
              <a:cs typeface="Cambria"/>
              <a:sym typeface="Cambria"/>
            </a:endParaRPr>
          </a:p>
          <a:p>
            <a:pPr indent="0" lvl="0" marL="0" rtl="0" algn="l">
              <a:spcBef>
                <a:spcPts val="12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457200" y="321750"/>
            <a:ext cx="8229600" cy="6699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200"/>
              <a:buFont typeface="Constantia"/>
              <a:buNone/>
            </a:pPr>
            <a:r>
              <a:rPr lang="en-US">
                <a:latin typeface="Handlee"/>
                <a:ea typeface="Handlee"/>
                <a:cs typeface="Handlee"/>
                <a:sym typeface="Handlee"/>
              </a:rPr>
              <a:t>Have you seen an amphibian?</a:t>
            </a:r>
            <a:endParaRPr>
              <a:latin typeface="Handlee"/>
              <a:ea typeface="Handlee"/>
              <a:cs typeface="Handlee"/>
              <a:sym typeface="Handlee"/>
            </a:endParaRPr>
          </a:p>
        </p:txBody>
      </p:sp>
      <p:sp>
        <p:nvSpPr>
          <p:cNvPr id="77" name="Google Shape;77;p15"/>
          <p:cNvSpPr txBox="1"/>
          <p:nvPr>
            <p:ph idx="1" type="body"/>
          </p:nvPr>
        </p:nvSpPr>
        <p:spPr>
          <a:xfrm>
            <a:off x="457200" y="2007651"/>
            <a:ext cx="3906900" cy="4540200"/>
          </a:xfrm>
          <a:prstGeom prst="rect">
            <a:avLst/>
          </a:prstGeom>
          <a:noFill/>
          <a:ln>
            <a:noFill/>
          </a:ln>
        </p:spPr>
        <p:txBody>
          <a:bodyPr anchorCtr="0" anchor="t" bIns="45700" lIns="91425" spcFirstLastPara="1" rIns="91425" wrap="square" tIns="45700">
            <a:noAutofit/>
          </a:bodyPr>
          <a:lstStyle/>
          <a:p>
            <a:pPr indent="-274320" lvl="0" marL="274320" marR="0" rtl="0" algn="l">
              <a:spcBef>
                <a:spcPts val="0"/>
              </a:spcBef>
              <a:spcAft>
                <a:spcPts val="0"/>
              </a:spcAft>
              <a:buClr>
                <a:srgbClr val="B6D7A8"/>
              </a:buClr>
              <a:buSzPts val="2210"/>
              <a:buFont typeface="Handlee"/>
              <a:buChar char="●"/>
            </a:pPr>
            <a:r>
              <a:rPr lang="en-US">
                <a:solidFill>
                  <a:srgbClr val="B6D7A8"/>
                </a:solidFill>
                <a:latin typeface="Handlee"/>
                <a:ea typeface="Handlee"/>
                <a:cs typeface="Handlee"/>
                <a:sym typeface="Handlee"/>
              </a:rPr>
              <a:t>FROGS</a:t>
            </a:r>
            <a:endParaRPr>
              <a:solidFill>
                <a:srgbClr val="B6D7A8"/>
              </a:solidFill>
              <a:latin typeface="Handlee"/>
              <a:ea typeface="Handlee"/>
              <a:cs typeface="Handlee"/>
              <a:sym typeface="Handlee"/>
            </a:endParaRPr>
          </a:p>
          <a:p>
            <a:pPr indent="0" lvl="0" marL="0" marR="0" rtl="0" algn="l">
              <a:spcBef>
                <a:spcPts val="1600"/>
              </a:spcBef>
              <a:spcAft>
                <a:spcPts val="0"/>
              </a:spcAft>
              <a:buNone/>
            </a:pPr>
            <a:r>
              <a:t/>
            </a:r>
            <a:endParaRPr sz="1300">
              <a:solidFill>
                <a:srgbClr val="FFFFFF"/>
              </a:solidFill>
              <a:latin typeface="Handlee"/>
              <a:ea typeface="Handlee"/>
              <a:cs typeface="Handlee"/>
              <a:sym typeface="Handlee"/>
            </a:endParaRPr>
          </a:p>
          <a:p>
            <a:pPr indent="-274320" lvl="0" marL="274320" marR="0" rtl="0" algn="l">
              <a:spcBef>
                <a:spcPts val="1600"/>
              </a:spcBef>
              <a:spcAft>
                <a:spcPts val="0"/>
              </a:spcAft>
              <a:buClr>
                <a:srgbClr val="B4A7D6"/>
              </a:buClr>
              <a:buSzPts val="2210"/>
              <a:buFont typeface="Handlee"/>
              <a:buChar char="●"/>
            </a:pPr>
            <a:r>
              <a:rPr lang="en-US">
                <a:solidFill>
                  <a:srgbClr val="B4A7D6"/>
                </a:solidFill>
                <a:latin typeface="Handlee"/>
                <a:ea typeface="Handlee"/>
                <a:cs typeface="Handlee"/>
                <a:sym typeface="Handlee"/>
              </a:rPr>
              <a:t>TOADS</a:t>
            </a:r>
            <a:endParaRPr>
              <a:solidFill>
                <a:srgbClr val="B4A7D6"/>
              </a:solidFill>
              <a:latin typeface="Handlee"/>
              <a:ea typeface="Handlee"/>
              <a:cs typeface="Handlee"/>
              <a:sym typeface="Handlee"/>
            </a:endParaRPr>
          </a:p>
          <a:p>
            <a:pPr indent="0" lvl="0" marL="0" marR="0" rtl="0" algn="l">
              <a:spcBef>
                <a:spcPts val="1600"/>
              </a:spcBef>
              <a:spcAft>
                <a:spcPts val="0"/>
              </a:spcAft>
              <a:buNone/>
            </a:pPr>
            <a:r>
              <a:t/>
            </a:r>
            <a:endParaRPr sz="1400">
              <a:solidFill>
                <a:srgbClr val="FFFFFF"/>
              </a:solidFill>
              <a:latin typeface="Handlee"/>
              <a:ea typeface="Handlee"/>
              <a:cs typeface="Handlee"/>
              <a:sym typeface="Handlee"/>
            </a:endParaRPr>
          </a:p>
          <a:p>
            <a:pPr indent="-263525" lvl="0" marL="274320" marR="0" rtl="0" algn="l">
              <a:lnSpc>
                <a:spcPct val="100000"/>
              </a:lnSpc>
              <a:spcBef>
                <a:spcPts val="1600"/>
              </a:spcBef>
              <a:spcAft>
                <a:spcPts val="0"/>
              </a:spcAft>
              <a:buClr>
                <a:srgbClr val="EA9999"/>
              </a:buClr>
              <a:buSzPts val="2040"/>
              <a:buFont typeface="Handlee"/>
              <a:buChar char="●"/>
            </a:pPr>
            <a:r>
              <a:rPr lang="en-US">
                <a:solidFill>
                  <a:srgbClr val="EA9999"/>
                </a:solidFill>
                <a:latin typeface="Handlee"/>
                <a:ea typeface="Handlee"/>
                <a:cs typeface="Handlee"/>
                <a:sym typeface="Handlee"/>
              </a:rPr>
              <a:t>NEWTS</a:t>
            </a:r>
            <a:endParaRPr>
              <a:solidFill>
                <a:srgbClr val="EA9999"/>
              </a:solidFill>
              <a:latin typeface="Handlee"/>
              <a:ea typeface="Handlee"/>
              <a:cs typeface="Handlee"/>
              <a:sym typeface="Handlee"/>
            </a:endParaRPr>
          </a:p>
          <a:p>
            <a:pPr indent="0" lvl="0" marL="274320" marR="0" rtl="0" algn="l">
              <a:lnSpc>
                <a:spcPct val="100000"/>
              </a:lnSpc>
              <a:spcBef>
                <a:spcPts val="0"/>
              </a:spcBef>
              <a:spcAft>
                <a:spcPts val="0"/>
              </a:spcAft>
              <a:buNone/>
            </a:pPr>
            <a:r>
              <a:t/>
            </a:r>
            <a:endParaRPr sz="3800">
              <a:solidFill>
                <a:srgbClr val="FFFFFF"/>
              </a:solidFill>
              <a:latin typeface="Handlee"/>
              <a:ea typeface="Handlee"/>
              <a:cs typeface="Handlee"/>
              <a:sym typeface="Handlee"/>
            </a:endParaRPr>
          </a:p>
          <a:p>
            <a:pPr indent="-274320" lvl="0" marL="274320" marR="0" rtl="0" algn="l">
              <a:lnSpc>
                <a:spcPct val="100000"/>
              </a:lnSpc>
              <a:spcBef>
                <a:spcPts val="0"/>
              </a:spcBef>
              <a:spcAft>
                <a:spcPts val="0"/>
              </a:spcAft>
              <a:buClr>
                <a:srgbClr val="FFE599"/>
              </a:buClr>
              <a:buSzPts val="2210"/>
              <a:buFont typeface="Handlee"/>
              <a:buChar char="●"/>
            </a:pPr>
            <a:r>
              <a:rPr lang="en-US">
                <a:solidFill>
                  <a:srgbClr val="FFE599"/>
                </a:solidFill>
                <a:latin typeface="Handlee"/>
                <a:ea typeface="Handlee"/>
                <a:cs typeface="Handlee"/>
                <a:sym typeface="Handlee"/>
              </a:rPr>
              <a:t>SALAMANDERS</a:t>
            </a:r>
            <a:endParaRPr>
              <a:solidFill>
                <a:srgbClr val="FFE599"/>
              </a:solidFill>
              <a:latin typeface="Handlee"/>
              <a:ea typeface="Handlee"/>
              <a:cs typeface="Handlee"/>
              <a:sym typeface="Handlee"/>
            </a:endParaRPr>
          </a:p>
        </p:txBody>
      </p:sp>
      <p:pic>
        <p:nvPicPr>
          <p:cNvPr id="78" name="Google Shape;78;p15"/>
          <p:cNvPicPr preferRelativeResize="0"/>
          <p:nvPr/>
        </p:nvPicPr>
        <p:blipFill>
          <a:blip r:embed="rId3">
            <a:alphaModFix/>
          </a:blip>
          <a:stretch>
            <a:fillRect/>
          </a:stretch>
        </p:blipFill>
        <p:spPr>
          <a:xfrm>
            <a:off x="290276" y="5737126"/>
            <a:ext cx="1497550" cy="996400"/>
          </a:xfrm>
          <a:prstGeom prst="rect">
            <a:avLst/>
          </a:prstGeom>
          <a:noFill/>
          <a:ln>
            <a:noFill/>
          </a:ln>
        </p:spPr>
      </p:pic>
      <p:pic>
        <p:nvPicPr>
          <p:cNvPr id="79" name="Google Shape;79;p15"/>
          <p:cNvPicPr preferRelativeResize="0"/>
          <p:nvPr/>
        </p:nvPicPr>
        <p:blipFill>
          <a:blip r:embed="rId4">
            <a:alphaModFix/>
          </a:blip>
          <a:stretch>
            <a:fillRect/>
          </a:stretch>
        </p:blipFill>
        <p:spPr>
          <a:xfrm>
            <a:off x="1849863" y="5737125"/>
            <a:ext cx="1530302" cy="996401"/>
          </a:xfrm>
          <a:prstGeom prst="rect">
            <a:avLst/>
          </a:prstGeom>
          <a:noFill/>
          <a:ln>
            <a:noFill/>
          </a:ln>
        </p:spPr>
      </p:pic>
      <p:pic>
        <p:nvPicPr>
          <p:cNvPr id="80" name="Google Shape;80;p15"/>
          <p:cNvPicPr preferRelativeResize="0"/>
          <p:nvPr/>
        </p:nvPicPr>
        <p:blipFill>
          <a:blip r:embed="rId5">
            <a:alphaModFix/>
          </a:blip>
          <a:stretch>
            <a:fillRect/>
          </a:stretch>
        </p:blipFill>
        <p:spPr>
          <a:xfrm>
            <a:off x="2454675" y="2993478"/>
            <a:ext cx="1385100" cy="922472"/>
          </a:xfrm>
          <a:prstGeom prst="rect">
            <a:avLst/>
          </a:prstGeom>
          <a:noFill/>
          <a:ln>
            <a:noFill/>
          </a:ln>
        </p:spPr>
      </p:pic>
      <p:pic>
        <p:nvPicPr>
          <p:cNvPr id="81" name="Google Shape;81;p15"/>
          <p:cNvPicPr preferRelativeResize="0"/>
          <p:nvPr/>
        </p:nvPicPr>
        <p:blipFill>
          <a:blip r:embed="rId6">
            <a:alphaModFix/>
          </a:blip>
          <a:stretch>
            <a:fillRect/>
          </a:stretch>
        </p:blipFill>
        <p:spPr>
          <a:xfrm>
            <a:off x="2061025" y="1370538"/>
            <a:ext cx="1192020" cy="853500"/>
          </a:xfrm>
          <a:prstGeom prst="rect">
            <a:avLst/>
          </a:prstGeom>
          <a:noFill/>
          <a:ln>
            <a:noFill/>
          </a:ln>
        </p:spPr>
      </p:pic>
      <p:pic>
        <p:nvPicPr>
          <p:cNvPr id="82" name="Google Shape;82;p15"/>
          <p:cNvPicPr preferRelativeResize="0"/>
          <p:nvPr/>
        </p:nvPicPr>
        <p:blipFill rotWithShape="1">
          <a:blip r:embed="rId7">
            <a:alphaModFix/>
          </a:blip>
          <a:srcRect b="0" l="17958" r="0" t="0"/>
          <a:stretch/>
        </p:blipFill>
        <p:spPr>
          <a:xfrm>
            <a:off x="4087907" y="1337850"/>
            <a:ext cx="1120418" cy="853500"/>
          </a:xfrm>
          <a:prstGeom prst="rect">
            <a:avLst/>
          </a:prstGeom>
          <a:noFill/>
          <a:ln>
            <a:noFill/>
          </a:ln>
        </p:spPr>
      </p:pic>
      <p:pic>
        <p:nvPicPr>
          <p:cNvPr id="83" name="Google Shape;83;p15"/>
          <p:cNvPicPr preferRelativeResize="0"/>
          <p:nvPr/>
        </p:nvPicPr>
        <p:blipFill rotWithShape="1">
          <a:blip r:embed="rId8">
            <a:alphaModFix/>
          </a:blip>
          <a:srcRect b="17032" l="0" r="18533" t="8100"/>
          <a:stretch/>
        </p:blipFill>
        <p:spPr>
          <a:xfrm>
            <a:off x="2790350" y="4045225"/>
            <a:ext cx="1497549" cy="888824"/>
          </a:xfrm>
          <a:prstGeom prst="rect">
            <a:avLst/>
          </a:prstGeom>
          <a:noFill/>
          <a:ln>
            <a:noFill/>
          </a:ln>
        </p:spPr>
      </p:pic>
      <p:pic>
        <p:nvPicPr>
          <p:cNvPr id="84" name="Google Shape;84;p15"/>
          <p:cNvPicPr preferRelativeResize="0"/>
          <p:nvPr/>
        </p:nvPicPr>
        <p:blipFill rotWithShape="1">
          <a:blip r:embed="rId9">
            <a:alphaModFix/>
          </a:blip>
          <a:srcRect b="10600" l="15309" r="32009" t="30895"/>
          <a:stretch/>
        </p:blipFill>
        <p:spPr>
          <a:xfrm>
            <a:off x="3135025" y="2007650"/>
            <a:ext cx="1152876" cy="853501"/>
          </a:xfrm>
          <a:prstGeom prst="rect">
            <a:avLst/>
          </a:prstGeom>
          <a:noFill/>
          <a:ln>
            <a:noFill/>
          </a:ln>
        </p:spPr>
      </p:pic>
      <p:pic>
        <p:nvPicPr>
          <p:cNvPr id="85" name="Google Shape;85;p15"/>
          <p:cNvPicPr preferRelativeResize="0"/>
          <p:nvPr/>
        </p:nvPicPr>
        <p:blipFill rotWithShape="1">
          <a:blip r:embed="rId10">
            <a:alphaModFix/>
          </a:blip>
          <a:srcRect b="19507" l="6132" r="6132" t="17380"/>
          <a:stretch/>
        </p:blipFill>
        <p:spPr>
          <a:xfrm>
            <a:off x="7230400" y="5923625"/>
            <a:ext cx="1582246" cy="853474"/>
          </a:xfrm>
          <a:prstGeom prst="rect">
            <a:avLst/>
          </a:prstGeom>
          <a:noFill/>
          <a:ln>
            <a:noFill/>
          </a:ln>
        </p:spPr>
      </p:pic>
      <p:pic>
        <p:nvPicPr>
          <p:cNvPr id="86" name="Google Shape;86;p15"/>
          <p:cNvPicPr preferRelativeResize="0"/>
          <p:nvPr/>
        </p:nvPicPr>
        <p:blipFill rotWithShape="1">
          <a:blip r:embed="rId11">
            <a:alphaModFix/>
          </a:blip>
          <a:srcRect b="0" l="6830" r="15811" t="14464"/>
          <a:stretch/>
        </p:blipFill>
        <p:spPr>
          <a:xfrm>
            <a:off x="4989638" y="1995975"/>
            <a:ext cx="1192025" cy="876851"/>
          </a:xfrm>
          <a:prstGeom prst="rect">
            <a:avLst/>
          </a:prstGeom>
          <a:noFill/>
          <a:ln>
            <a:noFill/>
          </a:ln>
        </p:spPr>
      </p:pic>
      <p:pic>
        <p:nvPicPr>
          <p:cNvPr id="87" name="Google Shape;87;p15"/>
          <p:cNvPicPr preferRelativeResize="0"/>
          <p:nvPr/>
        </p:nvPicPr>
        <p:blipFill rotWithShape="1">
          <a:blip r:embed="rId12">
            <a:alphaModFix/>
          </a:blip>
          <a:srcRect b="22324" l="0" r="8617" t="17856"/>
          <a:stretch/>
        </p:blipFill>
        <p:spPr>
          <a:xfrm>
            <a:off x="7230400" y="5080887"/>
            <a:ext cx="1582249" cy="776901"/>
          </a:xfrm>
          <a:prstGeom prst="rect">
            <a:avLst/>
          </a:prstGeom>
          <a:noFill/>
          <a:ln>
            <a:noFill/>
          </a:ln>
        </p:spPr>
      </p:pic>
      <p:pic>
        <p:nvPicPr>
          <p:cNvPr id="88" name="Google Shape;88;p15"/>
          <p:cNvPicPr preferRelativeResize="0"/>
          <p:nvPr/>
        </p:nvPicPr>
        <p:blipFill rotWithShape="1">
          <a:blip r:embed="rId13">
            <a:alphaModFix/>
          </a:blip>
          <a:srcRect b="16896" l="6496" r="8907" t="23290"/>
          <a:stretch/>
        </p:blipFill>
        <p:spPr>
          <a:xfrm>
            <a:off x="3512413" y="5080888"/>
            <a:ext cx="1465073" cy="776901"/>
          </a:xfrm>
          <a:prstGeom prst="rect">
            <a:avLst/>
          </a:prstGeom>
          <a:noFill/>
          <a:ln>
            <a:noFill/>
          </a:ln>
        </p:spPr>
      </p:pic>
      <p:pic>
        <p:nvPicPr>
          <p:cNvPr id="89" name="Google Shape;89;p15"/>
          <p:cNvPicPr preferRelativeResize="0"/>
          <p:nvPr/>
        </p:nvPicPr>
        <p:blipFill rotWithShape="1">
          <a:blip r:embed="rId14">
            <a:alphaModFix/>
          </a:blip>
          <a:srcRect b="16028" l="0" r="0" t="11212"/>
          <a:stretch/>
        </p:blipFill>
        <p:spPr>
          <a:xfrm>
            <a:off x="3528875" y="5923650"/>
            <a:ext cx="1432151" cy="781505"/>
          </a:xfrm>
          <a:prstGeom prst="rect">
            <a:avLst/>
          </a:prstGeom>
          <a:noFill/>
          <a:ln>
            <a:noFill/>
          </a:ln>
        </p:spPr>
      </p:pic>
      <p:pic>
        <p:nvPicPr>
          <p:cNvPr id="90" name="Google Shape;90;p15"/>
          <p:cNvPicPr preferRelativeResize="0"/>
          <p:nvPr/>
        </p:nvPicPr>
        <p:blipFill rotWithShape="1">
          <a:blip r:embed="rId15">
            <a:alphaModFix/>
          </a:blip>
          <a:srcRect b="10655" l="0" r="0" t="15755"/>
          <a:stretch/>
        </p:blipFill>
        <p:spPr>
          <a:xfrm>
            <a:off x="5109731" y="5301021"/>
            <a:ext cx="1988425" cy="1115303"/>
          </a:xfrm>
          <a:prstGeom prst="rect">
            <a:avLst/>
          </a:prstGeom>
          <a:noFill/>
          <a:ln>
            <a:noFill/>
          </a:ln>
        </p:spPr>
      </p:pic>
      <p:pic>
        <p:nvPicPr>
          <p:cNvPr id="91" name="Google Shape;91;p15"/>
          <p:cNvPicPr preferRelativeResize="0"/>
          <p:nvPr/>
        </p:nvPicPr>
        <p:blipFill rotWithShape="1">
          <a:blip r:embed="rId16">
            <a:alphaModFix/>
          </a:blip>
          <a:srcRect b="24480" l="12233" r="31000" t="21008"/>
          <a:stretch/>
        </p:blipFill>
        <p:spPr>
          <a:xfrm>
            <a:off x="7754025" y="1305175"/>
            <a:ext cx="1318451" cy="853509"/>
          </a:xfrm>
          <a:prstGeom prst="rect">
            <a:avLst/>
          </a:prstGeom>
          <a:noFill/>
          <a:ln>
            <a:noFill/>
          </a:ln>
        </p:spPr>
      </p:pic>
      <p:pic>
        <p:nvPicPr>
          <p:cNvPr id="92" name="Google Shape;92;p15"/>
          <p:cNvPicPr preferRelativeResize="0"/>
          <p:nvPr/>
        </p:nvPicPr>
        <p:blipFill rotWithShape="1">
          <a:blip r:embed="rId17">
            <a:alphaModFix/>
          </a:blip>
          <a:srcRect b="2662" l="14745" r="12036" t="8273"/>
          <a:stretch/>
        </p:blipFill>
        <p:spPr>
          <a:xfrm>
            <a:off x="6807200" y="1974988"/>
            <a:ext cx="1120425" cy="918824"/>
          </a:xfrm>
          <a:prstGeom prst="rect">
            <a:avLst/>
          </a:prstGeom>
          <a:noFill/>
          <a:ln>
            <a:noFill/>
          </a:ln>
        </p:spPr>
      </p:pic>
      <p:pic>
        <p:nvPicPr>
          <p:cNvPr id="93" name="Google Shape;93;p15"/>
          <p:cNvPicPr preferRelativeResize="0"/>
          <p:nvPr/>
        </p:nvPicPr>
        <p:blipFill rotWithShape="1">
          <a:blip r:embed="rId18">
            <a:alphaModFix/>
          </a:blip>
          <a:srcRect b="0" l="9836" r="17245" t="0"/>
          <a:stretch/>
        </p:blipFill>
        <p:spPr>
          <a:xfrm>
            <a:off x="5984275" y="1305186"/>
            <a:ext cx="993802" cy="918828"/>
          </a:xfrm>
          <a:prstGeom prst="rect">
            <a:avLst/>
          </a:prstGeom>
          <a:noFill/>
          <a:ln>
            <a:noFill/>
          </a:ln>
        </p:spPr>
      </p:pic>
      <p:pic>
        <p:nvPicPr>
          <p:cNvPr id="94" name="Google Shape;94;p15"/>
          <p:cNvPicPr preferRelativeResize="0"/>
          <p:nvPr/>
        </p:nvPicPr>
        <p:blipFill>
          <a:blip r:embed="rId19">
            <a:alphaModFix/>
          </a:blip>
          <a:stretch>
            <a:fillRect/>
          </a:stretch>
        </p:blipFill>
        <p:spPr>
          <a:xfrm>
            <a:off x="4157812" y="2998867"/>
            <a:ext cx="1346099" cy="907484"/>
          </a:xfrm>
          <a:prstGeom prst="rect">
            <a:avLst/>
          </a:prstGeom>
          <a:noFill/>
          <a:ln>
            <a:noFill/>
          </a:ln>
        </p:spPr>
      </p:pic>
      <p:pic>
        <p:nvPicPr>
          <p:cNvPr id="95" name="Google Shape;95;p15"/>
          <p:cNvPicPr preferRelativeResize="0"/>
          <p:nvPr/>
        </p:nvPicPr>
        <p:blipFill>
          <a:blip r:embed="rId20">
            <a:alphaModFix/>
          </a:blip>
          <a:stretch>
            <a:fillRect/>
          </a:stretch>
        </p:blipFill>
        <p:spPr>
          <a:xfrm>
            <a:off x="5821950" y="3008198"/>
            <a:ext cx="1318451" cy="888814"/>
          </a:xfrm>
          <a:prstGeom prst="rect">
            <a:avLst/>
          </a:prstGeom>
          <a:noFill/>
          <a:ln>
            <a:noFill/>
          </a:ln>
        </p:spPr>
      </p:pic>
      <p:cxnSp>
        <p:nvCxnSpPr>
          <p:cNvPr id="96" name="Google Shape;96;p15"/>
          <p:cNvCxnSpPr/>
          <p:nvPr/>
        </p:nvCxnSpPr>
        <p:spPr>
          <a:xfrm>
            <a:off x="175" y="2910550"/>
            <a:ext cx="9160500" cy="28200"/>
          </a:xfrm>
          <a:prstGeom prst="straightConnector1">
            <a:avLst/>
          </a:prstGeom>
          <a:noFill/>
          <a:ln cap="flat" cmpd="sng" w="19050">
            <a:solidFill>
              <a:srgbClr val="93C47D"/>
            </a:solidFill>
            <a:prstDash val="solid"/>
            <a:round/>
            <a:headEnd len="med" w="med" type="none"/>
            <a:tailEnd len="med" w="med" type="none"/>
          </a:ln>
        </p:spPr>
      </p:cxnSp>
      <p:cxnSp>
        <p:nvCxnSpPr>
          <p:cNvPr id="97" name="Google Shape;97;p15"/>
          <p:cNvCxnSpPr/>
          <p:nvPr/>
        </p:nvCxnSpPr>
        <p:spPr>
          <a:xfrm>
            <a:off x="-8262" y="3966475"/>
            <a:ext cx="9160500" cy="28200"/>
          </a:xfrm>
          <a:prstGeom prst="straightConnector1">
            <a:avLst/>
          </a:prstGeom>
          <a:noFill/>
          <a:ln cap="flat" cmpd="sng" w="19050">
            <a:solidFill>
              <a:srgbClr val="93C47D"/>
            </a:solidFill>
            <a:prstDash val="solid"/>
            <a:round/>
            <a:headEnd len="med" w="med" type="none"/>
            <a:tailEnd len="med" w="med" type="none"/>
          </a:ln>
        </p:spPr>
      </p:cxnSp>
      <p:cxnSp>
        <p:nvCxnSpPr>
          <p:cNvPr id="98" name="Google Shape;98;p15"/>
          <p:cNvCxnSpPr/>
          <p:nvPr/>
        </p:nvCxnSpPr>
        <p:spPr>
          <a:xfrm>
            <a:off x="-8250" y="4986850"/>
            <a:ext cx="9160500" cy="28200"/>
          </a:xfrm>
          <a:prstGeom prst="straightConnector1">
            <a:avLst/>
          </a:prstGeom>
          <a:noFill/>
          <a:ln cap="flat" cmpd="sng" w="19050">
            <a:solidFill>
              <a:srgbClr val="93C47D"/>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6"/>
          <p:cNvPicPr preferRelativeResize="0"/>
          <p:nvPr/>
        </p:nvPicPr>
        <p:blipFill>
          <a:blip r:embed="rId3">
            <a:alphaModFix amt="49000"/>
          </a:blip>
          <a:stretch>
            <a:fillRect/>
          </a:stretch>
        </p:blipFill>
        <p:spPr>
          <a:xfrm>
            <a:off x="-1713" y="0"/>
            <a:ext cx="9136169" cy="6858000"/>
          </a:xfrm>
          <a:prstGeom prst="rect">
            <a:avLst/>
          </a:prstGeom>
          <a:noFill/>
          <a:ln>
            <a:noFill/>
          </a:ln>
          <a:effectLst>
            <a:outerShdw blurRad="57150" rotWithShape="0" algn="bl" dir="5400000" dist="19050">
              <a:srgbClr val="000000">
                <a:alpha val="50000"/>
              </a:srgbClr>
            </a:outerShdw>
          </a:effectLst>
        </p:spPr>
      </p:pic>
      <p:sp>
        <p:nvSpPr>
          <p:cNvPr id="105" name="Google Shape;105;p16"/>
          <p:cNvSpPr txBox="1"/>
          <p:nvPr>
            <p:ph type="title"/>
          </p:nvPr>
        </p:nvSpPr>
        <p:spPr>
          <a:xfrm>
            <a:off x="457200" y="152400"/>
            <a:ext cx="8229600" cy="1219200"/>
          </a:xfrm>
          <a:prstGeom prst="rect">
            <a:avLst/>
          </a:prstGeom>
          <a:noFill/>
          <a:ln>
            <a:noFill/>
          </a:ln>
          <a:effectLst>
            <a:outerShdw blurRad="57150" rotWithShape="0" algn="bl" dir="5400000" dist="19050">
              <a:srgbClr val="000000">
                <a:alpha val="50000"/>
              </a:srgbClr>
            </a:outerShdw>
          </a:effectLst>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200"/>
              <a:buFont typeface="Constantia"/>
              <a:buNone/>
            </a:pPr>
            <a:r>
              <a:rPr lang="en-US">
                <a:latin typeface="Handlee"/>
                <a:ea typeface="Handlee"/>
                <a:cs typeface="Handlee"/>
                <a:sym typeface="Handlee"/>
              </a:rPr>
              <a:t>Amphibian Anecdotes</a:t>
            </a:r>
            <a:endParaRPr>
              <a:latin typeface="Handlee"/>
              <a:ea typeface="Handlee"/>
              <a:cs typeface="Handlee"/>
              <a:sym typeface="Handlee"/>
            </a:endParaRPr>
          </a:p>
        </p:txBody>
      </p:sp>
      <p:sp>
        <p:nvSpPr>
          <p:cNvPr id="106" name="Google Shape;106;p16"/>
          <p:cNvSpPr txBox="1"/>
          <p:nvPr>
            <p:ph idx="1" type="body"/>
          </p:nvPr>
        </p:nvSpPr>
        <p:spPr>
          <a:xfrm>
            <a:off x="514900" y="1591358"/>
            <a:ext cx="7833600" cy="49353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FFFFFF"/>
                </a:solidFill>
                <a:latin typeface="Handlee"/>
                <a:ea typeface="Handlee"/>
                <a:cs typeface="Handlee"/>
                <a:sym typeface="Handlee"/>
              </a:rPr>
              <a:t>Where did you find it?</a:t>
            </a:r>
            <a:endParaRPr sz="2800">
              <a:solidFill>
                <a:srgbClr val="FFFFFF"/>
              </a:solidFill>
              <a:latin typeface="Handlee"/>
              <a:ea typeface="Handlee"/>
              <a:cs typeface="Handlee"/>
              <a:sym typeface="Handlee"/>
            </a:endParaRPr>
          </a:p>
          <a:p>
            <a:pPr indent="0" lvl="0" marL="0" marR="0" rtl="0" algn="l">
              <a:spcBef>
                <a:spcPts val="1600"/>
              </a:spcBef>
              <a:spcAft>
                <a:spcPts val="0"/>
              </a:spcAft>
              <a:buNone/>
            </a:pPr>
            <a:r>
              <a:t/>
            </a:r>
            <a:endParaRPr sz="2800">
              <a:solidFill>
                <a:srgbClr val="FFFFFF"/>
              </a:solidFill>
              <a:latin typeface="Handlee"/>
              <a:ea typeface="Handlee"/>
              <a:cs typeface="Handlee"/>
              <a:sym typeface="Handlee"/>
            </a:endParaRPr>
          </a:p>
          <a:p>
            <a:pPr indent="457200" lvl="0" marL="0" marR="0" rtl="0" algn="l">
              <a:spcBef>
                <a:spcPts val="1600"/>
              </a:spcBef>
              <a:spcAft>
                <a:spcPts val="0"/>
              </a:spcAft>
              <a:buNone/>
            </a:pPr>
            <a:r>
              <a:rPr lang="en-US" sz="2800">
                <a:solidFill>
                  <a:srgbClr val="FFFFFF"/>
                </a:solidFill>
                <a:latin typeface="Handlee"/>
                <a:ea typeface="Handlee"/>
                <a:cs typeface="Handlee"/>
                <a:sym typeface="Handlee"/>
              </a:rPr>
              <a:t>What did it feel like?</a:t>
            </a:r>
            <a:endParaRPr sz="2800">
              <a:solidFill>
                <a:srgbClr val="FFFFFF"/>
              </a:solidFill>
              <a:latin typeface="Handlee"/>
              <a:ea typeface="Handlee"/>
              <a:cs typeface="Handlee"/>
              <a:sym typeface="Handlee"/>
            </a:endParaRPr>
          </a:p>
          <a:p>
            <a:pPr indent="0" lvl="0" marL="0" marR="0" rtl="0" algn="l">
              <a:spcBef>
                <a:spcPts val="1600"/>
              </a:spcBef>
              <a:spcAft>
                <a:spcPts val="0"/>
              </a:spcAft>
              <a:buNone/>
            </a:pPr>
            <a:r>
              <a:t/>
            </a:r>
            <a:endParaRPr sz="2800">
              <a:solidFill>
                <a:srgbClr val="FFFFFF"/>
              </a:solidFill>
              <a:latin typeface="Handlee"/>
              <a:ea typeface="Handlee"/>
              <a:cs typeface="Handlee"/>
              <a:sym typeface="Handlee"/>
            </a:endParaRPr>
          </a:p>
          <a:p>
            <a:pPr indent="457200" lvl="0" marL="914400" marR="0" rtl="0" algn="l">
              <a:spcBef>
                <a:spcPts val="1600"/>
              </a:spcBef>
              <a:spcAft>
                <a:spcPts val="0"/>
              </a:spcAft>
              <a:buNone/>
            </a:pPr>
            <a:r>
              <a:rPr lang="en-US" sz="2800">
                <a:solidFill>
                  <a:srgbClr val="FFFFFF"/>
                </a:solidFill>
                <a:latin typeface="Handlee"/>
                <a:ea typeface="Handlee"/>
                <a:cs typeface="Handlee"/>
                <a:sym typeface="Handlee"/>
              </a:rPr>
              <a:t>How big was it?</a:t>
            </a:r>
            <a:endParaRPr sz="2800">
              <a:solidFill>
                <a:srgbClr val="FFFFFF"/>
              </a:solidFill>
              <a:latin typeface="Handlee"/>
              <a:ea typeface="Handlee"/>
              <a:cs typeface="Handlee"/>
              <a:sym typeface="Handlee"/>
            </a:endParaRPr>
          </a:p>
          <a:p>
            <a:pPr indent="0" lvl="0" marL="0" marR="0" rtl="0" algn="l">
              <a:spcBef>
                <a:spcPts val="1600"/>
              </a:spcBef>
              <a:spcAft>
                <a:spcPts val="0"/>
              </a:spcAft>
              <a:buNone/>
            </a:pPr>
            <a:br>
              <a:rPr lang="en-US" sz="2800">
                <a:solidFill>
                  <a:srgbClr val="FFFFFF"/>
                </a:solidFill>
                <a:latin typeface="Handlee"/>
                <a:ea typeface="Handlee"/>
                <a:cs typeface="Handlee"/>
                <a:sym typeface="Handlee"/>
              </a:rPr>
            </a:br>
            <a:r>
              <a:rPr lang="en-US" sz="2800">
                <a:solidFill>
                  <a:srgbClr val="FFFFFF"/>
                </a:solidFill>
                <a:latin typeface="Handlee"/>
                <a:ea typeface="Handlee"/>
                <a:cs typeface="Handlee"/>
                <a:sym typeface="Handlee"/>
              </a:rPr>
              <a:t>				Was it cold, warm? </a:t>
            </a:r>
            <a:endParaRPr sz="2800">
              <a:solidFill>
                <a:srgbClr val="FFFFFF"/>
              </a:solidFill>
              <a:latin typeface="Handlee"/>
              <a:ea typeface="Handlee"/>
              <a:cs typeface="Handlee"/>
              <a:sym typeface="Handlee"/>
            </a:endParaRPr>
          </a:p>
          <a:p>
            <a:pPr indent="0" lvl="0" marL="0" marR="0" rtl="0" algn="l">
              <a:spcBef>
                <a:spcPts val="1600"/>
              </a:spcBef>
              <a:spcAft>
                <a:spcPts val="1600"/>
              </a:spcAft>
              <a:buNone/>
            </a:pPr>
            <a:r>
              <a:t/>
            </a:r>
            <a:endParaRPr>
              <a:solidFill>
                <a:srgbClr val="FFFFFF"/>
              </a:solidFill>
              <a:latin typeface="Handlee"/>
              <a:ea typeface="Handlee"/>
              <a:cs typeface="Handlee"/>
              <a:sym typeface="Handle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a:blip r:embed="rId3">
            <a:alphaModFix amt="49000"/>
          </a:blip>
          <a:stretch>
            <a:fillRect/>
          </a:stretch>
        </p:blipFill>
        <p:spPr>
          <a:xfrm>
            <a:off x="-1713" y="0"/>
            <a:ext cx="9136169" cy="6858000"/>
          </a:xfrm>
          <a:prstGeom prst="rect">
            <a:avLst/>
          </a:prstGeom>
          <a:noFill/>
          <a:ln>
            <a:noFill/>
          </a:ln>
          <a:effectLst>
            <a:outerShdw blurRad="57150" rotWithShape="0" algn="bl" dir="5400000" dist="19050">
              <a:srgbClr val="000000">
                <a:alpha val="0"/>
              </a:srgbClr>
            </a:outerShdw>
          </a:effectLst>
        </p:spPr>
      </p:pic>
      <p:sp>
        <p:nvSpPr>
          <p:cNvPr id="113" name="Google Shape;113;p17"/>
          <p:cNvSpPr txBox="1"/>
          <p:nvPr>
            <p:ph type="title"/>
          </p:nvPr>
        </p:nvSpPr>
        <p:spPr>
          <a:xfrm>
            <a:off x="457200" y="152400"/>
            <a:ext cx="8229600" cy="1219200"/>
          </a:xfrm>
          <a:prstGeom prst="rect">
            <a:avLst/>
          </a:prstGeom>
          <a:noFill/>
          <a:ln>
            <a:noFill/>
          </a:ln>
          <a:effectLst>
            <a:outerShdw blurRad="57150" rotWithShape="0" algn="bl" dir="5400000" dist="19050">
              <a:srgbClr val="000000">
                <a:alpha val="50000"/>
              </a:srgbClr>
            </a:outerShdw>
          </a:effectLst>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200"/>
              <a:buFont typeface="Constantia"/>
              <a:buNone/>
            </a:pPr>
            <a:r>
              <a:rPr lang="en-US">
                <a:latin typeface="Handlee"/>
                <a:ea typeface="Handlee"/>
                <a:cs typeface="Handlee"/>
                <a:sym typeface="Handlee"/>
              </a:rPr>
              <a:t>Amphibian Adaptations</a:t>
            </a:r>
            <a:endParaRPr>
              <a:latin typeface="Handlee"/>
              <a:ea typeface="Handlee"/>
              <a:cs typeface="Handlee"/>
              <a:sym typeface="Handlee"/>
            </a:endParaRPr>
          </a:p>
        </p:txBody>
      </p:sp>
      <p:sp>
        <p:nvSpPr>
          <p:cNvPr id="114" name="Google Shape;114;p17"/>
          <p:cNvSpPr txBox="1"/>
          <p:nvPr>
            <p:ph idx="1" type="body"/>
          </p:nvPr>
        </p:nvSpPr>
        <p:spPr>
          <a:xfrm>
            <a:off x="962200" y="1444900"/>
            <a:ext cx="8341500" cy="6112800"/>
          </a:xfrm>
          <a:prstGeom prst="rect">
            <a:avLst/>
          </a:prstGeom>
          <a:noFill/>
          <a:ln>
            <a:noFill/>
          </a:ln>
          <a:effectLst>
            <a:outerShdw blurRad="57150" rotWithShape="0" algn="bl" dir="5400000" dist="19050">
              <a:srgbClr val="000000">
                <a:alpha val="88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800">
                <a:solidFill>
                  <a:srgbClr val="FFFFFF"/>
                </a:solidFill>
                <a:latin typeface="Handlee"/>
                <a:ea typeface="Handlee"/>
                <a:cs typeface="Handlee"/>
                <a:sym typeface="Handlee"/>
              </a:rPr>
              <a:t>Amphibians spend part of their lives on land, and part in the water!</a:t>
            </a:r>
            <a:endParaRPr b="1" sz="2800">
              <a:solidFill>
                <a:srgbClr val="FFFFFF"/>
              </a:solidFill>
              <a:latin typeface="Handlee"/>
              <a:ea typeface="Handlee"/>
              <a:cs typeface="Handlee"/>
              <a:sym typeface="Handlee"/>
            </a:endParaRPr>
          </a:p>
          <a:p>
            <a:pPr indent="0" lvl="0" marL="0" marR="0" rtl="0" algn="l">
              <a:lnSpc>
                <a:spcPct val="100000"/>
              </a:lnSpc>
              <a:spcBef>
                <a:spcPts val="1600"/>
              </a:spcBef>
              <a:spcAft>
                <a:spcPts val="0"/>
              </a:spcAft>
              <a:buNone/>
            </a:pPr>
            <a:r>
              <a:t/>
            </a:r>
            <a:endParaRPr b="1" sz="100">
              <a:solidFill>
                <a:srgbClr val="FFFFFF"/>
              </a:solidFill>
              <a:latin typeface="Handlee"/>
              <a:ea typeface="Handlee"/>
              <a:cs typeface="Handlee"/>
              <a:sym typeface="Handlee"/>
            </a:endParaRPr>
          </a:p>
          <a:p>
            <a:pPr indent="457200" lvl="0" marL="0" marR="0" rtl="0" algn="l">
              <a:lnSpc>
                <a:spcPct val="100000"/>
              </a:lnSpc>
              <a:spcBef>
                <a:spcPts val="1600"/>
              </a:spcBef>
              <a:spcAft>
                <a:spcPts val="0"/>
              </a:spcAft>
              <a:buNone/>
            </a:pPr>
            <a:r>
              <a:rPr b="1" lang="en-US" sz="2800">
                <a:solidFill>
                  <a:srgbClr val="FFFFFF"/>
                </a:solidFill>
                <a:latin typeface="Handlee"/>
                <a:ea typeface="Handlee"/>
                <a:cs typeface="Handlee"/>
                <a:sym typeface="Handlee"/>
              </a:rPr>
              <a:t>Amphibians have permeable skin covered in a       mucus coating for protection. </a:t>
            </a:r>
            <a:endParaRPr b="1" sz="2800">
              <a:solidFill>
                <a:srgbClr val="FFFFFF"/>
              </a:solidFill>
              <a:latin typeface="Handlee"/>
              <a:ea typeface="Handlee"/>
              <a:cs typeface="Handlee"/>
              <a:sym typeface="Handlee"/>
            </a:endParaRPr>
          </a:p>
          <a:p>
            <a:pPr indent="457200" lvl="0" marL="0" marR="0" rtl="0" algn="l">
              <a:lnSpc>
                <a:spcPct val="100000"/>
              </a:lnSpc>
              <a:spcBef>
                <a:spcPts val="1600"/>
              </a:spcBef>
              <a:spcAft>
                <a:spcPts val="0"/>
              </a:spcAft>
              <a:buNone/>
            </a:pPr>
            <a:r>
              <a:t/>
            </a:r>
            <a:endParaRPr b="1" sz="100">
              <a:solidFill>
                <a:srgbClr val="FFFFFF"/>
              </a:solidFill>
              <a:latin typeface="Handlee"/>
              <a:ea typeface="Handlee"/>
              <a:cs typeface="Handlee"/>
              <a:sym typeface="Handlee"/>
            </a:endParaRPr>
          </a:p>
          <a:p>
            <a:pPr indent="457200" lvl="0" marL="914400" marR="0" rtl="0" algn="l">
              <a:lnSpc>
                <a:spcPct val="100000"/>
              </a:lnSpc>
              <a:spcBef>
                <a:spcPts val="1600"/>
              </a:spcBef>
              <a:spcAft>
                <a:spcPts val="0"/>
              </a:spcAft>
              <a:buNone/>
            </a:pPr>
            <a:r>
              <a:rPr b="1" lang="en-US" sz="2800">
                <a:solidFill>
                  <a:srgbClr val="FFFFFF"/>
                </a:solidFill>
                <a:latin typeface="Handlee"/>
                <a:ea typeface="Handlee"/>
                <a:cs typeface="Handlee"/>
                <a:sym typeface="Handlee"/>
              </a:rPr>
              <a:t>Amphibians go through metamorphosis and change from egg to larva to adult!</a:t>
            </a:r>
            <a:endParaRPr b="1" sz="2800">
              <a:solidFill>
                <a:srgbClr val="FFFFFF"/>
              </a:solidFill>
              <a:latin typeface="Handlee"/>
              <a:ea typeface="Handlee"/>
              <a:cs typeface="Handlee"/>
              <a:sym typeface="Handlee"/>
            </a:endParaRPr>
          </a:p>
          <a:p>
            <a:pPr indent="457200" lvl="0" marL="914400" marR="0" rtl="0" algn="l">
              <a:lnSpc>
                <a:spcPct val="100000"/>
              </a:lnSpc>
              <a:spcBef>
                <a:spcPts val="1600"/>
              </a:spcBef>
              <a:spcAft>
                <a:spcPts val="0"/>
              </a:spcAft>
              <a:buNone/>
            </a:pPr>
            <a:r>
              <a:t/>
            </a:r>
            <a:endParaRPr b="1" sz="100">
              <a:solidFill>
                <a:srgbClr val="FFFFFF"/>
              </a:solidFill>
              <a:latin typeface="Handlee"/>
              <a:ea typeface="Handlee"/>
              <a:cs typeface="Handlee"/>
              <a:sym typeface="Handlee"/>
            </a:endParaRPr>
          </a:p>
          <a:p>
            <a:pPr indent="457200" lvl="0" marL="1371600" marR="0" rtl="0" algn="l">
              <a:lnSpc>
                <a:spcPct val="100000"/>
              </a:lnSpc>
              <a:spcBef>
                <a:spcPts val="1600"/>
              </a:spcBef>
              <a:spcAft>
                <a:spcPts val="0"/>
              </a:spcAft>
              <a:buNone/>
            </a:pPr>
            <a:r>
              <a:rPr b="1" lang="en-US" sz="2800">
                <a:solidFill>
                  <a:srgbClr val="FFFFFF"/>
                </a:solidFill>
                <a:latin typeface="Handlee"/>
                <a:ea typeface="Handlee"/>
                <a:cs typeface="Handlee"/>
                <a:sym typeface="Handlee"/>
              </a:rPr>
              <a:t>  </a:t>
            </a:r>
            <a:r>
              <a:rPr b="1" lang="en-US" sz="2800">
                <a:solidFill>
                  <a:srgbClr val="FFFFFF"/>
                </a:solidFill>
                <a:latin typeface="Handlee"/>
                <a:ea typeface="Handlee"/>
                <a:cs typeface="Handlee"/>
                <a:sym typeface="Handlee"/>
              </a:rPr>
              <a:t>Amphibians are ectothermic, or cold-blooded. Their body temperature is the same as the temperature in their environment. </a:t>
            </a:r>
            <a:endParaRPr b="1" sz="2800">
              <a:solidFill>
                <a:srgbClr val="FFFFFF"/>
              </a:solidFill>
              <a:latin typeface="Handlee"/>
              <a:ea typeface="Handlee"/>
              <a:cs typeface="Handlee"/>
              <a:sym typeface="Handlee"/>
            </a:endParaRPr>
          </a:p>
          <a:p>
            <a:pPr indent="0" lvl="0" marL="0" marR="0" rtl="0" algn="l">
              <a:spcBef>
                <a:spcPts val="1600"/>
              </a:spcBef>
              <a:spcAft>
                <a:spcPts val="1600"/>
              </a:spcAft>
              <a:buNone/>
            </a:pPr>
            <a:r>
              <a:t/>
            </a:r>
            <a:endParaRPr>
              <a:solidFill>
                <a:srgbClr val="FFFFFF"/>
              </a:solidFill>
              <a:latin typeface="Handlee"/>
              <a:ea typeface="Handlee"/>
              <a:cs typeface="Handlee"/>
              <a:sym typeface="Handle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b="576" l="0" r="24150" t="0"/>
          <a:stretch/>
        </p:blipFill>
        <p:spPr>
          <a:xfrm>
            <a:off x="-149100" y="1"/>
            <a:ext cx="9293098" cy="6858003"/>
          </a:xfrm>
          <a:prstGeom prst="rect">
            <a:avLst/>
          </a:prstGeom>
          <a:noFill/>
          <a:ln>
            <a:noFill/>
          </a:ln>
        </p:spPr>
      </p:pic>
      <p:sp>
        <p:nvSpPr>
          <p:cNvPr id="121" name="Google Shape;121;p18"/>
          <p:cNvSpPr txBox="1"/>
          <p:nvPr>
            <p:ph type="title"/>
          </p:nvPr>
        </p:nvSpPr>
        <p:spPr>
          <a:xfrm>
            <a:off x="438463" y="266425"/>
            <a:ext cx="8229600" cy="1219200"/>
          </a:xfrm>
          <a:prstGeom prst="rect">
            <a:avLst/>
          </a:prstGeom>
          <a:noFill/>
          <a:ln>
            <a:noFill/>
          </a:ln>
          <a:effectLst>
            <a:outerShdw blurRad="57150" rotWithShape="0" algn="bl" dir="5400000" dist="19050">
              <a:srgbClr val="000000">
                <a:alpha val="50000"/>
              </a:srgbClr>
            </a:outerShdw>
          </a:effectLst>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200"/>
              <a:buFont typeface="Constantia"/>
              <a:buNone/>
            </a:pPr>
            <a:r>
              <a:rPr lang="en-US">
                <a:latin typeface="Handlee"/>
                <a:ea typeface="Handlee"/>
                <a:cs typeface="Handlee"/>
                <a:sym typeface="Handlee"/>
              </a:rPr>
              <a:t>What have you heard about CLIMATE CHANGE?</a:t>
            </a:r>
            <a:endParaRPr>
              <a:latin typeface="Handlee"/>
              <a:ea typeface="Handlee"/>
              <a:cs typeface="Handlee"/>
              <a:sym typeface="Handlee"/>
            </a:endParaRPr>
          </a:p>
        </p:txBody>
      </p:sp>
      <p:sp>
        <p:nvSpPr>
          <p:cNvPr id="122" name="Google Shape;122;p18"/>
          <p:cNvSpPr txBox="1"/>
          <p:nvPr>
            <p:ph idx="1" type="body"/>
          </p:nvPr>
        </p:nvSpPr>
        <p:spPr>
          <a:xfrm>
            <a:off x="178050" y="4603000"/>
            <a:ext cx="8266200" cy="2025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457200" lvl="0" marL="457200" marR="0" rtl="0" algn="ctr">
              <a:lnSpc>
                <a:spcPct val="100000"/>
              </a:lnSpc>
              <a:spcBef>
                <a:spcPts val="0"/>
              </a:spcBef>
              <a:spcAft>
                <a:spcPts val="0"/>
              </a:spcAft>
              <a:buNone/>
            </a:pPr>
            <a:r>
              <a:rPr lang="en-US" sz="2800" u="sng">
                <a:solidFill>
                  <a:srgbClr val="FFFFFF"/>
                </a:solidFill>
                <a:latin typeface="Handlee"/>
                <a:ea typeface="Handlee"/>
                <a:cs typeface="Handlee"/>
                <a:sym typeface="Handlee"/>
              </a:rPr>
              <a:t>Weather vs. Climate</a:t>
            </a:r>
            <a:endParaRPr sz="2800" u="sng">
              <a:solidFill>
                <a:srgbClr val="FFFFFF"/>
              </a:solidFill>
              <a:latin typeface="Handlee"/>
              <a:ea typeface="Handlee"/>
              <a:cs typeface="Handlee"/>
              <a:sym typeface="Handlee"/>
            </a:endParaRPr>
          </a:p>
          <a:p>
            <a:pPr indent="457200" lvl="0" marL="457200" marR="0" rtl="0" algn="ctr">
              <a:lnSpc>
                <a:spcPct val="100000"/>
              </a:lnSpc>
              <a:spcBef>
                <a:spcPts val="1600"/>
              </a:spcBef>
              <a:spcAft>
                <a:spcPts val="0"/>
              </a:spcAft>
              <a:buNone/>
            </a:pPr>
            <a:r>
              <a:rPr lang="en-US" sz="2800">
                <a:solidFill>
                  <a:srgbClr val="FFFFFF"/>
                </a:solidFill>
                <a:latin typeface="Handlee"/>
                <a:ea typeface="Handlee"/>
                <a:cs typeface="Handlee"/>
                <a:sym typeface="Handlee"/>
              </a:rPr>
              <a:t>Weather changes from day to day</a:t>
            </a:r>
            <a:endParaRPr sz="2800">
              <a:solidFill>
                <a:srgbClr val="FFFFFF"/>
              </a:solidFill>
              <a:latin typeface="Handlee"/>
              <a:ea typeface="Handlee"/>
              <a:cs typeface="Handlee"/>
              <a:sym typeface="Handlee"/>
            </a:endParaRPr>
          </a:p>
          <a:p>
            <a:pPr indent="457200" lvl="0" marL="457200" marR="0" rtl="0" algn="ctr">
              <a:lnSpc>
                <a:spcPct val="100000"/>
              </a:lnSpc>
              <a:spcBef>
                <a:spcPts val="1600"/>
              </a:spcBef>
              <a:spcAft>
                <a:spcPts val="0"/>
              </a:spcAft>
              <a:buNone/>
            </a:pPr>
            <a:r>
              <a:rPr lang="en-US" sz="2800">
                <a:solidFill>
                  <a:srgbClr val="FFFFFF"/>
                </a:solidFill>
                <a:latin typeface="Handlee"/>
                <a:ea typeface="Handlee"/>
                <a:cs typeface="Handlee"/>
                <a:sym typeface="Handlee"/>
              </a:rPr>
              <a:t>Climate is the long term pattern over 30+ years</a:t>
            </a:r>
            <a:endParaRPr sz="2800">
              <a:solidFill>
                <a:srgbClr val="FFFFFF"/>
              </a:solidFill>
              <a:latin typeface="Handlee"/>
              <a:ea typeface="Handlee"/>
              <a:cs typeface="Handlee"/>
              <a:sym typeface="Handlee"/>
            </a:endParaRPr>
          </a:p>
          <a:p>
            <a:pPr indent="0" lvl="0" marL="0" marR="0" rtl="0" algn="l">
              <a:spcBef>
                <a:spcPts val="1600"/>
              </a:spcBef>
              <a:spcAft>
                <a:spcPts val="1600"/>
              </a:spcAft>
              <a:buNone/>
            </a:pPr>
            <a:r>
              <a:t/>
            </a:r>
            <a:endParaRPr>
              <a:solidFill>
                <a:srgbClr val="FFFFFF"/>
              </a:solidFill>
              <a:latin typeface="Handlee"/>
              <a:ea typeface="Handlee"/>
              <a:cs typeface="Handlee"/>
              <a:sym typeface="Handlee"/>
            </a:endParaRPr>
          </a:p>
        </p:txBody>
      </p:sp>
      <p:pic>
        <p:nvPicPr>
          <p:cNvPr id="123" name="Google Shape;123;p18"/>
          <p:cNvPicPr preferRelativeResize="0"/>
          <p:nvPr/>
        </p:nvPicPr>
        <p:blipFill rotWithShape="1">
          <a:blip r:embed="rId4">
            <a:alphaModFix/>
          </a:blip>
          <a:srcRect b="0" l="2441" r="6100" t="0"/>
          <a:stretch/>
        </p:blipFill>
        <p:spPr>
          <a:xfrm>
            <a:off x="178050" y="2010950"/>
            <a:ext cx="3863100" cy="2375825"/>
          </a:xfrm>
          <a:prstGeom prst="rect">
            <a:avLst/>
          </a:prstGeom>
          <a:noFill/>
          <a:ln>
            <a:noFill/>
          </a:ln>
        </p:spPr>
      </p:pic>
      <p:pic>
        <p:nvPicPr>
          <p:cNvPr id="124" name="Google Shape;124;p18"/>
          <p:cNvPicPr preferRelativeResize="0"/>
          <p:nvPr/>
        </p:nvPicPr>
        <p:blipFill>
          <a:blip r:embed="rId5">
            <a:alphaModFix/>
          </a:blip>
          <a:stretch>
            <a:fillRect/>
          </a:stretch>
        </p:blipFill>
        <p:spPr>
          <a:xfrm>
            <a:off x="5219425" y="2029775"/>
            <a:ext cx="3411125" cy="23381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9"/>
          <p:cNvPicPr preferRelativeResize="0"/>
          <p:nvPr/>
        </p:nvPicPr>
        <p:blipFill>
          <a:blip r:embed="rId3">
            <a:alphaModFix/>
          </a:blip>
          <a:stretch>
            <a:fillRect/>
          </a:stretch>
        </p:blipFill>
        <p:spPr>
          <a:xfrm>
            <a:off x="2" y="-1"/>
            <a:ext cx="9143977" cy="6858000"/>
          </a:xfrm>
          <a:prstGeom prst="rect">
            <a:avLst/>
          </a:prstGeom>
          <a:noFill/>
          <a:ln>
            <a:noFill/>
          </a:ln>
          <a:effectLst>
            <a:outerShdw blurRad="57150" rotWithShape="0" algn="bl" dir="5400000" dist="19050">
              <a:srgbClr val="000000">
                <a:alpha val="50000"/>
              </a:srgbClr>
            </a:outerShdw>
          </a:effectLst>
        </p:spPr>
      </p:pic>
      <p:sp>
        <p:nvSpPr>
          <p:cNvPr id="131" name="Google Shape;131;p19"/>
          <p:cNvSpPr txBox="1"/>
          <p:nvPr>
            <p:ph type="title"/>
          </p:nvPr>
        </p:nvSpPr>
        <p:spPr>
          <a:xfrm>
            <a:off x="438463" y="266425"/>
            <a:ext cx="8229600" cy="1219200"/>
          </a:xfrm>
          <a:prstGeom prst="rect">
            <a:avLst/>
          </a:prstGeom>
          <a:noFill/>
          <a:ln>
            <a:noFill/>
          </a:ln>
          <a:effectLst>
            <a:outerShdw blurRad="57150" rotWithShape="0" algn="bl" dir="5400000" dist="19050">
              <a:srgbClr val="000000">
                <a:alpha val="50000"/>
              </a:srgbClr>
            </a:outerShdw>
          </a:effectLst>
        </p:spPr>
        <p:txBody>
          <a:bodyPr anchorCtr="0" anchor="b" bIns="45700" lIns="91425" spcFirstLastPara="1" rIns="91425" wrap="square" tIns="45700">
            <a:noAutofit/>
          </a:bodyPr>
          <a:lstStyle/>
          <a:p>
            <a:pPr indent="0" lvl="0" marL="0" marR="0" rtl="0" algn="ctr">
              <a:spcBef>
                <a:spcPts val="0"/>
              </a:spcBef>
              <a:spcAft>
                <a:spcPts val="0"/>
              </a:spcAft>
              <a:buClr>
                <a:srgbClr val="F9F9F9"/>
              </a:buClr>
              <a:buSzPts val="4200"/>
              <a:buFont typeface="Constantia"/>
              <a:buNone/>
            </a:pPr>
            <a:r>
              <a:rPr lang="en-US">
                <a:latin typeface="Handlee"/>
                <a:ea typeface="Handlee"/>
                <a:cs typeface="Handlee"/>
                <a:sym typeface="Handlee"/>
              </a:rPr>
              <a:t>How does climate change impact amphibians?</a:t>
            </a:r>
            <a:endParaRPr>
              <a:latin typeface="Handlee"/>
              <a:ea typeface="Handlee"/>
              <a:cs typeface="Handlee"/>
              <a:sym typeface="Handlee"/>
            </a:endParaRPr>
          </a:p>
        </p:txBody>
      </p:sp>
      <p:sp>
        <p:nvSpPr>
          <p:cNvPr id="132" name="Google Shape;132;p19"/>
          <p:cNvSpPr txBox="1"/>
          <p:nvPr>
            <p:ph idx="1" type="body"/>
          </p:nvPr>
        </p:nvSpPr>
        <p:spPr>
          <a:xfrm>
            <a:off x="299800" y="5114325"/>
            <a:ext cx="8266200" cy="2025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457200" lvl="0" marL="457200" marR="0" rtl="0" algn="ctr">
              <a:lnSpc>
                <a:spcPct val="100000"/>
              </a:lnSpc>
              <a:spcBef>
                <a:spcPts val="0"/>
              </a:spcBef>
              <a:spcAft>
                <a:spcPts val="0"/>
              </a:spcAft>
              <a:buNone/>
            </a:pPr>
            <a:r>
              <a:rPr lang="en-US" sz="2800">
                <a:solidFill>
                  <a:srgbClr val="FFFFFF"/>
                </a:solidFill>
                <a:latin typeface="Handlee"/>
                <a:ea typeface="Handlee"/>
                <a:cs typeface="Handlee"/>
                <a:sym typeface="Handlee"/>
              </a:rPr>
              <a:t>Amphibians are INDICATOR SPECIES</a:t>
            </a:r>
            <a:endParaRPr sz="2800">
              <a:solidFill>
                <a:srgbClr val="FFFFFF"/>
              </a:solidFill>
              <a:latin typeface="Handlee"/>
              <a:ea typeface="Handlee"/>
              <a:cs typeface="Handlee"/>
              <a:sym typeface="Handlee"/>
            </a:endParaRPr>
          </a:p>
          <a:p>
            <a:pPr indent="457200" lvl="0" marL="457200" marR="0" rtl="0" algn="ctr">
              <a:lnSpc>
                <a:spcPct val="100000"/>
              </a:lnSpc>
              <a:spcBef>
                <a:spcPts val="1600"/>
              </a:spcBef>
              <a:spcAft>
                <a:spcPts val="0"/>
              </a:spcAft>
              <a:buNone/>
            </a:pPr>
            <a:r>
              <a:rPr lang="en-US" sz="2800">
                <a:solidFill>
                  <a:srgbClr val="FFFFFF"/>
                </a:solidFill>
                <a:latin typeface="Handlee"/>
                <a:ea typeface="Handlee"/>
                <a:cs typeface="Handlee"/>
                <a:sym typeface="Handlee"/>
              </a:rPr>
              <a:t>They can tell us about the health of the environment</a:t>
            </a:r>
            <a:endParaRPr sz="2800">
              <a:solidFill>
                <a:srgbClr val="FFFFFF"/>
              </a:solidFill>
              <a:latin typeface="Handlee"/>
              <a:ea typeface="Handlee"/>
              <a:cs typeface="Handlee"/>
              <a:sym typeface="Handlee"/>
            </a:endParaRPr>
          </a:p>
          <a:p>
            <a:pPr indent="0" lvl="0" marL="0" marR="0" rtl="0" algn="l">
              <a:spcBef>
                <a:spcPts val="1600"/>
              </a:spcBef>
              <a:spcAft>
                <a:spcPts val="1600"/>
              </a:spcAft>
              <a:buNone/>
            </a:pPr>
            <a:r>
              <a:t/>
            </a:r>
            <a:endParaRPr>
              <a:solidFill>
                <a:srgbClr val="FFFFFF"/>
              </a:solidFill>
              <a:latin typeface="Handlee"/>
              <a:ea typeface="Handlee"/>
              <a:cs typeface="Handlee"/>
              <a:sym typeface="Handle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b="0" l="2238" r="16082" t="0"/>
          <a:stretch/>
        </p:blipFill>
        <p:spPr>
          <a:xfrm>
            <a:off x="0" y="-33925"/>
            <a:ext cx="9143999" cy="6891927"/>
          </a:xfrm>
          <a:prstGeom prst="rect">
            <a:avLst/>
          </a:prstGeom>
          <a:noFill/>
          <a:ln>
            <a:noFill/>
          </a:ln>
        </p:spPr>
      </p:pic>
      <p:sp>
        <p:nvSpPr>
          <p:cNvPr id="139" name="Google Shape;139;p20"/>
          <p:cNvSpPr txBox="1"/>
          <p:nvPr>
            <p:ph type="title"/>
          </p:nvPr>
        </p:nvSpPr>
        <p:spPr>
          <a:xfrm>
            <a:off x="0" y="-338550"/>
            <a:ext cx="9144000" cy="18252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9F9F9"/>
              </a:buClr>
              <a:buSzPts val="4200"/>
              <a:buFont typeface="Constantia"/>
              <a:buNone/>
            </a:pPr>
            <a:r>
              <a:rPr lang="en-US" sz="4600">
                <a:latin typeface="Handlee"/>
                <a:ea typeface="Handlee"/>
                <a:cs typeface="Handlee"/>
                <a:sym typeface="Handlee"/>
              </a:rPr>
              <a:t>How can the Division of Fish &amp; Wildlife help amphibians? </a:t>
            </a:r>
            <a:endParaRPr sz="3400">
              <a:latin typeface="Handlee"/>
              <a:ea typeface="Handlee"/>
              <a:cs typeface="Handlee"/>
              <a:sym typeface="Handle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457200" y="397700"/>
            <a:ext cx="8229600" cy="633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9F9F9"/>
              </a:buClr>
              <a:buSzPts val="4200"/>
              <a:buFont typeface="Constantia"/>
              <a:buNone/>
            </a:pPr>
            <a:r>
              <a:rPr lang="en-US" sz="3600">
                <a:latin typeface="Handlee"/>
                <a:ea typeface="Handlee"/>
                <a:cs typeface="Handlee"/>
                <a:sym typeface="Handlee"/>
              </a:rPr>
              <a:t>Species Highlight: Eastern Spadefoot Toad</a:t>
            </a:r>
            <a:endParaRPr sz="2400">
              <a:latin typeface="Handlee"/>
              <a:ea typeface="Handlee"/>
              <a:cs typeface="Handlee"/>
              <a:sym typeface="Handlee"/>
            </a:endParaRPr>
          </a:p>
        </p:txBody>
      </p:sp>
      <p:sp>
        <p:nvSpPr>
          <p:cNvPr id="146" name="Google Shape;146;p21"/>
          <p:cNvSpPr txBox="1"/>
          <p:nvPr>
            <p:ph idx="1" type="body"/>
          </p:nvPr>
        </p:nvSpPr>
        <p:spPr>
          <a:xfrm>
            <a:off x="457200" y="5544900"/>
            <a:ext cx="8229600" cy="978300"/>
          </a:xfrm>
          <a:prstGeom prst="rect">
            <a:avLst/>
          </a:prstGeom>
          <a:noFill/>
          <a:ln>
            <a:noFill/>
          </a:ln>
        </p:spPr>
        <p:txBody>
          <a:bodyPr anchorCtr="0" anchor="t" bIns="45700" lIns="91425" spcFirstLastPara="1" rIns="91425" wrap="square" tIns="45700">
            <a:noAutofit/>
          </a:bodyPr>
          <a:lstStyle/>
          <a:p>
            <a:pPr indent="0" lvl="0" marL="274320" marR="0" rtl="0" algn="ctr">
              <a:lnSpc>
                <a:spcPct val="150000"/>
              </a:lnSpc>
              <a:spcBef>
                <a:spcPts val="0"/>
              </a:spcBef>
              <a:spcAft>
                <a:spcPts val="0"/>
              </a:spcAft>
              <a:buNone/>
            </a:pPr>
            <a:r>
              <a:rPr lang="en-US">
                <a:solidFill>
                  <a:srgbClr val="FFFFFF"/>
                </a:solidFill>
                <a:latin typeface="Handlee"/>
                <a:ea typeface="Handlee"/>
                <a:cs typeface="Handlee"/>
                <a:sym typeface="Handlee"/>
              </a:rPr>
              <a:t>I bury myself in sandy soils for months or years at a time!</a:t>
            </a:r>
            <a:endParaRPr>
              <a:solidFill>
                <a:srgbClr val="FFFFFF"/>
              </a:solidFill>
              <a:latin typeface="Handlee"/>
              <a:ea typeface="Handlee"/>
              <a:cs typeface="Handlee"/>
              <a:sym typeface="Handlee"/>
            </a:endParaRPr>
          </a:p>
          <a:p>
            <a:pPr indent="0" lvl="0" marL="274320" marR="0" rtl="0" algn="ctr">
              <a:lnSpc>
                <a:spcPct val="150000"/>
              </a:lnSpc>
              <a:spcBef>
                <a:spcPts val="0"/>
              </a:spcBef>
              <a:spcAft>
                <a:spcPts val="0"/>
              </a:spcAft>
              <a:buNone/>
            </a:pPr>
            <a:r>
              <a:rPr lang="en-US">
                <a:solidFill>
                  <a:srgbClr val="FFFFFF"/>
                </a:solidFill>
                <a:latin typeface="Handlee"/>
                <a:ea typeface="Handlee"/>
                <a:cs typeface="Handlee"/>
                <a:sym typeface="Handlee"/>
              </a:rPr>
              <a:t>I come out after storms with heavy rain.</a:t>
            </a:r>
            <a:endParaRPr>
              <a:solidFill>
                <a:srgbClr val="FFFFFF"/>
              </a:solidFill>
              <a:latin typeface="Handlee"/>
              <a:ea typeface="Handlee"/>
              <a:cs typeface="Handlee"/>
              <a:sym typeface="Handlee"/>
            </a:endParaRPr>
          </a:p>
        </p:txBody>
      </p:sp>
      <p:pic>
        <p:nvPicPr>
          <p:cNvPr id="147" name="Google Shape;147;p21"/>
          <p:cNvPicPr preferRelativeResize="0"/>
          <p:nvPr/>
        </p:nvPicPr>
        <p:blipFill>
          <a:blip r:embed="rId3">
            <a:alphaModFix/>
          </a:blip>
          <a:stretch>
            <a:fillRect/>
          </a:stretch>
        </p:blipFill>
        <p:spPr>
          <a:xfrm>
            <a:off x="1334450" y="1228200"/>
            <a:ext cx="6373800" cy="4249200"/>
          </a:xfrm>
          <a:prstGeom prst="diamond">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457200" y="152400"/>
            <a:ext cx="8229600" cy="121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Operation: Spadefoot</a:t>
            </a:r>
            <a:endParaRPr/>
          </a:p>
        </p:txBody>
      </p:sp>
      <p:pic>
        <p:nvPicPr>
          <p:cNvPr id="154" name="Google Shape;154;p22"/>
          <p:cNvPicPr preferRelativeResize="0"/>
          <p:nvPr/>
        </p:nvPicPr>
        <p:blipFill>
          <a:blip r:embed="rId3">
            <a:alphaModFix/>
          </a:blip>
          <a:stretch>
            <a:fillRect/>
          </a:stretch>
        </p:blipFill>
        <p:spPr>
          <a:xfrm>
            <a:off x="121200" y="2050913"/>
            <a:ext cx="4752051" cy="2756181"/>
          </a:xfrm>
          <a:prstGeom prst="rect">
            <a:avLst/>
          </a:prstGeom>
          <a:noFill/>
          <a:ln>
            <a:noFill/>
          </a:ln>
        </p:spPr>
      </p:pic>
      <p:pic>
        <p:nvPicPr>
          <p:cNvPr id="155" name="Google Shape;155;p22"/>
          <p:cNvPicPr preferRelativeResize="0"/>
          <p:nvPr/>
        </p:nvPicPr>
        <p:blipFill rotWithShape="1">
          <a:blip r:embed="rId4">
            <a:alphaModFix/>
          </a:blip>
          <a:srcRect b="14275" l="0" r="0" t="8390"/>
          <a:stretch/>
        </p:blipFill>
        <p:spPr>
          <a:xfrm>
            <a:off x="4321050" y="2050913"/>
            <a:ext cx="4752055" cy="2756172"/>
          </a:xfrm>
          <a:prstGeom prst="rect">
            <a:avLst/>
          </a:prstGeom>
          <a:noFill/>
          <a:ln>
            <a:noFill/>
          </a:ln>
        </p:spPr>
      </p:pic>
      <p:pic>
        <p:nvPicPr>
          <p:cNvPr id="156" name="Google Shape;156;p22"/>
          <p:cNvPicPr preferRelativeResize="0"/>
          <p:nvPr/>
        </p:nvPicPr>
        <p:blipFill>
          <a:blip r:embed="rId5">
            <a:alphaModFix/>
          </a:blip>
          <a:stretch>
            <a:fillRect/>
          </a:stretch>
        </p:blipFill>
        <p:spPr>
          <a:xfrm>
            <a:off x="6041075" y="499297"/>
            <a:ext cx="2769773" cy="2077330"/>
          </a:xfrm>
          <a:prstGeom prst="rect">
            <a:avLst/>
          </a:prstGeom>
          <a:noFill/>
          <a:ln>
            <a:noFill/>
          </a:ln>
        </p:spPr>
      </p:pic>
      <p:pic>
        <p:nvPicPr>
          <p:cNvPr id="157" name="Google Shape;157;p22"/>
          <p:cNvPicPr preferRelativeResize="0"/>
          <p:nvPr/>
        </p:nvPicPr>
        <p:blipFill>
          <a:blip r:embed="rId6">
            <a:alphaModFix/>
          </a:blip>
          <a:stretch>
            <a:fillRect/>
          </a:stretch>
        </p:blipFill>
        <p:spPr>
          <a:xfrm>
            <a:off x="1005850" y="4015550"/>
            <a:ext cx="3401900" cy="2842450"/>
          </a:xfrm>
          <a:prstGeom prst="rect">
            <a:avLst/>
          </a:prstGeom>
          <a:noFill/>
          <a:ln>
            <a:noFill/>
          </a:ln>
        </p:spPr>
      </p:pic>
      <p:pic>
        <p:nvPicPr>
          <p:cNvPr id="158" name="Google Shape;158;p22"/>
          <p:cNvPicPr preferRelativeResize="0"/>
          <p:nvPr/>
        </p:nvPicPr>
        <p:blipFill>
          <a:blip r:embed="rId7">
            <a:alphaModFix/>
          </a:blip>
          <a:stretch>
            <a:fillRect/>
          </a:stretch>
        </p:blipFill>
        <p:spPr>
          <a:xfrm>
            <a:off x="6722800" y="5605724"/>
            <a:ext cx="2226275" cy="1011275"/>
          </a:xfrm>
          <a:prstGeom prst="rect">
            <a:avLst/>
          </a:prstGeom>
          <a:noFill/>
          <a:ln>
            <a:noFill/>
          </a:ln>
        </p:spPr>
      </p:pic>
      <p:pic>
        <p:nvPicPr>
          <p:cNvPr id="159" name="Google Shape;159;p22"/>
          <p:cNvPicPr preferRelativeResize="0"/>
          <p:nvPr/>
        </p:nvPicPr>
        <p:blipFill>
          <a:blip r:embed="rId8">
            <a:alphaModFix/>
          </a:blip>
          <a:stretch>
            <a:fillRect/>
          </a:stretch>
        </p:blipFill>
        <p:spPr>
          <a:xfrm>
            <a:off x="6984213" y="5019138"/>
            <a:ext cx="1703428" cy="374513"/>
          </a:xfrm>
          <a:prstGeom prst="rect">
            <a:avLst/>
          </a:prstGeom>
          <a:noFill/>
          <a:ln>
            <a:noFill/>
          </a:ln>
        </p:spPr>
      </p:pic>
      <p:pic>
        <p:nvPicPr>
          <p:cNvPr id="160" name="Google Shape;160;p22"/>
          <p:cNvPicPr preferRelativeResize="0"/>
          <p:nvPr/>
        </p:nvPicPr>
        <p:blipFill>
          <a:blip r:embed="rId9">
            <a:alphaModFix/>
          </a:blip>
          <a:stretch>
            <a:fillRect/>
          </a:stretch>
        </p:blipFill>
        <p:spPr>
          <a:xfrm>
            <a:off x="5584122" y="5605725"/>
            <a:ext cx="1011275" cy="1011275"/>
          </a:xfrm>
          <a:prstGeom prst="rect">
            <a:avLst/>
          </a:prstGeom>
          <a:noFill/>
          <a:ln>
            <a:noFill/>
          </a:ln>
        </p:spPr>
      </p:pic>
      <p:pic>
        <p:nvPicPr>
          <p:cNvPr descr="Rhode Island logo.png" id="161" name="Google Shape;161;p22"/>
          <p:cNvPicPr preferRelativeResize="0"/>
          <p:nvPr/>
        </p:nvPicPr>
        <p:blipFill>
          <a:blip r:embed="rId10">
            <a:alphaModFix/>
          </a:blip>
          <a:stretch>
            <a:fillRect/>
          </a:stretch>
        </p:blipFill>
        <p:spPr>
          <a:xfrm>
            <a:off x="4573250" y="5529525"/>
            <a:ext cx="883473" cy="113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