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9144000" cy="5143500" type="screen16x9"/>
  <p:notesSz cx="6858000" cy="9144000"/>
  <p:embeddedFontLst>
    <p:embeddedFont>
      <p:font typeface="Cambria" panose="02040503050406030204" pitchFamily="18" charset="0"/>
      <p:regular r:id="rId12"/>
      <p:bold r:id="rId13"/>
      <p:italic r:id="rId14"/>
      <p:boldItalic r:id="rId15"/>
    </p:embeddedFont>
    <p:embeddedFont>
      <p:font typeface="Walter Turncoat" panose="020B0604020202020204" charset="0"/>
      <p:regular r:id="rId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C8F602-FE07-4C39-B80A-B534A3BC61A3}" v="1" dt="2023-11-27T16:29:51.2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1469" autoAdjust="0"/>
  </p:normalViewPr>
  <p:slideViewPr>
    <p:cSldViewPr snapToGrid="0">
      <p:cViewPr varScale="1">
        <p:scale>
          <a:sx n="77" d="100"/>
          <a:sy n="77" d="100"/>
        </p:scale>
        <p:origin x="260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118e10e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 name="Google Shape;52;g1e118e10e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1155CC"/>
              </a:buClr>
              <a:buFont typeface="Arial"/>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388b910da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388b910da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Cambria"/>
              <a:ea typeface="Cambria"/>
              <a:cs typeface="Cambria"/>
              <a:sym typeface="Cambri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388b910da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388b910d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mbria"/>
                <a:ea typeface="Cambria"/>
                <a:cs typeface="Cambria"/>
                <a:sym typeface="Cambria"/>
              </a:rPr>
              <a:t>Water is one of the four crucial parts of a habitat so all animals use wetlands.</a:t>
            </a:r>
            <a:endParaRPr sz="1200">
              <a:latin typeface="Cambria"/>
              <a:ea typeface="Cambria"/>
              <a:cs typeface="Cambria"/>
              <a:sym typeface="Cambria"/>
            </a:endParaRPr>
          </a:p>
          <a:p>
            <a:pPr marL="0" lvl="0" indent="0" algn="l" rtl="0">
              <a:spcBef>
                <a:spcPts val="0"/>
              </a:spcBef>
              <a:spcAft>
                <a:spcPts val="0"/>
              </a:spcAft>
              <a:buNone/>
            </a:pPr>
            <a:r>
              <a:rPr lang="en" sz="1200">
                <a:latin typeface="Cambria"/>
                <a:ea typeface="Cambria"/>
                <a:cs typeface="Cambria"/>
                <a:sym typeface="Cambria"/>
              </a:rPr>
              <a:t>All of these animals depend on wetlands to survive but today we will be focusing on one species that lives in wetlands, wood ducks (circled on click). </a:t>
            </a:r>
            <a:endParaRPr sz="1200">
              <a:latin typeface="Cambria"/>
              <a:ea typeface="Cambria"/>
              <a:cs typeface="Cambria"/>
              <a:sym typeface="Cambria"/>
            </a:endParaRPr>
          </a:p>
          <a:p>
            <a:pPr marL="0" lvl="0" indent="0" algn="l" rtl="0">
              <a:spcBef>
                <a:spcPts val="0"/>
              </a:spcBef>
              <a:spcAft>
                <a:spcPts val="0"/>
              </a:spcAft>
              <a:buNone/>
            </a:pPr>
            <a:r>
              <a:rPr lang="en" sz="1200">
                <a:latin typeface="Cambria"/>
                <a:ea typeface="Cambria"/>
                <a:cs typeface="Cambria"/>
                <a:sym typeface="Cambria"/>
              </a:rPr>
              <a:t>From left to right:</a:t>
            </a:r>
            <a:endParaRPr sz="1200">
              <a:latin typeface="Cambria"/>
              <a:ea typeface="Cambria"/>
              <a:cs typeface="Cambria"/>
              <a:sym typeface="Cambria"/>
            </a:endParaRPr>
          </a:p>
          <a:p>
            <a:pPr marL="457200" lvl="0" indent="-304800" algn="l" rtl="0">
              <a:spcBef>
                <a:spcPts val="0"/>
              </a:spcBef>
              <a:spcAft>
                <a:spcPts val="0"/>
              </a:spcAft>
              <a:buSzPts val="1200"/>
              <a:buFont typeface="Cambria"/>
              <a:buChar char="●"/>
            </a:pPr>
            <a:r>
              <a:rPr lang="en" sz="1200">
                <a:latin typeface="Cambria"/>
                <a:ea typeface="Cambria"/>
                <a:cs typeface="Cambria"/>
                <a:sym typeface="Cambria"/>
              </a:rPr>
              <a:t>Northern pintail, spotted turtle, beaver, herring, muskrat</a:t>
            </a:r>
            <a:endParaRPr sz="1200">
              <a:latin typeface="Cambria"/>
              <a:ea typeface="Cambria"/>
              <a:cs typeface="Cambria"/>
              <a:sym typeface="Cambria"/>
            </a:endParaRPr>
          </a:p>
          <a:p>
            <a:pPr marL="457200" lvl="0" indent="-304800" algn="l" rtl="0">
              <a:spcBef>
                <a:spcPts val="0"/>
              </a:spcBef>
              <a:spcAft>
                <a:spcPts val="0"/>
              </a:spcAft>
              <a:buSzPts val="1200"/>
              <a:buFont typeface="Cambria"/>
              <a:buChar char="●"/>
            </a:pPr>
            <a:r>
              <a:rPr lang="en" sz="1200">
                <a:latin typeface="Cambria"/>
                <a:ea typeface="Cambria"/>
                <a:cs typeface="Cambria"/>
                <a:sym typeface="Cambria"/>
              </a:rPr>
              <a:t>Otter, great blue heron, northern watersnake (non-venomous), wood duck, green frog</a:t>
            </a:r>
            <a:endParaRPr sz="1200">
              <a:latin typeface="Cambria"/>
              <a:ea typeface="Cambria"/>
              <a:cs typeface="Cambria"/>
              <a:sym typeface="Cambria"/>
            </a:endParaRPr>
          </a:p>
          <a:p>
            <a:pPr marL="457200" lvl="0" indent="-304800" algn="l" rtl="0">
              <a:spcBef>
                <a:spcPts val="0"/>
              </a:spcBef>
              <a:spcAft>
                <a:spcPts val="0"/>
              </a:spcAft>
              <a:buSzPts val="1200"/>
              <a:buFont typeface="Cambria"/>
              <a:buChar char="●"/>
            </a:pPr>
            <a:r>
              <a:rPr lang="en" sz="1200">
                <a:latin typeface="Cambria"/>
                <a:ea typeface="Cambria"/>
                <a:cs typeface="Cambria"/>
                <a:sym typeface="Cambria"/>
              </a:rPr>
              <a:t>Mayfly, black-throated blue warbler, white-tailed deer, caddisfly larva, common snapping turtle</a:t>
            </a:r>
            <a:endParaRPr sz="1200">
              <a:latin typeface="Cambria"/>
              <a:ea typeface="Cambria"/>
              <a:cs typeface="Cambria"/>
              <a:sym typeface="Cambri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61aae73b87_0_3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61aae73b87_0_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Male ducks are called drakes and females are called hens.</a:t>
            </a:r>
            <a:endParaRPr sz="1200">
              <a:solidFill>
                <a:schemeClr val="dk1"/>
              </a:solidFill>
              <a:latin typeface="Cambria"/>
              <a:ea typeface="Cambria"/>
              <a:cs typeface="Cambria"/>
              <a:sym typeface="Cambria"/>
            </a:endParaRPr>
          </a:p>
          <a:p>
            <a:pPr marL="457200" lvl="0" indent="-304800" algn="l" rtl="0">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The males are brightly colored to attract females and the females are drab to hide (camouflage) from predators while they are nesting. </a:t>
            </a:r>
            <a:endParaRPr sz="1200">
              <a:solidFill>
                <a:schemeClr val="dk1"/>
              </a:solidFill>
              <a:latin typeface="Cambria"/>
              <a:ea typeface="Cambria"/>
              <a:cs typeface="Cambria"/>
              <a:sym typeface="Cambria"/>
            </a:endParaRPr>
          </a:p>
          <a:p>
            <a:pPr marL="457200" lvl="0" indent="-304800" algn="l" rtl="0">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Wood ducks are called “dabbling ducks” because of their feeding behaviour. They tip their tails into the air and their heads down into the water to get their food.</a:t>
            </a:r>
            <a:endParaRPr sz="1200">
              <a:solidFill>
                <a:schemeClr val="dk1"/>
              </a:solidFill>
              <a:latin typeface="Cambria"/>
              <a:ea typeface="Cambria"/>
              <a:cs typeface="Cambria"/>
              <a:sym typeface="Cambria"/>
            </a:endParaRPr>
          </a:p>
          <a:p>
            <a:pPr marL="457200" lvl="0" indent="0" algn="l" rtl="0">
              <a:spcBef>
                <a:spcPts val="0"/>
              </a:spcBef>
              <a:spcAft>
                <a:spcPts val="0"/>
              </a:spcAft>
              <a:buNone/>
            </a:pPr>
            <a:endParaRPr sz="1200">
              <a:solidFill>
                <a:schemeClr val="dk1"/>
              </a:solidFill>
              <a:latin typeface="Cambria"/>
              <a:ea typeface="Cambria"/>
              <a:cs typeface="Cambria"/>
              <a:sym typeface="Cambri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61aae73b87_0_3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61aae73b87_0_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Cambria"/>
                <a:ea typeface="Cambria"/>
                <a:cs typeface="Cambria"/>
                <a:sym typeface="Cambria"/>
              </a:rPr>
              <a:t>Diet:</a:t>
            </a:r>
            <a:endParaRPr sz="1200">
              <a:solidFill>
                <a:schemeClr val="dk1"/>
              </a:solidFill>
              <a:latin typeface="Cambria"/>
              <a:ea typeface="Cambria"/>
              <a:cs typeface="Cambria"/>
              <a:sym typeface="Cambria"/>
            </a:endParaRPr>
          </a:p>
          <a:p>
            <a:pPr marL="457200" lvl="0" indent="-304800" algn="l" rtl="0">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Wood ducks eat seeds, fruit, aquatic insects and acorns and nuts on land. </a:t>
            </a:r>
            <a:endParaRPr sz="1200">
              <a:solidFill>
                <a:schemeClr val="dk1"/>
              </a:solidFill>
              <a:latin typeface="Cambria"/>
              <a:ea typeface="Cambria"/>
              <a:cs typeface="Cambria"/>
              <a:sym typeface="Cambria"/>
            </a:endParaRPr>
          </a:p>
          <a:p>
            <a:pPr marL="0" lvl="0" indent="0" algn="l" rtl="0">
              <a:spcBef>
                <a:spcPts val="0"/>
              </a:spcBef>
              <a:spcAft>
                <a:spcPts val="0"/>
              </a:spcAft>
              <a:buNone/>
            </a:pPr>
            <a:r>
              <a:rPr lang="en" sz="1200">
                <a:solidFill>
                  <a:schemeClr val="dk1"/>
                </a:solidFill>
                <a:latin typeface="Cambria"/>
                <a:ea typeface="Cambria"/>
                <a:cs typeface="Cambria"/>
                <a:sym typeface="Cambria"/>
              </a:rPr>
              <a:t>Habitat:</a:t>
            </a:r>
            <a:endParaRPr sz="1200">
              <a:solidFill>
                <a:schemeClr val="dk1"/>
              </a:solidFill>
              <a:latin typeface="Cambria"/>
              <a:ea typeface="Cambria"/>
              <a:cs typeface="Cambria"/>
              <a:sym typeface="Cambria"/>
            </a:endParaRPr>
          </a:p>
          <a:p>
            <a:pPr marL="457200" lvl="0" indent="-304800" algn="l" rtl="0">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Wood ducks live in swamps, freshwater marshes and beaver ponds. </a:t>
            </a:r>
            <a:endParaRPr sz="1200">
              <a:solidFill>
                <a:schemeClr val="dk1"/>
              </a:solidFill>
              <a:latin typeface="Cambria"/>
              <a:ea typeface="Cambria"/>
              <a:cs typeface="Cambria"/>
              <a:sym typeface="Cambria"/>
            </a:endParaRPr>
          </a:p>
          <a:p>
            <a:pPr marL="457200" lvl="0" indent="-304800" algn="l" rtl="0">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Wood ducks stay in the south during the wintertime and migrate north to nest in Rhode Island. Some wood ducks stay in the same place all year round.</a:t>
            </a:r>
            <a:endParaRPr sz="1200">
              <a:solidFill>
                <a:schemeClr val="dk1"/>
              </a:solidFill>
              <a:latin typeface="Cambria"/>
              <a:ea typeface="Cambria"/>
              <a:cs typeface="Cambria"/>
              <a:sym typeface="Cambria"/>
            </a:endParaRPr>
          </a:p>
          <a:p>
            <a:pPr marL="0" lvl="0" indent="0" algn="l" rtl="0">
              <a:spcBef>
                <a:spcPts val="0"/>
              </a:spcBef>
              <a:spcAft>
                <a:spcPts val="0"/>
              </a:spcAft>
              <a:buNone/>
            </a:pPr>
            <a:r>
              <a:rPr lang="en" sz="1200">
                <a:solidFill>
                  <a:schemeClr val="dk1"/>
                </a:solidFill>
                <a:latin typeface="Cambria"/>
                <a:ea typeface="Cambria"/>
                <a:cs typeface="Cambria"/>
                <a:sym typeface="Cambria"/>
              </a:rPr>
              <a:t>Predators:</a:t>
            </a:r>
            <a:endParaRPr sz="1200">
              <a:solidFill>
                <a:schemeClr val="dk1"/>
              </a:solidFill>
              <a:latin typeface="Cambria"/>
              <a:ea typeface="Cambria"/>
              <a:cs typeface="Cambria"/>
              <a:sym typeface="Cambria"/>
            </a:endParaRPr>
          </a:p>
          <a:p>
            <a:pPr marL="457200" lvl="0" indent="-304800" algn="l" rtl="0">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Birds of prey, black rat snakes, red foxes, and raccoons are all nest predators</a:t>
            </a:r>
            <a:endParaRPr sz="1200">
              <a:solidFill>
                <a:schemeClr val="dk1"/>
              </a:solidFill>
              <a:latin typeface="Cambria"/>
              <a:ea typeface="Cambria"/>
              <a:cs typeface="Cambria"/>
              <a:sym typeface="Cambria"/>
            </a:endParaRPr>
          </a:p>
          <a:p>
            <a:pPr marL="0" lvl="0" indent="0" algn="l" rtl="0">
              <a:spcBef>
                <a:spcPts val="0"/>
              </a:spcBef>
              <a:spcAft>
                <a:spcPts val="0"/>
              </a:spcAft>
              <a:buNone/>
            </a:pPr>
            <a:endParaRPr sz="1200">
              <a:solidFill>
                <a:schemeClr val="dk1"/>
              </a:solidFill>
              <a:latin typeface="Cambria"/>
              <a:ea typeface="Cambria"/>
              <a:cs typeface="Cambria"/>
              <a:sym typeface="Cambri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61aae73b87_0_3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61aae73b87_0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Wood ducks pair up in January before moving to their nesting grounds in Rhode Island in early spring.</a:t>
            </a:r>
            <a:endParaRPr sz="1200">
              <a:solidFill>
                <a:schemeClr val="dk1"/>
              </a:solidFill>
              <a:latin typeface="Cambria"/>
              <a:ea typeface="Cambria"/>
              <a:cs typeface="Cambria"/>
              <a:sym typeface="Cambria"/>
            </a:endParaRPr>
          </a:p>
          <a:p>
            <a:pPr marL="457200" lvl="0" indent="-304800" algn="l" rtl="0">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Females nest in tree cavities. They line the nest with down which they pull from their own bodies to keep the nest warm.</a:t>
            </a:r>
            <a:endParaRPr sz="1200">
              <a:solidFill>
                <a:schemeClr val="dk1"/>
              </a:solidFill>
              <a:latin typeface="Cambria"/>
              <a:ea typeface="Cambria"/>
              <a:cs typeface="Cambria"/>
              <a:sym typeface="Cambria"/>
            </a:endParaRPr>
          </a:p>
          <a:p>
            <a:pPr marL="457200" lvl="0" indent="-304800" algn="l" rtl="0">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Wood ducks will lay between 8 and 15 eggs which hatch about a month later.</a:t>
            </a:r>
            <a:endParaRPr sz="1200">
              <a:solidFill>
                <a:schemeClr val="dk1"/>
              </a:solidFill>
              <a:latin typeface="Cambria"/>
              <a:ea typeface="Cambria"/>
              <a:cs typeface="Cambria"/>
              <a:sym typeface="Cambria"/>
            </a:endParaRPr>
          </a:p>
          <a:p>
            <a:pPr marL="457200" lvl="0" indent="-304800" algn="l" rtl="0">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Females will return to the same location they were born to lay their own eggs!</a:t>
            </a:r>
            <a:endParaRPr sz="1200">
              <a:solidFill>
                <a:schemeClr val="dk1"/>
              </a:solidFill>
              <a:latin typeface="Cambria"/>
              <a:ea typeface="Cambria"/>
              <a:cs typeface="Cambria"/>
              <a:sym typeface="Cambria"/>
            </a:endParaRPr>
          </a:p>
          <a:p>
            <a:pPr marL="457200" lvl="0" indent="-304800" algn="l" rtl="0">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Beavers provide perfect nesting habitat for wood ducks, they love to nest in holes of dead trees in standing water where they are safe from predators!</a:t>
            </a:r>
            <a:endParaRPr sz="1200">
              <a:solidFill>
                <a:schemeClr val="dk1"/>
              </a:solidFill>
              <a:latin typeface="Cambria"/>
              <a:ea typeface="Cambria"/>
              <a:cs typeface="Cambria"/>
              <a:sym typeface="Cambri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61aae73b87_0_4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61aae73b87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After spending just a couple of days in the nest, wood ducks chicks leap from their nests one by one, out into the wide world. </a:t>
            </a:r>
            <a:endParaRPr sz="1200">
              <a:solidFill>
                <a:schemeClr val="dk1"/>
              </a:solidFill>
              <a:latin typeface="Cambria"/>
              <a:ea typeface="Cambria"/>
              <a:cs typeface="Cambria"/>
              <a:sym typeface="Cambria"/>
            </a:endParaRPr>
          </a:p>
          <a:p>
            <a:pPr marL="457200" lvl="0" indent="-304800" algn="l" rtl="0">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This is another reason why mother ducks nest over water or soft ground!</a:t>
            </a:r>
            <a:endParaRPr sz="1200">
              <a:solidFill>
                <a:schemeClr val="dk1"/>
              </a:solidFill>
              <a:latin typeface="Cambria"/>
              <a:ea typeface="Cambria"/>
              <a:cs typeface="Cambria"/>
              <a:sym typeface="Cambria"/>
            </a:endParaRPr>
          </a:p>
          <a:p>
            <a:pPr marL="457200" lvl="0" indent="-304800" algn="l" rtl="0">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They will not return to their nest, but will stay with their mother, feeding on aquatic insects and plants until they are big enough to survive on their own.</a:t>
            </a:r>
            <a:endParaRPr sz="1200">
              <a:solidFill>
                <a:schemeClr val="dk1"/>
              </a:solidFill>
              <a:latin typeface="Cambria"/>
              <a:ea typeface="Cambria"/>
              <a:cs typeface="Cambria"/>
              <a:sym typeface="Cambria"/>
            </a:endParaRPr>
          </a:p>
          <a:p>
            <a:pPr marL="0" lvl="0" indent="0" algn="l" rtl="0">
              <a:spcBef>
                <a:spcPts val="0"/>
              </a:spcBef>
              <a:spcAft>
                <a:spcPts val="0"/>
              </a:spcAft>
              <a:buNone/>
            </a:pPr>
            <a:endParaRPr sz="1200">
              <a:solidFill>
                <a:schemeClr val="dk1"/>
              </a:solidFill>
              <a:latin typeface="Cambria"/>
              <a:ea typeface="Cambria"/>
              <a:cs typeface="Cambria"/>
              <a:sym typeface="Cambri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61b12e143a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61b12e143a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After spending a couple of days in the nest, wood ducks chicks leap from their nests one by one, out into the wide world. </a:t>
            </a:r>
            <a:endParaRPr sz="1200">
              <a:solidFill>
                <a:schemeClr val="dk1"/>
              </a:solidFill>
              <a:latin typeface="Cambria"/>
              <a:ea typeface="Cambria"/>
              <a:cs typeface="Cambria"/>
              <a:sym typeface="Cambria"/>
            </a:endParaRPr>
          </a:p>
          <a:p>
            <a:pPr marL="457200" lvl="0" indent="-304800" algn="l" rtl="0">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This is another reason why mother ducks nest over water or soft ground!</a:t>
            </a:r>
            <a:endParaRPr sz="1200">
              <a:solidFill>
                <a:schemeClr val="dk1"/>
              </a:solidFill>
              <a:latin typeface="Cambria"/>
              <a:ea typeface="Cambria"/>
              <a:cs typeface="Cambria"/>
              <a:sym typeface="Cambria"/>
            </a:endParaRPr>
          </a:p>
          <a:p>
            <a:pPr marL="457200" lvl="0" indent="-304800" algn="l" rtl="0">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They will not return to their nest, but will stay with their mother, feeding on aquatic insects and plants until they are big enough to survive on their own.</a:t>
            </a:r>
            <a:endParaRPr sz="1200">
              <a:solidFill>
                <a:schemeClr val="dk1"/>
              </a:solidFill>
              <a:latin typeface="Cambria"/>
              <a:ea typeface="Cambria"/>
              <a:cs typeface="Cambria"/>
              <a:sym typeface="Cambria"/>
            </a:endParaRPr>
          </a:p>
          <a:p>
            <a:pPr marL="0" lvl="0" indent="0" algn="l" rtl="0">
              <a:spcBef>
                <a:spcPts val="0"/>
              </a:spcBef>
              <a:spcAft>
                <a:spcPts val="0"/>
              </a:spcAft>
              <a:buNone/>
            </a:pPr>
            <a:endParaRPr sz="1200">
              <a:solidFill>
                <a:schemeClr val="dk1"/>
              </a:solidFill>
              <a:latin typeface="Cambria"/>
              <a:ea typeface="Cambria"/>
              <a:cs typeface="Cambria"/>
              <a:sym typeface="Cambri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61aae73b87_0_4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61aae73b87_0_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1200"/>
              </a:spcBef>
              <a:spcAft>
                <a:spcPts val="0"/>
              </a:spcAft>
              <a:buClr>
                <a:schemeClr val="dk1"/>
              </a:buClr>
              <a:buSzPts val="1200"/>
              <a:buFont typeface="Cambria"/>
              <a:buChar char="●"/>
            </a:pPr>
            <a:r>
              <a:rPr lang="en" sz="1200" dirty="0">
                <a:solidFill>
                  <a:schemeClr val="dk1"/>
                </a:solidFill>
                <a:latin typeface="Cambria"/>
                <a:ea typeface="Cambria"/>
                <a:cs typeface="Cambria"/>
                <a:sym typeface="Cambria"/>
              </a:rPr>
              <a:t>Wood ducks were historically one of the most abundant waterfowl in North America but due to habitat destruction and unregulated hunting in the late 1800’s they were pushed to the brink of extinction. </a:t>
            </a:r>
            <a:endParaRPr sz="1200" dirty="0">
              <a:solidFill>
                <a:schemeClr val="dk1"/>
              </a:solidFill>
              <a:latin typeface="Cambria"/>
              <a:ea typeface="Cambria"/>
              <a:cs typeface="Cambria"/>
              <a:sym typeface="Cambria"/>
            </a:endParaRPr>
          </a:p>
          <a:p>
            <a:pPr marL="457200" lvl="0" indent="-304800" algn="l" rtl="0">
              <a:lnSpc>
                <a:spcPct val="115000"/>
              </a:lnSpc>
              <a:spcBef>
                <a:spcPts val="0"/>
              </a:spcBef>
              <a:spcAft>
                <a:spcPts val="0"/>
              </a:spcAft>
              <a:buClr>
                <a:schemeClr val="dk1"/>
              </a:buClr>
              <a:buSzPts val="1200"/>
              <a:buFont typeface="Cambria"/>
              <a:buChar char="●"/>
            </a:pPr>
            <a:r>
              <a:rPr lang="en" sz="1200" dirty="0">
                <a:solidFill>
                  <a:schemeClr val="dk1"/>
                </a:solidFill>
                <a:latin typeface="Cambria"/>
                <a:ea typeface="Cambria"/>
                <a:cs typeface="Cambria"/>
                <a:sym typeface="Cambria"/>
              </a:rPr>
              <a:t>Today their numbers have risen again thanks to protection from the Migratory Bird Treaty Act of 1918 as well as the introduction of artificial nesting sites known as wood duck boxes. </a:t>
            </a:r>
            <a:endParaRPr sz="1200" dirty="0">
              <a:solidFill>
                <a:schemeClr val="dk1"/>
              </a:solidFill>
              <a:latin typeface="Cambria"/>
              <a:ea typeface="Cambria"/>
              <a:cs typeface="Cambria"/>
              <a:sym typeface="Cambria"/>
            </a:endParaRPr>
          </a:p>
          <a:p>
            <a:pPr marL="914400" lvl="1" indent="-304800" algn="l" rtl="0">
              <a:lnSpc>
                <a:spcPct val="115000"/>
              </a:lnSpc>
              <a:spcBef>
                <a:spcPts val="0"/>
              </a:spcBef>
              <a:spcAft>
                <a:spcPts val="0"/>
              </a:spcAft>
              <a:buClr>
                <a:schemeClr val="dk1"/>
              </a:buClr>
              <a:buSzPts val="1200"/>
              <a:buFont typeface="Cambria"/>
              <a:buChar char="○"/>
            </a:pPr>
            <a:r>
              <a:rPr lang="en" sz="1200" dirty="0">
                <a:solidFill>
                  <a:schemeClr val="dk1"/>
                </a:solidFill>
                <a:latin typeface="Cambria"/>
                <a:ea typeface="Cambria"/>
                <a:cs typeface="Cambria"/>
                <a:sym typeface="Cambria"/>
              </a:rPr>
              <a:t>These boxes were first introduced in 1937 by the US Fish &amp; Wildlife Service to replicate the holes in trees where wood ducks would normally nest. Fifty percent of the boxes were used during the initial trial and today it is estimated that 100,000 – 150,000 wood ducks are produced from the boxes each year!</a:t>
            </a:r>
            <a:endParaRPr sz="1200" dirty="0">
              <a:solidFill>
                <a:schemeClr val="dk1"/>
              </a:solidFill>
              <a:latin typeface="Cambria"/>
              <a:ea typeface="Cambria"/>
              <a:cs typeface="Cambria"/>
              <a:sym typeface="Cambria"/>
            </a:endParaRPr>
          </a:p>
          <a:p>
            <a:pPr marL="457200" lvl="0" indent="-304800" algn="l" rtl="0">
              <a:lnSpc>
                <a:spcPct val="115000"/>
              </a:lnSpc>
              <a:spcBef>
                <a:spcPts val="0"/>
              </a:spcBef>
              <a:spcAft>
                <a:spcPts val="0"/>
              </a:spcAft>
              <a:buClr>
                <a:schemeClr val="dk1"/>
              </a:buClr>
              <a:buSzPts val="1200"/>
              <a:buFont typeface="Cambria"/>
              <a:buChar char="●"/>
            </a:pPr>
            <a:r>
              <a:rPr lang="en" sz="1200" dirty="0">
                <a:solidFill>
                  <a:schemeClr val="dk1"/>
                </a:solidFill>
                <a:latin typeface="Cambria"/>
                <a:ea typeface="Cambria"/>
                <a:cs typeface="Cambria"/>
                <a:sym typeface="Cambria"/>
              </a:rPr>
              <a:t>DEM builds these boxes and puts them up in suitable wetland habitats around Rhode Island. They are checked each year to see how many boxes were used and how many eggs hatched by looking at the remnants of shells in the nest.</a:t>
            </a:r>
            <a:endParaRPr sz="1200" dirty="0">
              <a:solidFill>
                <a:schemeClr val="dk1"/>
              </a:solidFill>
              <a:latin typeface="Cambria"/>
              <a:ea typeface="Cambria"/>
              <a:cs typeface="Cambria"/>
              <a:sym typeface="Cambria"/>
            </a:endParaRPr>
          </a:p>
          <a:p>
            <a:pPr marL="457200" lvl="0" indent="-304800" algn="l" rtl="0">
              <a:lnSpc>
                <a:spcPct val="115000"/>
              </a:lnSpc>
              <a:spcBef>
                <a:spcPts val="0"/>
              </a:spcBef>
              <a:spcAft>
                <a:spcPts val="0"/>
              </a:spcAft>
              <a:buClr>
                <a:schemeClr val="dk1"/>
              </a:buClr>
              <a:buSzPts val="1200"/>
              <a:buFont typeface="Cambria"/>
              <a:buChar char="●"/>
            </a:pPr>
            <a:r>
              <a:rPr lang="en" sz="1200" dirty="0">
                <a:solidFill>
                  <a:schemeClr val="dk1"/>
                </a:solidFill>
                <a:latin typeface="Cambria"/>
                <a:ea typeface="Cambria"/>
                <a:cs typeface="Cambria"/>
                <a:sym typeface="Cambria"/>
              </a:rPr>
              <a:t>Other animals benefit from wood duck nest boxes too!</a:t>
            </a:r>
            <a:endParaRPr sz="1200" dirty="0">
              <a:solidFill>
                <a:schemeClr val="dk1"/>
              </a:solidFill>
              <a:latin typeface="Cambria"/>
              <a:ea typeface="Cambria"/>
              <a:cs typeface="Cambria"/>
              <a:sym typeface="Cambria"/>
            </a:endParaRPr>
          </a:p>
          <a:p>
            <a:pPr marL="914400" lvl="1" indent="-304800" algn="l" rtl="0">
              <a:lnSpc>
                <a:spcPct val="115000"/>
              </a:lnSpc>
              <a:spcBef>
                <a:spcPts val="0"/>
              </a:spcBef>
              <a:spcAft>
                <a:spcPts val="0"/>
              </a:spcAft>
              <a:buClr>
                <a:schemeClr val="dk1"/>
              </a:buClr>
              <a:buSzPts val="1200"/>
              <a:buFont typeface="Cambria"/>
              <a:buChar char="○"/>
            </a:pPr>
            <a:r>
              <a:rPr lang="en" sz="1200" dirty="0">
                <a:solidFill>
                  <a:schemeClr val="dk1"/>
                </a:solidFill>
                <a:latin typeface="Cambria"/>
                <a:ea typeface="Cambria"/>
                <a:cs typeface="Cambria"/>
                <a:sym typeface="Cambria"/>
              </a:rPr>
              <a:t>Mice, hooded mergansers and screech owls all nest in wood duck boxes!</a:t>
            </a:r>
            <a:endParaRPr sz="1200" dirty="0">
              <a:solidFill>
                <a:schemeClr val="dk1"/>
              </a:solidFill>
              <a:latin typeface="Cambria"/>
              <a:ea typeface="Cambria"/>
              <a:cs typeface="Cambria"/>
              <a:sym typeface="Cambria"/>
            </a:endParaRPr>
          </a:p>
          <a:p>
            <a:pPr marL="0" lvl="0" indent="0" algn="l" rtl="0">
              <a:spcBef>
                <a:spcPts val="1200"/>
              </a:spcBef>
              <a:spcAft>
                <a:spcPts val="0"/>
              </a:spcAft>
              <a:buNone/>
            </a:pPr>
            <a:endParaRPr sz="1200" dirty="0">
              <a:solidFill>
                <a:schemeClr val="dk1"/>
              </a:solidFill>
              <a:latin typeface="Cambria"/>
              <a:ea typeface="Cambria"/>
              <a:cs typeface="Cambria"/>
              <a:sym typeface="Cambri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B6D7A8"/>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3.xml"/><Relationship Id="rId16"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3.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7.jpg"/><Relationship Id="rId4" Type="http://schemas.openxmlformats.org/officeDocument/2006/relationships/hyperlink" Target="http://www.youtube.com/watch?v=Etc3xTlbygI"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t="1957" b="23046"/>
          <a:stretch/>
        </p:blipFill>
        <p:spPr>
          <a:xfrm>
            <a:off x="0" y="0"/>
            <a:ext cx="9144000" cy="5143500"/>
          </a:xfrm>
          <a:prstGeom prst="rect">
            <a:avLst/>
          </a:prstGeom>
          <a:noFill/>
          <a:ln>
            <a:noFill/>
          </a:ln>
          <a:effectLst>
            <a:outerShdw blurRad="57150" dist="19050" dir="5400000" algn="bl" rotWithShape="0">
              <a:srgbClr val="000000">
                <a:alpha val="50000"/>
              </a:srgbClr>
            </a:outerShdw>
          </a:effectLst>
        </p:spPr>
      </p:pic>
      <p:sp>
        <p:nvSpPr>
          <p:cNvPr id="55" name="Google Shape;55;p13"/>
          <p:cNvSpPr/>
          <p:nvPr/>
        </p:nvSpPr>
        <p:spPr>
          <a:xfrm>
            <a:off x="0" y="4206300"/>
            <a:ext cx="9144000" cy="983400"/>
          </a:xfrm>
          <a:prstGeom prst="rect">
            <a:avLst/>
          </a:prstGeom>
          <a:solidFill>
            <a:srgbClr val="0A0A0A">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3"/>
          <p:cNvSpPr txBox="1"/>
          <p:nvPr/>
        </p:nvSpPr>
        <p:spPr>
          <a:xfrm>
            <a:off x="805775" y="-89175"/>
            <a:ext cx="7467000" cy="1095600"/>
          </a:xfrm>
          <a:prstGeom prst="rect">
            <a:avLst/>
          </a:prstGeom>
          <a:noFill/>
          <a:ln>
            <a:noFill/>
          </a:ln>
          <a:effectLst>
            <a:outerShdw blurRad="57150" dist="19050" dir="540000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5400">
                <a:solidFill>
                  <a:srgbClr val="FFFFFF"/>
                </a:solidFill>
                <a:latin typeface="Walter Turncoat"/>
                <a:ea typeface="Walter Turncoat"/>
                <a:cs typeface="Walter Turncoat"/>
                <a:sym typeface="Walter Turncoat"/>
              </a:rPr>
              <a:t>Wetland Wildlife: </a:t>
            </a:r>
            <a:endParaRPr sz="5400">
              <a:solidFill>
                <a:srgbClr val="FFFFFF"/>
              </a:solidFill>
              <a:latin typeface="Walter Turncoat"/>
              <a:ea typeface="Walter Turncoat"/>
              <a:cs typeface="Walter Turncoat"/>
              <a:sym typeface="Walter Turncoat"/>
            </a:endParaRPr>
          </a:p>
          <a:p>
            <a:pPr marL="0" lvl="0" indent="0" algn="ctr" rtl="0">
              <a:spcBef>
                <a:spcPts val="0"/>
              </a:spcBef>
              <a:spcAft>
                <a:spcPts val="0"/>
              </a:spcAft>
              <a:buNone/>
            </a:pPr>
            <a:r>
              <a:rPr lang="en" sz="4600">
                <a:solidFill>
                  <a:srgbClr val="FFFFFF"/>
                </a:solidFill>
                <a:latin typeface="Walter Turncoat"/>
                <a:ea typeface="Walter Turncoat"/>
                <a:cs typeface="Walter Turncoat"/>
                <a:sym typeface="Walter Turncoat"/>
              </a:rPr>
              <a:t>The Wood Duck</a:t>
            </a:r>
            <a:endParaRPr sz="4600">
              <a:solidFill>
                <a:srgbClr val="FFFFFF"/>
              </a:solidFill>
              <a:latin typeface="Walter Turncoat"/>
              <a:ea typeface="Walter Turncoat"/>
              <a:cs typeface="Walter Turncoat"/>
              <a:sym typeface="Walter Turncoat"/>
            </a:endParaRPr>
          </a:p>
          <a:p>
            <a:pPr marL="0" lvl="0" indent="0" algn="l" rtl="0">
              <a:spcBef>
                <a:spcPts val="0"/>
              </a:spcBef>
              <a:spcAft>
                <a:spcPts val="0"/>
              </a:spcAft>
              <a:buNone/>
            </a:pPr>
            <a:endParaRPr sz="2400">
              <a:solidFill>
                <a:srgbClr val="FFFFFF"/>
              </a:solidFill>
              <a:latin typeface="Walter Turncoat"/>
              <a:ea typeface="Walter Turncoat"/>
              <a:cs typeface="Walter Turncoat"/>
              <a:sym typeface="Walter Turncoat"/>
            </a:endParaRPr>
          </a:p>
          <a:p>
            <a:pPr marL="0" lvl="0" indent="0" algn="ctr" rtl="0">
              <a:spcBef>
                <a:spcPts val="0"/>
              </a:spcBef>
              <a:spcAft>
                <a:spcPts val="0"/>
              </a:spcAft>
              <a:buNone/>
            </a:pPr>
            <a:endParaRPr sz="2400">
              <a:solidFill>
                <a:srgbClr val="FFFFFF"/>
              </a:solidFill>
              <a:latin typeface="Walter Turncoat"/>
              <a:ea typeface="Walter Turncoat"/>
              <a:cs typeface="Walter Turncoat"/>
              <a:sym typeface="Walter Turncoat"/>
            </a:endParaRPr>
          </a:p>
        </p:txBody>
      </p:sp>
      <p:sp>
        <p:nvSpPr>
          <p:cNvPr id="57" name="Google Shape;57;p13"/>
          <p:cNvSpPr txBox="1"/>
          <p:nvPr/>
        </p:nvSpPr>
        <p:spPr>
          <a:xfrm>
            <a:off x="274925" y="4211925"/>
            <a:ext cx="5764800" cy="780300"/>
          </a:xfrm>
          <a:prstGeom prst="rect">
            <a:avLst/>
          </a:prstGeom>
          <a:noFill/>
          <a:ln>
            <a:noFill/>
          </a:ln>
          <a:effectLst>
            <a:outerShdw blurRad="57150" dist="19050" dir="5400000" algn="bl" rotWithShape="0">
              <a:srgbClr val="000000"/>
            </a:outerShdw>
          </a:effectLst>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400">
                <a:solidFill>
                  <a:schemeClr val="lt1"/>
                </a:solidFill>
                <a:latin typeface="Walter Turncoat"/>
                <a:ea typeface="Walter Turncoat"/>
                <a:cs typeface="Walter Turncoat"/>
                <a:sym typeface="Walter Turncoat"/>
              </a:rPr>
              <a:t>RI DEM Division of Fish and Wildlife</a:t>
            </a:r>
            <a:endParaRPr sz="2400">
              <a:solidFill>
                <a:schemeClr val="lt1"/>
              </a:solidFill>
              <a:latin typeface="Walter Turncoat"/>
              <a:ea typeface="Walter Turncoat"/>
              <a:cs typeface="Walter Turncoat"/>
              <a:sym typeface="Walter Turncoat"/>
            </a:endParaRPr>
          </a:p>
          <a:p>
            <a:pPr marL="0" lvl="0" indent="0" algn="l" rtl="0">
              <a:spcBef>
                <a:spcPts val="0"/>
              </a:spcBef>
              <a:spcAft>
                <a:spcPts val="0"/>
              </a:spcAft>
              <a:buClr>
                <a:schemeClr val="dk1"/>
              </a:buClr>
              <a:buSzPts val="1100"/>
              <a:buFont typeface="Arial"/>
              <a:buNone/>
            </a:pPr>
            <a:r>
              <a:rPr lang="en" sz="2400">
                <a:solidFill>
                  <a:schemeClr val="lt1"/>
                </a:solidFill>
                <a:latin typeface="Walter Turncoat"/>
                <a:ea typeface="Walter Turncoat"/>
                <a:cs typeface="Walter Turncoat"/>
                <a:sym typeface="Walter Turncoat"/>
              </a:rPr>
              <a:t>Rhody Critter Kits Program</a:t>
            </a:r>
            <a:endParaRPr sz="2400">
              <a:solidFill>
                <a:schemeClr val="lt1"/>
              </a:solidFill>
              <a:latin typeface="Walter Turncoat"/>
              <a:ea typeface="Walter Turncoat"/>
              <a:cs typeface="Walter Turncoat"/>
              <a:sym typeface="Walter Turncoat"/>
            </a:endParaRPr>
          </a:p>
          <a:p>
            <a:pPr marL="0" lvl="0" indent="0" algn="l" rtl="0">
              <a:spcBef>
                <a:spcPts val="0"/>
              </a:spcBef>
              <a:spcAft>
                <a:spcPts val="0"/>
              </a:spcAft>
              <a:buNone/>
            </a:pPr>
            <a:endParaRPr/>
          </a:p>
        </p:txBody>
      </p:sp>
      <p:pic>
        <p:nvPicPr>
          <p:cNvPr id="58" name="Google Shape;58;p13"/>
          <p:cNvPicPr preferRelativeResize="0"/>
          <p:nvPr/>
        </p:nvPicPr>
        <p:blipFill rotWithShape="1">
          <a:blip r:embed="rId4">
            <a:alphaModFix/>
          </a:blip>
          <a:srcRect r="22630"/>
          <a:stretch/>
        </p:blipFill>
        <p:spPr>
          <a:xfrm>
            <a:off x="6261775" y="4179500"/>
            <a:ext cx="2671800" cy="8464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Google Shape;63;p14"/>
          <p:cNvPicPr preferRelativeResize="0"/>
          <p:nvPr/>
        </p:nvPicPr>
        <p:blipFill rotWithShape="1">
          <a:blip r:embed="rId3">
            <a:alphaModFix amt="56000"/>
          </a:blip>
          <a:srcRect t="24998"/>
          <a:stretch/>
        </p:blipFill>
        <p:spPr>
          <a:xfrm>
            <a:off x="0" y="0"/>
            <a:ext cx="9144000" cy="5143500"/>
          </a:xfrm>
          <a:prstGeom prst="rect">
            <a:avLst/>
          </a:prstGeom>
          <a:noFill/>
          <a:ln>
            <a:noFill/>
          </a:ln>
        </p:spPr>
      </p:pic>
      <p:sp>
        <p:nvSpPr>
          <p:cNvPr id="64" name="Google Shape;64;p14"/>
          <p:cNvSpPr txBox="1">
            <a:spLocks noGrp="1"/>
          </p:cNvSpPr>
          <p:nvPr>
            <p:ph type="title"/>
          </p:nvPr>
        </p:nvSpPr>
        <p:spPr>
          <a:xfrm>
            <a:off x="444450" y="263300"/>
            <a:ext cx="8475600" cy="572700"/>
          </a:xfrm>
          <a:prstGeom prst="rect">
            <a:avLst/>
          </a:prstGeom>
          <a:effectLst>
            <a:outerShdw blurRad="57150" dist="19050" dir="540000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FFFFFF"/>
                </a:solidFill>
                <a:latin typeface="Walter Turncoat"/>
                <a:ea typeface="Walter Turncoat"/>
                <a:cs typeface="Walter Turncoat"/>
                <a:sym typeface="Walter Turncoat"/>
              </a:rPr>
              <a:t>What are freshwater wetlands?</a:t>
            </a:r>
            <a:endParaRPr sz="3600" b="1">
              <a:solidFill>
                <a:srgbClr val="FFFFFF"/>
              </a:solidFill>
              <a:latin typeface="Walter Turncoat"/>
              <a:ea typeface="Walter Turncoat"/>
              <a:cs typeface="Walter Turncoat"/>
              <a:sym typeface="Walter Turncoat"/>
            </a:endParaRPr>
          </a:p>
        </p:txBody>
      </p:sp>
      <p:sp>
        <p:nvSpPr>
          <p:cNvPr id="65" name="Google Shape;65;p14"/>
          <p:cNvSpPr txBox="1"/>
          <p:nvPr/>
        </p:nvSpPr>
        <p:spPr>
          <a:xfrm>
            <a:off x="986850" y="1589125"/>
            <a:ext cx="7390800" cy="3150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Walter Turncoat"/>
                <a:ea typeface="Walter Turncoat"/>
                <a:cs typeface="Walter Turncoat"/>
                <a:sym typeface="Walter Turncoat"/>
              </a:rPr>
              <a:t>Places where the ground is covered with water</a:t>
            </a:r>
            <a:endParaRPr sz="2400">
              <a:solidFill>
                <a:srgbClr val="FFFFFF"/>
              </a:solidFill>
              <a:latin typeface="Walter Turncoat"/>
              <a:ea typeface="Walter Turncoat"/>
              <a:cs typeface="Walter Turncoat"/>
              <a:sym typeface="Walter Turncoat"/>
            </a:endParaRPr>
          </a:p>
          <a:p>
            <a:pPr marL="0" lvl="0" indent="0" algn="ctr" rtl="0">
              <a:spcBef>
                <a:spcPts val="0"/>
              </a:spcBef>
              <a:spcAft>
                <a:spcPts val="0"/>
              </a:spcAft>
              <a:buNone/>
            </a:pPr>
            <a:r>
              <a:rPr lang="en" sz="2400">
                <a:solidFill>
                  <a:srgbClr val="FFFFFF"/>
                </a:solidFill>
                <a:latin typeface="Walter Turncoat"/>
                <a:ea typeface="Walter Turncoat"/>
                <a:cs typeface="Walter Turncoat"/>
                <a:sym typeface="Walter Turncoat"/>
              </a:rPr>
              <a:t>(Permanently or temporarily)</a:t>
            </a:r>
            <a:endParaRPr sz="2400">
              <a:solidFill>
                <a:srgbClr val="FFFFFF"/>
              </a:solidFill>
              <a:latin typeface="Walter Turncoat"/>
              <a:ea typeface="Walter Turncoat"/>
              <a:cs typeface="Walter Turncoat"/>
              <a:sym typeface="Walter Turncoat"/>
            </a:endParaRPr>
          </a:p>
          <a:p>
            <a:pPr marL="0" lvl="0" indent="0" algn="ctr" rtl="0">
              <a:spcBef>
                <a:spcPts val="0"/>
              </a:spcBef>
              <a:spcAft>
                <a:spcPts val="0"/>
              </a:spcAft>
              <a:buNone/>
            </a:pPr>
            <a:endParaRPr sz="2400">
              <a:solidFill>
                <a:srgbClr val="FFFFFF"/>
              </a:solidFill>
              <a:latin typeface="Walter Turncoat"/>
              <a:ea typeface="Walter Turncoat"/>
              <a:cs typeface="Walter Turncoat"/>
              <a:sym typeface="Walter Turncoat"/>
            </a:endParaRPr>
          </a:p>
          <a:p>
            <a:pPr marL="0" lvl="0" indent="0" algn="ctr" rtl="0">
              <a:spcBef>
                <a:spcPts val="0"/>
              </a:spcBef>
              <a:spcAft>
                <a:spcPts val="0"/>
              </a:spcAft>
              <a:buNone/>
            </a:pPr>
            <a:r>
              <a:rPr lang="en" sz="2400">
                <a:solidFill>
                  <a:srgbClr val="FFFFFF"/>
                </a:solidFill>
                <a:latin typeface="Walter Turncoat"/>
                <a:ea typeface="Walter Turncoat"/>
                <a:cs typeface="Walter Turncoat"/>
                <a:sym typeface="Walter Turncoat"/>
              </a:rPr>
              <a:t>Marked by specialized water-loving plants</a:t>
            </a:r>
            <a:endParaRPr sz="2400">
              <a:solidFill>
                <a:srgbClr val="FFFFFF"/>
              </a:solidFill>
              <a:latin typeface="Walter Turncoat"/>
              <a:ea typeface="Walter Turncoat"/>
              <a:cs typeface="Walter Turncoat"/>
              <a:sym typeface="Walter Turncoat"/>
            </a:endParaRPr>
          </a:p>
          <a:p>
            <a:pPr marL="0" lvl="0" indent="0" algn="ctr" rtl="0">
              <a:spcBef>
                <a:spcPts val="0"/>
              </a:spcBef>
              <a:spcAft>
                <a:spcPts val="0"/>
              </a:spcAft>
              <a:buNone/>
            </a:pPr>
            <a:endParaRPr sz="2400">
              <a:solidFill>
                <a:srgbClr val="FFFFFF"/>
              </a:solidFill>
              <a:latin typeface="Walter Turncoat"/>
              <a:ea typeface="Walter Turncoat"/>
              <a:cs typeface="Walter Turncoat"/>
              <a:sym typeface="Walter Turncoat"/>
            </a:endParaRPr>
          </a:p>
          <a:p>
            <a:pPr marL="0" lvl="0" indent="0" algn="ctr" rtl="0">
              <a:spcBef>
                <a:spcPts val="0"/>
              </a:spcBef>
              <a:spcAft>
                <a:spcPts val="0"/>
              </a:spcAft>
              <a:buNone/>
            </a:pPr>
            <a:r>
              <a:rPr lang="en" sz="2400">
                <a:solidFill>
                  <a:srgbClr val="FFFFFF"/>
                </a:solidFill>
                <a:latin typeface="Walter Turncoat"/>
                <a:ea typeface="Walter Turncoat"/>
                <a:cs typeface="Walter Turncoat"/>
                <a:sym typeface="Walter Turncoat"/>
              </a:rPr>
              <a:t>One of the four crucial parts of a habitat</a:t>
            </a:r>
            <a:endParaRPr sz="2400">
              <a:solidFill>
                <a:srgbClr val="FFFFFF"/>
              </a:solidFill>
              <a:latin typeface="Walter Turncoat"/>
              <a:ea typeface="Walter Turncoat"/>
              <a:cs typeface="Walter Turncoat"/>
              <a:sym typeface="Walter Turnco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15"/>
          <p:cNvPicPr preferRelativeResize="0"/>
          <p:nvPr/>
        </p:nvPicPr>
        <p:blipFill rotWithShape="1">
          <a:blip r:embed="rId3">
            <a:alphaModFix amt="56000"/>
          </a:blip>
          <a:srcRect t="24998"/>
          <a:stretch/>
        </p:blipFill>
        <p:spPr>
          <a:xfrm>
            <a:off x="0" y="0"/>
            <a:ext cx="9144000" cy="5143500"/>
          </a:xfrm>
          <a:prstGeom prst="rect">
            <a:avLst/>
          </a:prstGeom>
          <a:noFill/>
          <a:ln>
            <a:noFill/>
          </a:ln>
        </p:spPr>
      </p:pic>
      <p:sp>
        <p:nvSpPr>
          <p:cNvPr id="71" name="Google Shape;71;p15"/>
          <p:cNvSpPr txBox="1">
            <a:spLocks noGrp="1"/>
          </p:cNvSpPr>
          <p:nvPr>
            <p:ph type="title"/>
          </p:nvPr>
        </p:nvSpPr>
        <p:spPr>
          <a:xfrm>
            <a:off x="444450" y="263300"/>
            <a:ext cx="8475600" cy="572700"/>
          </a:xfrm>
          <a:prstGeom prst="rect">
            <a:avLst/>
          </a:prstGeom>
          <a:effectLst>
            <a:outerShdw blurRad="57150" dist="19050" dir="540000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FFFFFF"/>
                </a:solidFill>
                <a:latin typeface="Walter Turncoat"/>
                <a:ea typeface="Walter Turncoat"/>
                <a:cs typeface="Walter Turncoat"/>
                <a:sym typeface="Walter Turncoat"/>
              </a:rPr>
              <a:t>Who uses a wetland?</a:t>
            </a:r>
            <a:endParaRPr sz="3600" b="1">
              <a:solidFill>
                <a:srgbClr val="FFFFFF"/>
              </a:solidFill>
              <a:latin typeface="Walter Turncoat"/>
              <a:ea typeface="Walter Turncoat"/>
              <a:cs typeface="Walter Turncoat"/>
              <a:sym typeface="Walter Turncoat"/>
            </a:endParaRPr>
          </a:p>
        </p:txBody>
      </p:sp>
      <p:pic>
        <p:nvPicPr>
          <p:cNvPr id="72" name="Google Shape;72;p15"/>
          <p:cNvPicPr preferRelativeResize="0"/>
          <p:nvPr/>
        </p:nvPicPr>
        <p:blipFill rotWithShape="1">
          <a:blip r:embed="rId4">
            <a:alphaModFix/>
          </a:blip>
          <a:srcRect t="9239"/>
          <a:stretch/>
        </p:blipFill>
        <p:spPr>
          <a:xfrm>
            <a:off x="543700" y="987349"/>
            <a:ext cx="1677925" cy="1140700"/>
          </a:xfrm>
          <a:prstGeom prst="rect">
            <a:avLst/>
          </a:prstGeom>
          <a:noFill/>
          <a:ln>
            <a:noFill/>
          </a:ln>
        </p:spPr>
      </p:pic>
      <p:pic>
        <p:nvPicPr>
          <p:cNvPr id="73" name="Google Shape;73;p15"/>
          <p:cNvPicPr preferRelativeResize="0"/>
          <p:nvPr/>
        </p:nvPicPr>
        <p:blipFill>
          <a:blip r:embed="rId5">
            <a:alphaModFix/>
          </a:blip>
          <a:stretch>
            <a:fillRect/>
          </a:stretch>
        </p:blipFill>
        <p:spPr>
          <a:xfrm>
            <a:off x="1786012" y="2128038"/>
            <a:ext cx="1677925" cy="1258450"/>
          </a:xfrm>
          <a:prstGeom prst="rect">
            <a:avLst/>
          </a:prstGeom>
          <a:noFill/>
          <a:ln>
            <a:noFill/>
          </a:ln>
        </p:spPr>
      </p:pic>
      <p:pic>
        <p:nvPicPr>
          <p:cNvPr id="74" name="Google Shape;74;p15"/>
          <p:cNvPicPr preferRelativeResize="0"/>
          <p:nvPr/>
        </p:nvPicPr>
        <p:blipFill rotWithShape="1">
          <a:blip r:embed="rId6">
            <a:alphaModFix/>
          </a:blip>
          <a:srcRect b="5508"/>
          <a:stretch/>
        </p:blipFill>
        <p:spPr>
          <a:xfrm>
            <a:off x="7142900" y="987350"/>
            <a:ext cx="1463674" cy="1140700"/>
          </a:xfrm>
          <a:prstGeom prst="rect">
            <a:avLst/>
          </a:prstGeom>
          <a:noFill/>
          <a:ln>
            <a:noFill/>
          </a:ln>
        </p:spPr>
      </p:pic>
      <p:pic>
        <p:nvPicPr>
          <p:cNvPr id="75" name="Google Shape;75;p15"/>
          <p:cNvPicPr preferRelativeResize="0"/>
          <p:nvPr/>
        </p:nvPicPr>
        <p:blipFill rotWithShape="1">
          <a:blip r:embed="rId7">
            <a:alphaModFix/>
          </a:blip>
          <a:srcRect l="19723"/>
          <a:stretch/>
        </p:blipFill>
        <p:spPr>
          <a:xfrm>
            <a:off x="3868000" y="987350"/>
            <a:ext cx="1628524" cy="1140700"/>
          </a:xfrm>
          <a:prstGeom prst="rect">
            <a:avLst/>
          </a:prstGeom>
          <a:noFill/>
          <a:ln>
            <a:noFill/>
          </a:ln>
        </p:spPr>
      </p:pic>
      <p:pic>
        <p:nvPicPr>
          <p:cNvPr id="76" name="Google Shape;76;p15"/>
          <p:cNvPicPr preferRelativeResize="0"/>
          <p:nvPr/>
        </p:nvPicPr>
        <p:blipFill rotWithShape="1">
          <a:blip r:embed="rId8">
            <a:alphaModFix/>
          </a:blip>
          <a:srcRect t="11831" b="6568"/>
          <a:stretch/>
        </p:blipFill>
        <p:spPr>
          <a:xfrm>
            <a:off x="243725" y="2128050"/>
            <a:ext cx="1542274" cy="1258450"/>
          </a:xfrm>
          <a:prstGeom prst="rect">
            <a:avLst/>
          </a:prstGeom>
          <a:noFill/>
          <a:ln>
            <a:noFill/>
          </a:ln>
        </p:spPr>
      </p:pic>
      <p:pic>
        <p:nvPicPr>
          <p:cNvPr id="77" name="Google Shape;77;p15"/>
          <p:cNvPicPr preferRelativeResize="0"/>
          <p:nvPr/>
        </p:nvPicPr>
        <p:blipFill>
          <a:blip r:embed="rId9">
            <a:alphaModFix/>
          </a:blip>
          <a:stretch>
            <a:fillRect/>
          </a:stretch>
        </p:blipFill>
        <p:spPr>
          <a:xfrm>
            <a:off x="5341013" y="2128050"/>
            <a:ext cx="1677925" cy="1258444"/>
          </a:xfrm>
          <a:prstGeom prst="rect">
            <a:avLst/>
          </a:prstGeom>
          <a:noFill/>
          <a:ln>
            <a:noFill/>
          </a:ln>
        </p:spPr>
      </p:pic>
      <p:pic>
        <p:nvPicPr>
          <p:cNvPr id="78" name="Google Shape;78;p15"/>
          <p:cNvPicPr preferRelativeResize="0"/>
          <p:nvPr/>
        </p:nvPicPr>
        <p:blipFill>
          <a:blip r:embed="rId10">
            <a:alphaModFix/>
          </a:blip>
          <a:stretch>
            <a:fillRect/>
          </a:stretch>
        </p:blipFill>
        <p:spPr>
          <a:xfrm>
            <a:off x="2157775" y="987350"/>
            <a:ext cx="1710234" cy="1140700"/>
          </a:xfrm>
          <a:prstGeom prst="rect">
            <a:avLst/>
          </a:prstGeom>
          <a:noFill/>
          <a:ln>
            <a:noFill/>
          </a:ln>
        </p:spPr>
      </p:pic>
      <p:pic>
        <p:nvPicPr>
          <p:cNvPr id="79" name="Google Shape;79;p15"/>
          <p:cNvPicPr preferRelativeResize="0"/>
          <p:nvPr/>
        </p:nvPicPr>
        <p:blipFill>
          <a:blip r:embed="rId11">
            <a:alphaModFix/>
          </a:blip>
          <a:stretch>
            <a:fillRect/>
          </a:stretch>
        </p:blipFill>
        <p:spPr>
          <a:xfrm>
            <a:off x="3463949" y="2128050"/>
            <a:ext cx="1888133" cy="1258452"/>
          </a:xfrm>
          <a:prstGeom prst="rect">
            <a:avLst/>
          </a:prstGeom>
          <a:noFill/>
          <a:ln>
            <a:noFill/>
          </a:ln>
        </p:spPr>
      </p:pic>
      <p:pic>
        <p:nvPicPr>
          <p:cNvPr id="80" name="Google Shape;80;p15"/>
          <p:cNvPicPr preferRelativeResize="0"/>
          <p:nvPr/>
        </p:nvPicPr>
        <p:blipFill>
          <a:blip r:embed="rId12">
            <a:alphaModFix/>
          </a:blip>
          <a:stretch>
            <a:fillRect/>
          </a:stretch>
        </p:blipFill>
        <p:spPr>
          <a:xfrm>
            <a:off x="6965025" y="2128875"/>
            <a:ext cx="1888125" cy="1256789"/>
          </a:xfrm>
          <a:prstGeom prst="rect">
            <a:avLst/>
          </a:prstGeom>
          <a:noFill/>
          <a:ln>
            <a:noFill/>
          </a:ln>
        </p:spPr>
      </p:pic>
      <p:pic>
        <p:nvPicPr>
          <p:cNvPr id="81" name="Google Shape;81;p15"/>
          <p:cNvPicPr preferRelativeResize="0"/>
          <p:nvPr/>
        </p:nvPicPr>
        <p:blipFill>
          <a:blip r:embed="rId13">
            <a:alphaModFix/>
          </a:blip>
          <a:stretch>
            <a:fillRect/>
          </a:stretch>
        </p:blipFill>
        <p:spPr>
          <a:xfrm>
            <a:off x="2010100" y="3385672"/>
            <a:ext cx="1628523" cy="1221386"/>
          </a:xfrm>
          <a:prstGeom prst="rect">
            <a:avLst/>
          </a:prstGeom>
          <a:noFill/>
          <a:ln>
            <a:noFill/>
          </a:ln>
        </p:spPr>
      </p:pic>
      <p:pic>
        <p:nvPicPr>
          <p:cNvPr id="82" name="Google Shape;82;p15"/>
          <p:cNvPicPr preferRelativeResize="0"/>
          <p:nvPr/>
        </p:nvPicPr>
        <p:blipFill>
          <a:blip r:embed="rId14">
            <a:alphaModFix/>
          </a:blip>
          <a:stretch>
            <a:fillRect/>
          </a:stretch>
        </p:blipFill>
        <p:spPr>
          <a:xfrm>
            <a:off x="3646225" y="3385675"/>
            <a:ext cx="1746982" cy="1221375"/>
          </a:xfrm>
          <a:prstGeom prst="rect">
            <a:avLst/>
          </a:prstGeom>
          <a:noFill/>
          <a:ln>
            <a:noFill/>
          </a:ln>
        </p:spPr>
      </p:pic>
      <p:pic>
        <p:nvPicPr>
          <p:cNvPr id="83" name="Google Shape;83;p15"/>
          <p:cNvPicPr preferRelativeResize="0"/>
          <p:nvPr/>
        </p:nvPicPr>
        <p:blipFill>
          <a:blip r:embed="rId15">
            <a:alphaModFix/>
          </a:blip>
          <a:stretch>
            <a:fillRect/>
          </a:stretch>
        </p:blipFill>
        <p:spPr>
          <a:xfrm>
            <a:off x="7259400" y="3385662"/>
            <a:ext cx="1628525" cy="1221402"/>
          </a:xfrm>
          <a:prstGeom prst="rect">
            <a:avLst/>
          </a:prstGeom>
          <a:noFill/>
          <a:ln>
            <a:noFill/>
          </a:ln>
        </p:spPr>
      </p:pic>
      <p:pic>
        <p:nvPicPr>
          <p:cNvPr id="84" name="Google Shape;84;p15"/>
          <p:cNvPicPr preferRelativeResize="0"/>
          <p:nvPr/>
        </p:nvPicPr>
        <p:blipFill>
          <a:blip r:embed="rId16">
            <a:alphaModFix/>
          </a:blip>
          <a:stretch>
            <a:fillRect/>
          </a:stretch>
        </p:blipFill>
        <p:spPr>
          <a:xfrm>
            <a:off x="159106" y="3386071"/>
            <a:ext cx="1850986" cy="1220600"/>
          </a:xfrm>
          <a:prstGeom prst="rect">
            <a:avLst/>
          </a:prstGeom>
          <a:noFill/>
          <a:ln>
            <a:noFill/>
          </a:ln>
        </p:spPr>
      </p:pic>
      <p:pic>
        <p:nvPicPr>
          <p:cNvPr id="85" name="Google Shape;85;p15"/>
          <p:cNvPicPr preferRelativeResize="0"/>
          <p:nvPr/>
        </p:nvPicPr>
        <p:blipFill>
          <a:blip r:embed="rId17">
            <a:alphaModFix/>
          </a:blip>
          <a:stretch>
            <a:fillRect/>
          </a:stretch>
        </p:blipFill>
        <p:spPr>
          <a:xfrm>
            <a:off x="5400797" y="3382909"/>
            <a:ext cx="1851000" cy="1228609"/>
          </a:xfrm>
          <a:prstGeom prst="rect">
            <a:avLst/>
          </a:prstGeom>
          <a:noFill/>
          <a:ln>
            <a:noFill/>
          </a:ln>
        </p:spPr>
      </p:pic>
      <p:sp>
        <p:nvSpPr>
          <p:cNvPr id="86" name="Google Shape;86;p15"/>
          <p:cNvSpPr/>
          <p:nvPr/>
        </p:nvSpPr>
        <p:spPr>
          <a:xfrm>
            <a:off x="5417525" y="2012275"/>
            <a:ext cx="1542300" cy="13707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7" name="Google Shape;87;p15"/>
          <p:cNvPicPr preferRelativeResize="0"/>
          <p:nvPr/>
        </p:nvPicPr>
        <p:blipFill>
          <a:blip r:embed="rId18">
            <a:alphaModFix/>
          </a:blip>
          <a:stretch>
            <a:fillRect/>
          </a:stretch>
        </p:blipFill>
        <p:spPr>
          <a:xfrm>
            <a:off x="5411300" y="950753"/>
            <a:ext cx="1830000" cy="121389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1000"/>
                                        <p:tgtEl>
                                          <p:spTgt spid="72"/>
                                        </p:tgtEl>
                                      </p:cBhvr>
                                    </p:animEffect>
                                  </p:childTnLst>
                                </p:cTn>
                              </p:par>
                              <p:par>
                                <p:cTn id="8" presetID="10" presetClass="entr" presetSubtype="0" fill="hold" nodeType="withEffect">
                                  <p:stCondLst>
                                    <p:cond delay="0"/>
                                  </p:stCondLst>
                                  <p:childTnLst>
                                    <p:set>
                                      <p:cBhvr>
                                        <p:cTn id="9" dur="1" fill="hold">
                                          <p:stCondLst>
                                            <p:cond delay="0"/>
                                          </p:stCondLst>
                                        </p:cTn>
                                        <p:tgtEl>
                                          <p:spTgt spid="73"/>
                                        </p:tgtEl>
                                        <p:attrNameLst>
                                          <p:attrName>style.visibility</p:attrName>
                                        </p:attrNameLst>
                                      </p:cBhvr>
                                      <p:to>
                                        <p:strVal val="visible"/>
                                      </p:to>
                                    </p:set>
                                    <p:animEffect transition="in" filter="fade">
                                      <p:cBhvr>
                                        <p:cTn id="10" dur="1000"/>
                                        <p:tgtEl>
                                          <p:spTgt spid="73"/>
                                        </p:tgtEl>
                                      </p:cBhvr>
                                    </p:animEffect>
                                  </p:childTnLst>
                                </p:cTn>
                              </p:par>
                              <p:par>
                                <p:cTn id="11" presetID="10" presetClass="entr" presetSubtype="0" fill="hold" nodeType="with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fade">
                                      <p:cBhvr>
                                        <p:cTn id="13" dur="1000"/>
                                        <p:tgtEl>
                                          <p:spTgt spid="74"/>
                                        </p:tgtEl>
                                      </p:cBhvr>
                                    </p:animEffect>
                                  </p:childTnLst>
                                </p:cTn>
                              </p:par>
                              <p:par>
                                <p:cTn id="14" presetID="10" presetClass="entr" presetSubtype="0" fill="hold" nodeType="with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1000"/>
                                        <p:tgtEl>
                                          <p:spTgt spid="75"/>
                                        </p:tgtEl>
                                      </p:cBhvr>
                                    </p:animEffect>
                                  </p:childTnLst>
                                </p:cTn>
                              </p:par>
                              <p:par>
                                <p:cTn id="17" presetID="10" presetClass="entr" presetSubtype="0" fill="hold" nodeType="with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fade">
                                      <p:cBhvr>
                                        <p:cTn id="19" dur="1000"/>
                                        <p:tgtEl>
                                          <p:spTgt spid="76"/>
                                        </p:tgtEl>
                                      </p:cBhvr>
                                    </p:animEffect>
                                  </p:childTnLst>
                                </p:cTn>
                              </p:par>
                              <p:par>
                                <p:cTn id="20" presetID="10" presetClass="entr" presetSubtype="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1000"/>
                                        <p:tgtEl>
                                          <p:spTgt spid="77"/>
                                        </p:tgtEl>
                                      </p:cBhvr>
                                    </p:animEffect>
                                  </p:childTnLst>
                                </p:cTn>
                              </p:par>
                              <p:par>
                                <p:cTn id="23" presetID="10" presetClass="entr" presetSubtype="0" fill="hold" nodeType="with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fade">
                                      <p:cBhvr>
                                        <p:cTn id="25" dur="1000"/>
                                        <p:tgtEl>
                                          <p:spTgt spid="78"/>
                                        </p:tgtEl>
                                      </p:cBhvr>
                                    </p:animEffect>
                                  </p:childTnLst>
                                </p:cTn>
                              </p:par>
                              <p:par>
                                <p:cTn id="26" presetID="10" presetClass="entr" presetSubtype="0" fill="hold" nodeType="withEffect">
                                  <p:stCondLst>
                                    <p:cond delay="0"/>
                                  </p:stCondLst>
                                  <p:childTnLst>
                                    <p:set>
                                      <p:cBhvr>
                                        <p:cTn id="27" dur="1" fill="hold">
                                          <p:stCondLst>
                                            <p:cond delay="0"/>
                                          </p:stCondLst>
                                        </p:cTn>
                                        <p:tgtEl>
                                          <p:spTgt spid="79"/>
                                        </p:tgtEl>
                                        <p:attrNameLst>
                                          <p:attrName>style.visibility</p:attrName>
                                        </p:attrNameLst>
                                      </p:cBhvr>
                                      <p:to>
                                        <p:strVal val="visible"/>
                                      </p:to>
                                    </p:set>
                                    <p:animEffect transition="in" filter="fade">
                                      <p:cBhvr>
                                        <p:cTn id="28" dur="1000"/>
                                        <p:tgtEl>
                                          <p:spTgt spid="79"/>
                                        </p:tgtEl>
                                      </p:cBhvr>
                                    </p:animEffect>
                                  </p:childTnLst>
                                </p:cTn>
                              </p:par>
                              <p:par>
                                <p:cTn id="29" presetID="10" presetClass="entr" presetSubtype="0" fill="hold" nodeType="withEffect">
                                  <p:stCondLst>
                                    <p:cond delay="0"/>
                                  </p:stCondLst>
                                  <p:childTnLst>
                                    <p:set>
                                      <p:cBhvr>
                                        <p:cTn id="30" dur="1" fill="hold">
                                          <p:stCondLst>
                                            <p:cond delay="0"/>
                                          </p:stCondLst>
                                        </p:cTn>
                                        <p:tgtEl>
                                          <p:spTgt spid="80"/>
                                        </p:tgtEl>
                                        <p:attrNameLst>
                                          <p:attrName>style.visibility</p:attrName>
                                        </p:attrNameLst>
                                      </p:cBhvr>
                                      <p:to>
                                        <p:strVal val="visible"/>
                                      </p:to>
                                    </p:set>
                                    <p:animEffect transition="in" filter="fade">
                                      <p:cBhvr>
                                        <p:cTn id="31" dur="1000"/>
                                        <p:tgtEl>
                                          <p:spTgt spid="80"/>
                                        </p:tgtEl>
                                      </p:cBhvr>
                                    </p:animEffect>
                                  </p:childTnLst>
                                </p:cTn>
                              </p:par>
                              <p:par>
                                <p:cTn id="32" presetID="10" presetClass="entr" presetSubtype="0" fill="hold" nodeType="withEffect">
                                  <p:stCondLst>
                                    <p:cond delay="0"/>
                                  </p:stCondLst>
                                  <p:childTnLst>
                                    <p:set>
                                      <p:cBhvr>
                                        <p:cTn id="33" dur="1" fill="hold">
                                          <p:stCondLst>
                                            <p:cond delay="0"/>
                                          </p:stCondLst>
                                        </p:cTn>
                                        <p:tgtEl>
                                          <p:spTgt spid="81"/>
                                        </p:tgtEl>
                                        <p:attrNameLst>
                                          <p:attrName>style.visibility</p:attrName>
                                        </p:attrNameLst>
                                      </p:cBhvr>
                                      <p:to>
                                        <p:strVal val="visible"/>
                                      </p:to>
                                    </p:set>
                                    <p:animEffect transition="in" filter="fade">
                                      <p:cBhvr>
                                        <p:cTn id="34" dur="1000"/>
                                        <p:tgtEl>
                                          <p:spTgt spid="81"/>
                                        </p:tgtEl>
                                      </p:cBhvr>
                                    </p:animEffect>
                                  </p:childTnLst>
                                </p:cTn>
                              </p:par>
                              <p:par>
                                <p:cTn id="35" presetID="10" presetClass="entr" presetSubtype="0" fill="hold" nodeType="withEffect">
                                  <p:stCondLst>
                                    <p:cond delay="0"/>
                                  </p:stCondLst>
                                  <p:childTnLst>
                                    <p:set>
                                      <p:cBhvr>
                                        <p:cTn id="36" dur="1" fill="hold">
                                          <p:stCondLst>
                                            <p:cond delay="0"/>
                                          </p:stCondLst>
                                        </p:cTn>
                                        <p:tgtEl>
                                          <p:spTgt spid="82"/>
                                        </p:tgtEl>
                                        <p:attrNameLst>
                                          <p:attrName>style.visibility</p:attrName>
                                        </p:attrNameLst>
                                      </p:cBhvr>
                                      <p:to>
                                        <p:strVal val="visible"/>
                                      </p:to>
                                    </p:set>
                                    <p:animEffect transition="in" filter="fade">
                                      <p:cBhvr>
                                        <p:cTn id="37" dur="1000"/>
                                        <p:tgtEl>
                                          <p:spTgt spid="82"/>
                                        </p:tgtEl>
                                      </p:cBhvr>
                                    </p:animEffect>
                                  </p:childTnLst>
                                </p:cTn>
                              </p:par>
                              <p:par>
                                <p:cTn id="38" presetID="10" presetClass="entr" presetSubtype="0" fill="hold" nodeType="withEffect">
                                  <p:stCondLst>
                                    <p:cond delay="0"/>
                                  </p:stCondLst>
                                  <p:childTnLst>
                                    <p:set>
                                      <p:cBhvr>
                                        <p:cTn id="39" dur="1" fill="hold">
                                          <p:stCondLst>
                                            <p:cond delay="0"/>
                                          </p:stCondLst>
                                        </p:cTn>
                                        <p:tgtEl>
                                          <p:spTgt spid="84"/>
                                        </p:tgtEl>
                                        <p:attrNameLst>
                                          <p:attrName>style.visibility</p:attrName>
                                        </p:attrNameLst>
                                      </p:cBhvr>
                                      <p:to>
                                        <p:strVal val="visible"/>
                                      </p:to>
                                    </p:set>
                                    <p:animEffect transition="in" filter="fade">
                                      <p:cBhvr>
                                        <p:cTn id="40" dur="1000"/>
                                        <p:tgtEl>
                                          <p:spTgt spid="84"/>
                                        </p:tgtEl>
                                      </p:cBhvr>
                                    </p:animEffect>
                                  </p:childTnLst>
                                </p:cTn>
                              </p:par>
                              <p:par>
                                <p:cTn id="41" presetID="10" presetClass="entr" presetSubtype="0" fill="hold" nodeType="withEffect">
                                  <p:stCondLst>
                                    <p:cond delay="0"/>
                                  </p:stCondLst>
                                  <p:childTnLst>
                                    <p:set>
                                      <p:cBhvr>
                                        <p:cTn id="42" dur="1" fill="hold">
                                          <p:stCondLst>
                                            <p:cond delay="0"/>
                                          </p:stCondLst>
                                        </p:cTn>
                                        <p:tgtEl>
                                          <p:spTgt spid="85"/>
                                        </p:tgtEl>
                                        <p:attrNameLst>
                                          <p:attrName>style.visibility</p:attrName>
                                        </p:attrNameLst>
                                      </p:cBhvr>
                                      <p:to>
                                        <p:strVal val="visible"/>
                                      </p:to>
                                    </p:set>
                                    <p:animEffect transition="in" filter="fade">
                                      <p:cBhvr>
                                        <p:cTn id="43" dur="1000"/>
                                        <p:tgtEl>
                                          <p:spTgt spid="85"/>
                                        </p:tgtEl>
                                      </p:cBhvr>
                                    </p:animEffect>
                                  </p:childTnLst>
                                </p:cTn>
                              </p:par>
                              <p:par>
                                <p:cTn id="44" presetID="10" presetClass="entr" presetSubtype="0" fill="hold" nodeType="withEffect">
                                  <p:stCondLst>
                                    <p:cond delay="0"/>
                                  </p:stCondLst>
                                  <p:childTnLst>
                                    <p:set>
                                      <p:cBhvr>
                                        <p:cTn id="45" dur="1" fill="hold">
                                          <p:stCondLst>
                                            <p:cond delay="0"/>
                                          </p:stCondLst>
                                        </p:cTn>
                                        <p:tgtEl>
                                          <p:spTgt spid="83"/>
                                        </p:tgtEl>
                                        <p:attrNameLst>
                                          <p:attrName>style.visibility</p:attrName>
                                        </p:attrNameLst>
                                      </p:cBhvr>
                                      <p:to>
                                        <p:strVal val="visible"/>
                                      </p:to>
                                    </p:set>
                                    <p:animEffect transition="in" filter="fade">
                                      <p:cBhvr>
                                        <p:cTn id="46" dur="1000"/>
                                        <p:tgtEl>
                                          <p:spTgt spid="83"/>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16"/>
          <p:cNvPicPr preferRelativeResize="0"/>
          <p:nvPr/>
        </p:nvPicPr>
        <p:blipFill rotWithShape="1">
          <a:blip r:embed="rId3">
            <a:alphaModFix amt="56000"/>
          </a:blip>
          <a:srcRect t="24998"/>
          <a:stretch/>
        </p:blipFill>
        <p:spPr>
          <a:xfrm>
            <a:off x="0" y="0"/>
            <a:ext cx="9144000" cy="5143500"/>
          </a:xfrm>
          <a:prstGeom prst="rect">
            <a:avLst/>
          </a:prstGeom>
          <a:noFill/>
          <a:ln>
            <a:noFill/>
          </a:ln>
        </p:spPr>
      </p:pic>
      <p:sp>
        <p:nvSpPr>
          <p:cNvPr id="93" name="Google Shape;93;p16"/>
          <p:cNvSpPr txBox="1">
            <a:spLocks noGrp="1"/>
          </p:cNvSpPr>
          <p:nvPr>
            <p:ph type="title"/>
          </p:nvPr>
        </p:nvSpPr>
        <p:spPr>
          <a:xfrm>
            <a:off x="287925" y="263300"/>
            <a:ext cx="8632200" cy="572700"/>
          </a:xfrm>
          <a:prstGeom prst="rect">
            <a:avLst/>
          </a:prstGeom>
          <a:effectLst>
            <a:outerShdw blurRad="57150" dist="19050" dir="540000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FFFFFF"/>
                </a:solidFill>
                <a:latin typeface="Walter Turncoat"/>
                <a:ea typeface="Walter Turncoat"/>
                <a:cs typeface="Walter Turncoat"/>
                <a:sym typeface="Walter Turncoat"/>
              </a:rPr>
              <a:t>What’s a Wood Duck?</a:t>
            </a:r>
            <a:endParaRPr sz="3600" b="1">
              <a:solidFill>
                <a:srgbClr val="FFFFFF"/>
              </a:solidFill>
              <a:latin typeface="Walter Turncoat"/>
              <a:ea typeface="Walter Turncoat"/>
              <a:cs typeface="Walter Turncoat"/>
              <a:sym typeface="Walter Turncoat"/>
            </a:endParaRPr>
          </a:p>
        </p:txBody>
      </p:sp>
      <p:pic>
        <p:nvPicPr>
          <p:cNvPr id="94" name="Google Shape;94;p16"/>
          <p:cNvPicPr preferRelativeResize="0"/>
          <p:nvPr/>
        </p:nvPicPr>
        <p:blipFill rotWithShape="1">
          <a:blip r:embed="rId4">
            <a:alphaModFix/>
          </a:blip>
          <a:srcRect l="12299" r="6728"/>
          <a:stretch/>
        </p:blipFill>
        <p:spPr>
          <a:xfrm>
            <a:off x="2639475" y="1070325"/>
            <a:ext cx="3865050" cy="3549950"/>
          </a:xfrm>
          <a:prstGeom prst="rect">
            <a:avLst/>
          </a:prstGeom>
          <a:noFill/>
          <a:ln>
            <a:noFill/>
          </a:ln>
        </p:spPr>
      </p:pic>
      <p:sp>
        <p:nvSpPr>
          <p:cNvPr id="95" name="Google Shape;95;p16"/>
          <p:cNvSpPr/>
          <p:nvPr/>
        </p:nvSpPr>
        <p:spPr>
          <a:xfrm>
            <a:off x="575325" y="1204725"/>
            <a:ext cx="2536500" cy="1538400"/>
          </a:xfrm>
          <a:prstGeom prst="rightArrowCallout">
            <a:avLst>
              <a:gd name="adj1" fmla="val 25000"/>
              <a:gd name="adj2" fmla="val 25000"/>
              <a:gd name="adj3" fmla="val 25000"/>
              <a:gd name="adj4" fmla="val 64977"/>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Walter Turncoat"/>
                <a:ea typeface="Walter Turncoat"/>
                <a:cs typeface="Walter Turncoat"/>
                <a:sym typeface="Walter Turncoat"/>
              </a:rPr>
              <a:t>That’s a wood duck!</a:t>
            </a:r>
            <a:endParaRPr sz="3000">
              <a:latin typeface="Walter Turncoat"/>
              <a:ea typeface="Walter Turncoat"/>
              <a:cs typeface="Walter Turncoat"/>
              <a:sym typeface="Walter Turncoat"/>
            </a:endParaRPr>
          </a:p>
        </p:txBody>
      </p:sp>
      <p:sp>
        <p:nvSpPr>
          <p:cNvPr id="96" name="Google Shape;96;p16"/>
          <p:cNvSpPr txBox="1"/>
          <p:nvPr/>
        </p:nvSpPr>
        <p:spPr>
          <a:xfrm>
            <a:off x="6504525" y="931525"/>
            <a:ext cx="2646300" cy="37383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FFFF"/>
                </a:solidFill>
                <a:latin typeface="Walter Turncoat"/>
                <a:ea typeface="Walter Turncoat"/>
                <a:cs typeface="Walter Turncoat"/>
                <a:sym typeface="Walter Turncoat"/>
              </a:rPr>
              <a:t>Males:</a:t>
            </a:r>
            <a:endParaRPr sz="1800">
              <a:solidFill>
                <a:srgbClr val="FFFFFF"/>
              </a:solidFill>
              <a:latin typeface="Walter Turncoat"/>
              <a:ea typeface="Walter Turncoat"/>
              <a:cs typeface="Walter Turncoat"/>
              <a:sym typeface="Walter Turncoat"/>
            </a:endParaRPr>
          </a:p>
          <a:p>
            <a:pPr marL="457200" lvl="0" indent="-342900" algn="l" rtl="0">
              <a:spcBef>
                <a:spcPts val="0"/>
              </a:spcBef>
              <a:spcAft>
                <a:spcPts val="0"/>
              </a:spcAft>
              <a:buClr>
                <a:srgbClr val="FFFFFF"/>
              </a:buClr>
              <a:buSzPts val="1800"/>
              <a:buFont typeface="Walter Turncoat"/>
              <a:buChar char="●"/>
            </a:pPr>
            <a:r>
              <a:rPr lang="en" sz="1800">
                <a:solidFill>
                  <a:srgbClr val="FFFFFF"/>
                </a:solidFill>
                <a:latin typeface="Walter Turncoat"/>
                <a:ea typeface="Walter Turncoat"/>
                <a:cs typeface="Walter Turncoat"/>
                <a:sym typeface="Walter Turncoat"/>
              </a:rPr>
              <a:t>Red eye</a:t>
            </a:r>
            <a:endParaRPr sz="1800">
              <a:solidFill>
                <a:srgbClr val="FFFFFF"/>
              </a:solidFill>
              <a:latin typeface="Walter Turncoat"/>
              <a:ea typeface="Walter Turncoat"/>
              <a:cs typeface="Walter Turncoat"/>
              <a:sym typeface="Walter Turncoat"/>
            </a:endParaRPr>
          </a:p>
          <a:p>
            <a:pPr marL="457200" lvl="0" indent="-342900" algn="l" rtl="0">
              <a:spcBef>
                <a:spcPts val="0"/>
              </a:spcBef>
              <a:spcAft>
                <a:spcPts val="0"/>
              </a:spcAft>
              <a:buClr>
                <a:srgbClr val="FFFFFF"/>
              </a:buClr>
              <a:buSzPts val="1800"/>
              <a:buFont typeface="Walter Turncoat"/>
              <a:buChar char="●"/>
            </a:pPr>
            <a:r>
              <a:rPr lang="en" sz="1800">
                <a:solidFill>
                  <a:srgbClr val="FFFFFF"/>
                </a:solidFill>
                <a:latin typeface="Walter Turncoat"/>
                <a:ea typeface="Walter Turncoat"/>
                <a:cs typeface="Walter Turncoat"/>
                <a:sym typeface="Walter Turncoat"/>
              </a:rPr>
              <a:t>Brightly colored</a:t>
            </a:r>
            <a:endParaRPr sz="1800">
              <a:solidFill>
                <a:srgbClr val="FFFFFF"/>
              </a:solidFill>
              <a:latin typeface="Walter Turncoat"/>
              <a:ea typeface="Walter Turncoat"/>
              <a:cs typeface="Walter Turncoat"/>
              <a:sym typeface="Walter Turncoat"/>
            </a:endParaRPr>
          </a:p>
          <a:p>
            <a:pPr marL="457200" lvl="0" indent="-342900" algn="l" rtl="0">
              <a:spcBef>
                <a:spcPts val="0"/>
              </a:spcBef>
              <a:spcAft>
                <a:spcPts val="0"/>
              </a:spcAft>
              <a:buClr>
                <a:srgbClr val="FFFFFF"/>
              </a:buClr>
              <a:buSzPts val="1800"/>
              <a:buFont typeface="Walter Turncoat"/>
              <a:buChar char="●"/>
            </a:pPr>
            <a:r>
              <a:rPr lang="en" sz="1800">
                <a:solidFill>
                  <a:srgbClr val="FFFFFF"/>
                </a:solidFill>
                <a:latin typeface="Walter Turncoat"/>
                <a:ea typeface="Walter Turncoat"/>
                <a:cs typeface="Walter Turncoat"/>
                <a:sym typeface="Walter Turncoat"/>
              </a:rPr>
              <a:t>White “chin strap”</a:t>
            </a:r>
            <a:endParaRPr sz="1800">
              <a:solidFill>
                <a:srgbClr val="FFFFFF"/>
              </a:solidFill>
              <a:latin typeface="Walter Turncoat"/>
              <a:ea typeface="Walter Turncoat"/>
              <a:cs typeface="Walter Turncoat"/>
              <a:sym typeface="Walter Turncoat"/>
            </a:endParaRPr>
          </a:p>
          <a:p>
            <a:pPr marL="457200" lvl="0" indent="-342900" algn="l" rtl="0">
              <a:spcBef>
                <a:spcPts val="0"/>
              </a:spcBef>
              <a:spcAft>
                <a:spcPts val="0"/>
              </a:spcAft>
              <a:buClr>
                <a:srgbClr val="FFFFFF"/>
              </a:buClr>
              <a:buSzPts val="1800"/>
              <a:buFont typeface="Walter Turncoat"/>
              <a:buChar char="●"/>
            </a:pPr>
            <a:r>
              <a:rPr lang="en" sz="1800">
                <a:solidFill>
                  <a:srgbClr val="FFFFFF"/>
                </a:solidFill>
                <a:latin typeface="Walter Turncoat"/>
                <a:ea typeface="Walter Turncoat"/>
                <a:cs typeface="Walter Turncoat"/>
                <a:sym typeface="Walter Turncoat"/>
              </a:rPr>
              <a:t>Iridescent head crest</a:t>
            </a:r>
            <a:endParaRPr sz="1800">
              <a:solidFill>
                <a:srgbClr val="FFFFFF"/>
              </a:solidFill>
              <a:latin typeface="Walter Turncoat"/>
              <a:ea typeface="Walter Turncoat"/>
              <a:cs typeface="Walter Turncoat"/>
              <a:sym typeface="Walter Turncoat"/>
            </a:endParaRPr>
          </a:p>
          <a:p>
            <a:pPr marL="0" lvl="0" indent="0" algn="l" rtl="0">
              <a:spcBef>
                <a:spcPts val="0"/>
              </a:spcBef>
              <a:spcAft>
                <a:spcPts val="0"/>
              </a:spcAft>
              <a:buNone/>
            </a:pPr>
            <a:endParaRPr sz="1800">
              <a:solidFill>
                <a:srgbClr val="FFFFFF"/>
              </a:solidFill>
              <a:latin typeface="Walter Turncoat"/>
              <a:ea typeface="Walter Turncoat"/>
              <a:cs typeface="Walter Turncoat"/>
              <a:sym typeface="Walter Turncoat"/>
            </a:endParaRPr>
          </a:p>
          <a:p>
            <a:pPr marL="0" lvl="0" indent="0" algn="l" rtl="0">
              <a:spcBef>
                <a:spcPts val="0"/>
              </a:spcBef>
              <a:spcAft>
                <a:spcPts val="0"/>
              </a:spcAft>
              <a:buNone/>
            </a:pPr>
            <a:r>
              <a:rPr lang="en" sz="1800">
                <a:solidFill>
                  <a:srgbClr val="FFFFFF"/>
                </a:solidFill>
                <a:latin typeface="Walter Turncoat"/>
                <a:ea typeface="Walter Turncoat"/>
                <a:cs typeface="Walter Turncoat"/>
                <a:sym typeface="Walter Turncoat"/>
              </a:rPr>
              <a:t>Females:</a:t>
            </a:r>
            <a:endParaRPr sz="1800">
              <a:solidFill>
                <a:srgbClr val="FFFFFF"/>
              </a:solidFill>
              <a:latin typeface="Walter Turncoat"/>
              <a:ea typeface="Walter Turncoat"/>
              <a:cs typeface="Walter Turncoat"/>
              <a:sym typeface="Walter Turncoat"/>
            </a:endParaRPr>
          </a:p>
          <a:p>
            <a:pPr marL="457200" lvl="0" indent="-342900" algn="l" rtl="0">
              <a:spcBef>
                <a:spcPts val="0"/>
              </a:spcBef>
              <a:spcAft>
                <a:spcPts val="0"/>
              </a:spcAft>
              <a:buClr>
                <a:srgbClr val="FFFFFF"/>
              </a:buClr>
              <a:buSzPts val="1800"/>
              <a:buFont typeface="Walter Turncoat"/>
              <a:buChar char="●"/>
            </a:pPr>
            <a:r>
              <a:rPr lang="en" sz="1800">
                <a:solidFill>
                  <a:srgbClr val="FFFFFF"/>
                </a:solidFill>
                <a:latin typeface="Walter Turncoat"/>
                <a:ea typeface="Walter Turncoat"/>
                <a:cs typeface="Walter Turncoat"/>
                <a:sym typeface="Walter Turncoat"/>
              </a:rPr>
              <a:t>White around eye</a:t>
            </a:r>
            <a:endParaRPr sz="1800">
              <a:solidFill>
                <a:srgbClr val="FFFFFF"/>
              </a:solidFill>
              <a:latin typeface="Walter Turncoat"/>
              <a:ea typeface="Walter Turncoat"/>
              <a:cs typeface="Walter Turncoat"/>
              <a:sym typeface="Walter Turncoat"/>
            </a:endParaRPr>
          </a:p>
          <a:p>
            <a:pPr marL="457200" lvl="0" indent="-342900" algn="l" rtl="0">
              <a:spcBef>
                <a:spcPts val="0"/>
              </a:spcBef>
              <a:spcAft>
                <a:spcPts val="0"/>
              </a:spcAft>
              <a:buClr>
                <a:srgbClr val="FFFFFF"/>
              </a:buClr>
              <a:buSzPts val="1800"/>
              <a:buFont typeface="Walter Turncoat"/>
              <a:buChar char="●"/>
            </a:pPr>
            <a:r>
              <a:rPr lang="en" sz="1800">
                <a:solidFill>
                  <a:srgbClr val="FFFFFF"/>
                </a:solidFill>
                <a:latin typeface="Walter Turncoat"/>
                <a:ea typeface="Walter Turncoat"/>
                <a:cs typeface="Walter Turncoat"/>
                <a:sym typeface="Walter Turncoat"/>
              </a:rPr>
              <a:t>Brownish color</a:t>
            </a:r>
            <a:endParaRPr sz="1800">
              <a:solidFill>
                <a:srgbClr val="FFFFFF"/>
              </a:solidFill>
              <a:latin typeface="Walter Turncoat"/>
              <a:ea typeface="Walter Turncoat"/>
              <a:cs typeface="Walter Turncoat"/>
              <a:sym typeface="Walter Turncoat"/>
            </a:endParaRPr>
          </a:p>
          <a:p>
            <a:pPr marL="457200" lvl="0" indent="-342900" algn="l" rtl="0">
              <a:spcBef>
                <a:spcPts val="0"/>
              </a:spcBef>
              <a:spcAft>
                <a:spcPts val="0"/>
              </a:spcAft>
              <a:buClr>
                <a:srgbClr val="FFFFFF"/>
              </a:buClr>
              <a:buSzPts val="1800"/>
              <a:buFont typeface="Walter Turncoat"/>
              <a:buChar char="●"/>
            </a:pPr>
            <a:r>
              <a:rPr lang="en" sz="1800">
                <a:solidFill>
                  <a:srgbClr val="FFFFFF"/>
                </a:solidFill>
                <a:latin typeface="Walter Turncoat"/>
                <a:ea typeface="Walter Turncoat"/>
                <a:cs typeface="Walter Turncoat"/>
                <a:sym typeface="Walter Turncoat"/>
              </a:rPr>
              <a:t>Iridescent color on wing</a:t>
            </a:r>
            <a:endParaRPr sz="1800">
              <a:solidFill>
                <a:srgbClr val="FFFFFF"/>
              </a:solidFill>
              <a:latin typeface="Walter Turncoat"/>
              <a:ea typeface="Walter Turncoat"/>
              <a:cs typeface="Walter Turncoat"/>
              <a:sym typeface="Walter Turncoat"/>
            </a:endParaRPr>
          </a:p>
          <a:p>
            <a:pPr marL="457200" lvl="0" indent="-342900" algn="l" rtl="0">
              <a:spcBef>
                <a:spcPts val="0"/>
              </a:spcBef>
              <a:spcAft>
                <a:spcPts val="0"/>
              </a:spcAft>
              <a:buClr>
                <a:srgbClr val="FFFFFF"/>
              </a:buClr>
              <a:buSzPts val="1800"/>
              <a:buFont typeface="Walter Turncoat"/>
              <a:buChar char="●"/>
            </a:pPr>
            <a:r>
              <a:rPr lang="en" sz="1800">
                <a:solidFill>
                  <a:srgbClr val="FFFFFF"/>
                </a:solidFill>
                <a:latin typeface="Walter Turncoat"/>
                <a:ea typeface="Walter Turncoat"/>
                <a:cs typeface="Walter Turncoat"/>
                <a:sym typeface="Walter Turncoat"/>
              </a:rPr>
              <a:t>Grey head</a:t>
            </a:r>
            <a:endParaRPr sz="1800">
              <a:solidFill>
                <a:srgbClr val="FFFFFF"/>
              </a:solidFill>
              <a:latin typeface="Walter Turncoat"/>
              <a:ea typeface="Walter Turncoat"/>
              <a:cs typeface="Walter Turncoat"/>
              <a:sym typeface="Walter Turncoat"/>
            </a:endParaRPr>
          </a:p>
        </p:txBody>
      </p:sp>
      <p:pic>
        <p:nvPicPr>
          <p:cNvPr id="97" name="Google Shape;97;p16"/>
          <p:cNvPicPr preferRelativeResize="0"/>
          <p:nvPr/>
        </p:nvPicPr>
        <p:blipFill>
          <a:blip r:embed="rId5">
            <a:alphaModFix/>
          </a:blip>
          <a:stretch>
            <a:fillRect/>
          </a:stretch>
        </p:blipFill>
        <p:spPr>
          <a:xfrm>
            <a:off x="456397" y="3203552"/>
            <a:ext cx="2064150" cy="141672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17"/>
          <p:cNvPicPr preferRelativeResize="0"/>
          <p:nvPr/>
        </p:nvPicPr>
        <p:blipFill rotWithShape="1">
          <a:blip r:embed="rId3">
            <a:alphaModFix amt="56000"/>
          </a:blip>
          <a:srcRect t="24998"/>
          <a:stretch/>
        </p:blipFill>
        <p:spPr>
          <a:xfrm>
            <a:off x="0" y="0"/>
            <a:ext cx="9144000" cy="5143500"/>
          </a:xfrm>
          <a:prstGeom prst="rect">
            <a:avLst/>
          </a:prstGeom>
          <a:noFill/>
          <a:ln>
            <a:noFill/>
          </a:ln>
        </p:spPr>
      </p:pic>
      <p:sp>
        <p:nvSpPr>
          <p:cNvPr id="103" name="Google Shape;103;p17"/>
          <p:cNvSpPr txBox="1">
            <a:spLocks noGrp="1"/>
          </p:cNvSpPr>
          <p:nvPr>
            <p:ph type="title"/>
          </p:nvPr>
        </p:nvSpPr>
        <p:spPr>
          <a:xfrm>
            <a:off x="287925" y="263300"/>
            <a:ext cx="8632200" cy="572700"/>
          </a:xfrm>
          <a:prstGeom prst="rect">
            <a:avLst/>
          </a:prstGeom>
          <a:effectLst>
            <a:outerShdw blurRad="57150" dist="19050" dir="540000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FFFFFF"/>
                </a:solidFill>
                <a:latin typeface="Walter Turncoat"/>
                <a:ea typeface="Walter Turncoat"/>
                <a:cs typeface="Walter Turncoat"/>
                <a:sym typeface="Walter Turncoat"/>
              </a:rPr>
              <a:t>Wood Duck Life History</a:t>
            </a:r>
            <a:endParaRPr sz="3600" b="1">
              <a:solidFill>
                <a:srgbClr val="FFFFFF"/>
              </a:solidFill>
              <a:latin typeface="Walter Turncoat"/>
              <a:ea typeface="Walter Turncoat"/>
              <a:cs typeface="Walter Turncoat"/>
              <a:sym typeface="Walter Turncoat"/>
            </a:endParaRPr>
          </a:p>
        </p:txBody>
      </p:sp>
      <p:sp>
        <p:nvSpPr>
          <p:cNvPr id="104" name="Google Shape;104;p17"/>
          <p:cNvSpPr txBox="1"/>
          <p:nvPr/>
        </p:nvSpPr>
        <p:spPr>
          <a:xfrm>
            <a:off x="287925" y="986675"/>
            <a:ext cx="2606400" cy="763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FFFF"/>
                </a:solidFill>
                <a:latin typeface="Walter Turncoat"/>
                <a:ea typeface="Walter Turncoat"/>
                <a:cs typeface="Walter Turncoat"/>
                <a:sym typeface="Walter Turncoat"/>
              </a:rPr>
              <a:t>What does a wood duck eat?</a:t>
            </a:r>
            <a:endParaRPr sz="1800">
              <a:solidFill>
                <a:srgbClr val="FFFFFF"/>
              </a:solidFill>
              <a:latin typeface="Walter Turncoat"/>
              <a:ea typeface="Walter Turncoat"/>
              <a:cs typeface="Walter Turncoat"/>
              <a:sym typeface="Walter Turncoat"/>
            </a:endParaRPr>
          </a:p>
        </p:txBody>
      </p:sp>
      <p:pic>
        <p:nvPicPr>
          <p:cNvPr id="105" name="Google Shape;105;p17"/>
          <p:cNvPicPr preferRelativeResize="0"/>
          <p:nvPr/>
        </p:nvPicPr>
        <p:blipFill>
          <a:blip r:embed="rId4">
            <a:alphaModFix/>
          </a:blip>
          <a:stretch>
            <a:fillRect/>
          </a:stretch>
        </p:blipFill>
        <p:spPr>
          <a:xfrm>
            <a:off x="723475" y="2336375"/>
            <a:ext cx="2302050" cy="1303050"/>
          </a:xfrm>
          <a:prstGeom prst="rect">
            <a:avLst/>
          </a:prstGeom>
          <a:noFill/>
          <a:ln>
            <a:noFill/>
          </a:ln>
        </p:spPr>
      </p:pic>
      <p:pic>
        <p:nvPicPr>
          <p:cNvPr id="106" name="Google Shape;106;p17"/>
          <p:cNvPicPr preferRelativeResize="0"/>
          <p:nvPr/>
        </p:nvPicPr>
        <p:blipFill rotWithShape="1">
          <a:blip r:embed="rId5">
            <a:alphaModFix/>
          </a:blip>
          <a:srcRect l="51594" t="15469" r="7411" b="51860"/>
          <a:stretch/>
        </p:blipFill>
        <p:spPr>
          <a:xfrm>
            <a:off x="0" y="1749875"/>
            <a:ext cx="1529450" cy="1218900"/>
          </a:xfrm>
          <a:prstGeom prst="rect">
            <a:avLst/>
          </a:prstGeom>
          <a:noFill/>
          <a:ln>
            <a:noFill/>
          </a:ln>
        </p:spPr>
      </p:pic>
      <p:sp>
        <p:nvSpPr>
          <p:cNvPr id="107" name="Google Shape;107;p17"/>
          <p:cNvSpPr txBox="1"/>
          <p:nvPr/>
        </p:nvSpPr>
        <p:spPr>
          <a:xfrm>
            <a:off x="3495875" y="1281500"/>
            <a:ext cx="2606400" cy="763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FFFF"/>
                </a:solidFill>
                <a:latin typeface="Walter Turncoat"/>
                <a:ea typeface="Walter Turncoat"/>
                <a:cs typeface="Walter Turncoat"/>
                <a:sym typeface="Walter Turncoat"/>
              </a:rPr>
              <a:t>Where does a wood duck live?</a:t>
            </a:r>
            <a:endParaRPr sz="1800">
              <a:solidFill>
                <a:srgbClr val="FFFFFF"/>
              </a:solidFill>
              <a:latin typeface="Walter Turncoat"/>
              <a:ea typeface="Walter Turncoat"/>
              <a:cs typeface="Walter Turncoat"/>
              <a:sym typeface="Walter Turncoat"/>
            </a:endParaRPr>
          </a:p>
        </p:txBody>
      </p:sp>
      <p:sp>
        <p:nvSpPr>
          <p:cNvPr id="108" name="Google Shape;108;p17"/>
          <p:cNvSpPr txBox="1"/>
          <p:nvPr/>
        </p:nvSpPr>
        <p:spPr>
          <a:xfrm>
            <a:off x="6586025" y="1555475"/>
            <a:ext cx="2606400" cy="763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FFFF"/>
                </a:solidFill>
                <a:latin typeface="Walter Turncoat"/>
                <a:ea typeface="Walter Turncoat"/>
                <a:cs typeface="Walter Turncoat"/>
                <a:sym typeface="Walter Turncoat"/>
              </a:rPr>
              <a:t>What eats a wood duck?</a:t>
            </a:r>
            <a:endParaRPr sz="1800">
              <a:solidFill>
                <a:srgbClr val="FFFFFF"/>
              </a:solidFill>
              <a:latin typeface="Walter Turncoat"/>
              <a:ea typeface="Walter Turncoat"/>
              <a:cs typeface="Walter Turncoat"/>
              <a:sym typeface="Walter Turncoat"/>
            </a:endParaRPr>
          </a:p>
        </p:txBody>
      </p:sp>
      <p:pic>
        <p:nvPicPr>
          <p:cNvPr id="109" name="Google Shape;109;p17"/>
          <p:cNvPicPr preferRelativeResize="0"/>
          <p:nvPr/>
        </p:nvPicPr>
        <p:blipFill rotWithShape="1">
          <a:blip r:embed="rId6">
            <a:alphaModFix/>
          </a:blip>
          <a:srcRect l="24845" t="24744"/>
          <a:stretch/>
        </p:blipFill>
        <p:spPr>
          <a:xfrm>
            <a:off x="4372238" y="3252712"/>
            <a:ext cx="1730026" cy="1890777"/>
          </a:xfrm>
          <a:prstGeom prst="rect">
            <a:avLst/>
          </a:prstGeom>
          <a:noFill/>
          <a:ln>
            <a:noFill/>
          </a:ln>
        </p:spPr>
      </p:pic>
      <p:pic>
        <p:nvPicPr>
          <p:cNvPr id="110" name="Google Shape;110;p17"/>
          <p:cNvPicPr preferRelativeResize="0"/>
          <p:nvPr/>
        </p:nvPicPr>
        <p:blipFill>
          <a:blip r:embed="rId7">
            <a:alphaModFix/>
          </a:blip>
          <a:stretch>
            <a:fillRect/>
          </a:stretch>
        </p:blipFill>
        <p:spPr>
          <a:xfrm>
            <a:off x="3495875" y="1965425"/>
            <a:ext cx="1950799" cy="1463099"/>
          </a:xfrm>
          <a:prstGeom prst="rect">
            <a:avLst/>
          </a:prstGeom>
          <a:noFill/>
          <a:ln>
            <a:noFill/>
          </a:ln>
        </p:spPr>
      </p:pic>
      <p:pic>
        <p:nvPicPr>
          <p:cNvPr id="111" name="Google Shape;111;p17"/>
          <p:cNvPicPr preferRelativeResize="0"/>
          <p:nvPr/>
        </p:nvPicPr>
        <p:blipFill>
          <a:blip r:embed="rId8">
            <a:alphaModFix/>
          </a:blip>
          <a:stretch>
            <a:fillRect/>
          </a:stretch>
        </p:blipFill>
        <p:spPr>
          <a:xfrm>
            <a:off x="7614550" y="2947900"/>
            <a:ext cx="1529450" cy="1147067"/>
          </a:xfrm>
          <a:prstGeom prst="rect">
            <a:avLst/>
          </a:prstGeom>
          <a:noFill/>
          <a:ln>
            <a:noFill/>
          </a:ln>
        </p:spPr>
      </p:pic>
      <p:pic>
        <p:nvPicPr>
          <p:cNvPr id="112" name="Google Shape;112;p17"/>
          <p:cNvPicPr preferRelativeResize="0"/>
          <p:nvPr/>
        </p:nvPicPr>
        <p:blipFill rotWithShape="1">
          <a:blip r:embed="rId9">
            <a:alphaModFix/>
          </a:blip>
          <a:srcRect l="26852" t="14741"/>
          <a:stretch/>
        </p:blipFill>
        <p:spPr>
          <a:xfrm>
            <a:off x="7085950" y="3924600"/>
            <a:ext cx="1003889" cy="1218900"/>
          </a:xfrm>
          <a:prstGeom prst="rect">
            <a:avLst/>
          </a:prstGeom>
          <a:noFill/>
          <a:ln>
            <a:noFill/>
          </a:ln>
        </p:spPr>
      </p:pic>
      <p:pic>
        <p:nvPicPr>
          <p:cNvPr id="113" name="Google Shape;113;p17"/>
          <p:cNvPicPr preferRelativeResize="0"/>
          <p:nvPr/>
        </p:nvPicPr>
        <p:blipFill>
          <a:blip r:embed="rId10">
            <a:alphaModFix/>
          </a:blip>
          <a:stretch>
            <a:fillRect/>
          </a:stretch>
        </p:blipFill>
        <p:spPr>
          <a:xfrm>
            <a:off x="1423299" y="4165654"/>
            <a:ext cx="1880475" cy="977845"/>
          </a:xfrm>
          <a:prstGeom prst="rect">
            <a:avLst/>
          </a:prstGeom>
          <a:noFill/>
          <a:ln>
            <a:noFill/>
          </a:ln>
        </p:spPr>
      </p:pic>
      <p:pic>
        <p:nvPicPr>
          <p:cNvPr id="114" name="Google Shape;114;p17"/>
          <p:cNvPicPr preferRelativeResize="0"/>
          <p:nvPr/>
        </p:nvPicPr>
        <p:blipFill rotWithShape="1">
          <a:blip r:embed="rId11">
            <a:alphaModFix/>
          </a:blip>
          <a:srcRect l="20694" r="26809" b="30570"/>
          <a:stretch/>
        </p:blipFill>
        <p:spPr>
          <a:xfrm>
            <a:off x="6689500" y="2318675"/>
            <a:ext cx="1179350" cy="1559750"/>
          </a:xfrm>
          <a:prstGeom prst="rect">
            <a:avLst/>
          </a:prstGeom>
          <a:noFill/>
          <a:ln>
            <a:noFill/>
          </a:ln>
        </p:spPr>
      </p:pic>
      <p:pic>
        <p:nvPicPr>
          <p:cNvPr id="115" name="Google Shape;115;p17"/>
          <p:cNvPicPr preferRelativeResize="0"/>
          <p:nvPr/>
        </p:nvPicPr>
        <p:blipFill rotWithShape="1">
          <a:blip r:embed="rId12">
            <a:alphaModFix/>
          </a:blip>
          <a:srcRect l="10096"/>
          <a:stretch/>
        </p:blipFill>
        <p:spPr>
          <a:xfrm>
            <a:off x="62851" y="3428525"/>
            <a:ext cx="1880474" cy="1174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1000"/>
                                        <p:tgtEl>
                                          <p:spTgt spid="105"/>
                                        </p:tgtEl>
                                      </p:cBhvr>
                                    </p:animEffect>
                                  </p:childTnLst>
                                </p:cTn>
                              </p:par>
                              <p:par>
                                <p:cTn id="8" presetID="10" presetClass="entr" presetSubtype="0" fill="hold" nodeType="withEffect">
                                  <p:stCondLst>
                                    <p:cond delay="0"/>
                                  </p:stCondLst>
                                  <p:childTnLst>
                                    <p:set>
                                      <p:cBhvr>
                                        <p:cTn id="9" dur="1" fill="hold">
                                          <p:stCondLst>
                                            <p:cond delay="0"/>
                                          </p:stCondLst>
                                        </p:cTn>
                                        <p:tgtEl>
                                          <p:spTgt spid="106"/>
                                        </p:tgtEl>
                                        <p:attrNameLst>
                                          <p:attrName>style.visibility</p:attrName>
                                        </p:attrNameLst>
                                      </p:cBhvr>
                                      <p:to>
                                        <p:strVal val="visible"/>
                                      </p:to>
                                    </p:set>
                                    <p:animEffect transition="in" filter="fade">
                                      <p:cBhvr>
                                        <p:cTn id="10" dur="1000"/>
                                        <p:tgtEl>
                                          <p:spTgt spid="106"/>
                                        </p:tgtEl>
                                      </p:cBhvr>
                                    </p:animEffect>
                                  </p:childTnLst>
                                </p:cTn>
                              </p:par>
                              <p:par>
                                <p:cTn id="11" presetID="10" presetClass="entr" presetSubtype="0" fill="hold" nodeType="withEffect">
                                  <p:stCondLst>
                                    <p:cond delay="0"/>
                                  </p:stCondLst>
                                  <p:childTnLst>
                                    <p:set>
                                      <p:cBhvr>
                                        <p:cTn id="12" dur="1" fill="hold">
                                          <p:stCondLst>
                                            <p:cond delay="0"/>
                                          </p:stCondLst>
                                        </p:cTn>
                                        <p:tgtEl>
                                          <p:spTgt spid="115"/>
                                        </p:tgtEl>
                                        <p:attrNameLst>
                                          <p:attrName>style.visibility</p:attrName>
                                        </p:attrNameLst>
                                      </p:cBhvr>
                                      <p:to>
                                        <p:strVal val="visible"/>
                                      </p:to>
                                    </p:set>
                                    <p:animEffect transition="in" filter="fade">
                                      <p:cBhvr>
                                        <p:cTn id="13" dur="1000"/>
                                        <p:tgtEl>
                                          <p:spTgt spid="115"/>
                                        </p:tgtEl>
                                      </p:cBhvr>
                                    </p:animEffec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1000"/>
                                        <p:tgtEl>
                                          <p:spTgt spid="1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0"/>
                                        </p:tgtEl>
                                        <p:attrNameLst>
                                          <p:attrName>style.visibility</p:attrName>
                                        </p:attrNameLst>
                                      </p:cBhvr>
                                      <p:to>
                                        <p:strVal val="visible"/>
                                      </p:to>
                                    </p:set>
                                    <p:animEffect transition="in" filter="fade">
                                      <p:cBhvr>
                                        <p:cTn id="21" dur="1000"/>
                                        <p:tgtEl>
                                          <p:spTgt spid="110"/>
                                        </p:tgtEl>
                                      </p:cBhvr>
                                    </p:animEffect>
                                  </p:childTnLst>
                                </p:cTn>
                              </p:par>
                              <p:par>
                                <p:cTn id="22" presetID="10" presetClass="entr" presetSubtype="0" fill="hold" nodeType="withEffect">
                                  <p:stCondLst>
                                    <p:cond delay="0"/>
                                  </p:stCondLst>
                                  <p:childTnLst>
                                    <p:set>
                                      <p:cBhvr>
                                        <p:cTn id="23" dur="1" fill="hold">
                                          <p:stCondLst>
                                            <p:cond delay="0"/>
                                          </p:stCondLst>
                                        </p:cTn>
                                        <p:tgtEl>
                                          <p:spTgt spid="109"/>
                                        </p:tgtEl>
                                        <p:attrNameLst>
                                          <p:attrName>style.visibility</p:attrName>
                                        </p:attrNameLst>
                                      </p:cBhvr>
                                      <p:to>
                                        <p:strVal val="visible"/>
                                      </p:to>
                                    </p:set>
                                    <p:animEffect transition="in" filter="fade">
                                      <p:cBhvr>
                                        <p:cTn id="24" dur="1000"/>
                                        <p:tgtEl>
                                          <p:spTgt spid="10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1"/>
                                        </p:tgtEl>
                                        <p:attrNameLst>
                                          <p:attrName>style.visibility</p:attrName>
                                        </p:attrNameLst>
                                      </p:cBhvr>
                                      <p:to>
                                        <p:strVal val="visible"/>
                                      </p:to>
                                    </p:set>
                                    <p:animEffect transition="in" filter="fade">
                                      <p:cBhvr>
                                        <p:cTn id="29" dur="1000"/>
                                        <p:tgtEl>
                                          <p:spTgt spid="111"/>
                                        </p:tgtEl>
                                      </p:cBhvr>
                                    </p:animEffect>
                                  </p:childTnLst>
                                </p:cTn>
                              </p:par>
                              <p:par>
                                <p:cTn id="30" presetID="10" presetClass="entr" presetSubtype="0" fill="hold" nodeType="withEffect">
                                  <p:stCondLst>
                                    <p:cond delay="0"/>
                                  </p:stCondLst>
                                  <p:childTnLst>
                                    <p:set>
                                      <p:cBhvr>
                                        <p:cTn id="31" dur="1" fill="hold">
                                          <p:stCondLst>
                                            <p:cond delay="0"/>
                                          </p:stCondLst>
                                        </p:cTn>
                                        <p:tgtEl>
                                          <p:spTgt spid="114"/>
                                        </p:tgtEl>
                                        <p:attrNameLst>
                                          <p:attrName>style.visibility</p:attrName>
                                        </p:attrNameLst>
                                      </p:cBhvr>
                                      <p:to>
                                        <p:strVal val="visible"/>
                                      </p:to>
                                    </p:set>
                                    <p:animEffect transition="in" filter="fade">
                                      <p:cBhvr>
                                        <p:cTn id="32" dur="1000"/>
                                        <p:tgtEl>
                                          <p:spTgt spid="114"/>
                                        </p:tgtEl>
                                      </p:cBhvr>
                                    </p:animEffect>
                                  </p:childTnLst>
                                </p:cTn>
                              </p:par>
                              <p:par>
                                <p:cTn id="33" presetID="10" presetClass="entr" presetSubtype="0" fill="hold" nodeType="withEffect">
                                  <p:stCondLst>
                                    <p:cond delay="0"/>
                                  </p:stCondLst>
                                  <p:childTnLst>
                                    <p:set>
                                      <p:cBhvr>
                                        <p:cTn id="34" dur="1" fill="hold">
                                          <p:stCondLst>
                                            <p:cond delay="0"/>
                                          </p:stCondLst>
                                        </p:cTn>
                                        <p:tgtEl>
                                          <p:spTgt spid="112"/>
                                        </p:tgtEl>
                                        <p:attrNameLst>
                                          <p:attrName>style.visibility</p:attrName>
                                        </p:attrNameLst>
                                      </p:cBhvr>
                                      <p:to>
                                        <p:strVal val="visible"/>
                                      </p:to>
                                    </p:set>
                                    <p:animEffect transition="in" filter="fade">
                                      <p:cBhvr>
                                        <p:cTn id="35" dur="10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18"/>
          <p:cNvPicPr preferRelativeResize="0"/>
          <p:nvPr/>
        </p:nvPicPr>
        <p:blipFill rotWithShape="1">
          <a:blip r:embed="rId3">
            <a:alphaModFix amt="56000"/>
          </a:blip>
          <a:srcRect t="24998"/>
          <a:stretch/>
        </p:blipFill>
        <p:spPr>
          <a:xfrm>
            <a:off x="0" y="0"/>
            <a:ext cx="9144000" cy="5143500"/>
          </a:xfrm>
          <a:prstGeom prst="rect">
            <a:avLst/>
          </a:prstGeom>
          <a:noFill/>
          <a:ln>
            <a:noFill/>
          </a:ln>
        </p:spPr>
      </p:pic>
      <p:sp>
        <p:nvSpPr>
          <p:cNvPr id="121" name="Google Shape;121;p18"/>
          <p:cNvSpPr txBox="1">
            <a:spLocks noGrp="1"/>
          </p:cNvSpPr>
          <p:nvPr>
            <p:ph type="title"/>
          </p:nvPr>
        </p:nvSpPr>
        <p:spPr>
          <a:xfrm>
            <a:off x="287925" y="263300"/>
            <a:ext cx="8632200" cy="572700"/>
          </a:xfrm>
          <a:prstGeom prst="rect">
            <a:avLst/>
          </a:prstGeom>
          <a:effectLst>
            <a:outerShdw blurRad="57150" dist="19050" dir="540000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FFFFFF"/>
                </a:solidFill>
                <a:latin typeface="Walter Turncoat"/>
                <a:ea typeface="Walter Turncoat"/>
                <a:cs typeface="Walter Turncoat"/>
                <a:sym typeface="Walter Turncoat"/>
              </a:rPr>
              <a:t>Nesting!</a:t>
            </a:r>
            <a:endParaRPr sz="3600" b="1">
              <a:solidFill>
                <a:srgbClr val="FFFFFF"/>
              </a:solidFill>
              <a:latin typeface="Walter Turncoat"/>
              <a:ea typeface="Walter Turncoat"/>
              <a:cs typeface="Walter Turncoat"/>
              <a:sym typeface="Walter Turncoat"/>
            </a:endParaRPr>
          </a:p>
        </p:txBody>
      </p:sp>
      <p:pic>
        <p:nvPicPr>
          <p:cNvPr id="122" name="Google Shape;122;p18"/>
          <p:cNvPicPr preferRelativeResize="0"/>
          <p:nvPr/>
        </p:nvPicPr>
        <p:blipFill>
          <a:blip r:embed="rId4">
            <a:alphaModFix/>
          </a:blip>
          <a:stretch>
            <a:fillRect/>
          </a:stretch>
        </p:blipFill>
        <p:spPr>
          <a:xfrm>
            <a:off x="1585675" y="2893849"/>
            <a:ext cx="3115826" cy="2160449"/>
          </a:xfrm>
          <a:prstGeom prst="rect">
            <a:avLst/>
          </a:prstGeom>
          <a:noFill/>
          <a:ln>
            <a:noFill/>
          </a:ln>
        </p:spPr>
      </p:pic>
      <p:pic>
        <p:nvPicPr>
          <p:cNvPr id="123" name="Google Shape;123;p18"/>
          <p:cNvPicPr preferRelativeResize="0"/>
          <p:nvPr/>
        </p:nvPicPr>
        <p:blipFill>
          <a:blip r:embed="rId5">
            <a:alphaModFix/>
          </a:blip>
          <a:stretch>
            <a:fillRect/>
          </a:stretch>
        </p:blipFill>
        <p:spPr>
          <a:xfrm>
            <a:off x="58350" y="911775"/>
            <a:ext cx="3185500" cy="2012500"/>
          </a:xfrm>
          <a:prstGeom prst="rect">
            <a:avLst/>
          </a:prstGeom>
          <a:noFill/>
          <a:ln>
            <a:noFill/>
          </a:ln>
        </p:spPr>
      </p:pic>
      <p:pic>
        <p:nvPicPr>
          <p:cNvPr id="124" name="Google Shape;124;p18"/>
          <p:cNvPicPr preferRelativeResize="0"/>
          <p:nvPr/>
        </p:nvPicPr>
        <p:blipFill>
          <a:blip r:embed="rId6">
            <a:alphaModFix/>
          </a:blip>
          <a:stretch>
            <a:fillRect/>
          </a:stretch>
        </p:blipFill>
        <p:spPr>
          <a:xfrm>
            <a:off x="5678224" y="2779750"/>
            <a:ext cx="3410176" cy="2274551"/>
          </a:xfrm>
          <a:prstGeom prst="rect">
            <a:avLst/>
          </a:prstGeom>
          <a:noFill/>
          <a:ln>
            <a:noFill/>
          </a:ln>
        </p:spPr>
      </p:pic>
      <p:pic>
        <p:nvPicPr>
          <p:cNvPr id="125" name="Google Shape;125;p18"/>
          <p:cNvPicPr preferRelativeResize="0"/>
          <p:nvPr/>
        </p:nvPicPr>
        <p:blipFill rotWithShape="1">
          <a:blip r:embed="rId7">
            <a:alphaModFix/>
          </a:blip>
          <a:srcRect t="35934"/>
          <a:stretch/>
        </p:blipFill>
        <p:spPr>
          <a:xfrm>
            <a:off x="4373625" y="1054175"/>
            <a:ext cx="2820722" cy="240950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19"/>
          <p:cNvPicPr preferRelativeResize="0"/>
          <p:nvPr/>
        </p:nvPicPr>
        <p:blipFill rotWithShape="1">
          <a:blip r:embed="rId3">
            <a:alphaModFix amt="56000"/>
          </a:blip>
          <a:srcRect t="24998"/>
          <a:stretch/>
        </p:blipFill>
        <p:spPr>
          <a:xfrm>
            <a:off x="0" y="0"/>
            <a:ext cx="9144000" cy="5143500"/>
          </a:xfrm>
          <a:prstGeom prst="rect">
            <a:avLst/>
          </a:prstGeom>
          <a:noFill/>
          <a:ln>
            <a:noFill/>
          </a:ln>
        </p:spPr>
      </p:pic>
      <p:sp>
        <p:nvSpPr>
          <p:cNvPr id="131" name="Google Shape;131;p19"/>
          <p:cNvSpPr txBox="1">
            <a:spLocks noGrp="1"/>
          </p:cNvSpPr>
          <p:nvPr>
            <p:ph type="title"/>
          </p:nvPr>
        </p:nvSpPr>
        <p:spPr>
          <a:xfrm>
            <a:off x="287925" y="263300"/>
            <a:ext cx="8632200" cy="572700"/>
          </a:xfrm>
          <a:prstGeom prst="rect">
            <a:avLst/>
          </a:prstGeom>
          <a:effectLst>
            <a:outerShdw blurRad="57150" dist="19050" dir="540000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FFFFFF"/>
                </a:solidFill>
                <a:latin typeface="Walter Turncoat"/>
                <a:ea typeface="Walter Turncoat"/>
                <a:cs typeface="Walter Turncoat"/>
                <a:sym typeface="Walter Turncoat"/>
              </a:rPr>
              <a:t>Leaping into the world!</a:t>
            </a:r>
            <a:endParaRPr sz="3600" b="1">
              <a:solidFill>
                <a:srgbClr val="FFFFFF"/>
              </a:solidFill>
              <a:latin typeface="Walter Turncoat"/>
              <a:ea typeface="Walter Turncoat"/>
              <a:cs typeface="Walter Turncoat"/>
              <a:sym typeface="Walter Turncoat"/>
            </a:endParaRPr>
          </a:p>
        </p:txBody>
      </p:sp>
      <p:pic>
        <p:nvPicPr>
          <p:cNvPr id="132" name="Google Shape;132;p19"/>
          <p:cNvPicPr preferRelativeResize="0"/>
          <p:nvPr/>
        </p:nvPicPr>
        <p:blipFill>
          <a:blip r:embed="rId4">
            <a:alphaModFix/>
          </a:blip>
          <a:stretch>
            <a:fillRect/>
          </a:stretch>
        </p:blipFill>
        <p:spPr>
          <a:xfrm>
            <a:off x="-3" y="1065750"/>
            <a:ext cx="2701300" cy="4077749"/>
          </a:xfrm>
          <a:prstGeom prst="rect">
            <a:avLst/>
          </a:prstGeom>
          <a:noFill/>
          <a:ln>
            <a:noFill/>
          </a:ln>
        </p:spPr>
      </p:pic>
      <p:pic>
        <p:nvPicPr>
          <p:cNvPr id="133" name="Google Shape;133;p19"/>
          <p:cNvPicPr preferRelativeResize="0"/>
          <p:nvPr/>
        </p:nvPicPr>
        <p:blipFill rotWithShape="1">
          <a:blip r:embed="rId5">
            <a:alphaModFix/>
          </a:blip>
          <a:srcRect l="25328"/>
          <a:stretch/>
        </p:blipFill>
        <p:spPr>
          <a:xfrm>
            <a:off x="2701300" y="1065750"/>
            <a:ext cx="4160975" cy="4077750"/>
          </a:xfrm>
          <a:prstGeom prst="rect">
            <a:avLst/>
          </a:prstGeom>
          <a:noFill/>
          <a:ln>
            <a:noFill/>
          </a:ln>
        </p:spPr>
      </p:pic>
      <p:pic>
        <p:nvPicPr>
          <p:cNvPr id="134" name="Google Shape;134;p19"/>
          <p:cNvPicPr preferRelativeResize="0"/>
          <p:nvPr/>
        </p:nvPicPr>
        <p:blipFill>
          <a:blip r:embed="rId6">
            <a:alphaModFix/>
          </a:blip>
          <a:stretch>
            <a:fillRect/>
          </a:stretch>
        </p:blipFill>
        <p:spPr>
          <a:xfrm>
            <a:off x="6408875" y="1065750"/>
            <a:ext cx="2701300" cy="407484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20"/>
          <p:cNvPicPr preferRelativeResize="0"/>
          <p:nvPr/>
        </p:nvPicPr>
        <p:blipFill rotWithShape="1">
          <a:blip r:embed="rId3">
            <a:alphaModFix amt="56000"/>
          </a:blip>
          <a:srcRect t="24998"/>
          <a:stretch/>
        </p:blipFill>
        <p:spPr>
          <a:xfrm>
            <a:off x="0" y="0"/>
            <a:ext cx="9144000" cy="5143500"/>
          </a:xfrm>
          <a:prstGeom prst="rect">
            <a:avLst/>
          </a:prstGeom>
          <a:noFill/>
          <a:ln>
            <a:noFill/>
          </a:ln>
        </p:spPr>
      </p:pic>
      <p:sp>
        <p:nvSpPr>
          <p:cNvPr id="140" name="Google Shape;140;p20"/>
          <p:cNvSpPr txBox="1">
            <a:spLocks noGrp="1"/>
          </p:cNvSpPr>
          <p:nvPr>
            <p:ph type="title"/>
          </p:nvPr>
        </p:nvSpPr>
        <p:spPr>
          <a:xfrm>
            <a:off x="287925" y="263300"/>
            <a:ext cx="8632200" cy="572700"/>
          </a:xfrm>
          <a:prstGeom prst="rect">
            <a:avLst/>
          </a:prstGeom>
          <a:effectLst>
            <a:outerShdw blurRad="57150" dist="19050" dir="540000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FFFFFF"/>
                </a:solidFill>
                <a:latin typeface="Walter Turncoat"/>
                <a:ea typeface="Walter Turncoat"/>
                <a:cs typeface="Walter Turncoat"/>
                <a:sym typeface="Walter Turncoat"/>
              </a:rPr>
              <a:t>Leaping into the world!</a:t>
            </a:r>
            <a:endParaRPr sz="3600" b="1">
              <a:solidFill>
                <a:srgbClr val="FFFFFF"/>
              </a:solidFill>
              <a:latin typeface="Walter Turncoat"/>
              <a:ea typeface="Walter Turncoat"/>
              <a:cs typeface="Walter Turncoat"/>
              <a:sym typeface="Walter Turncoat"/>
            </a:endParaRPr>
          </a:p>
        </p:txBody>
      </p:sp>
      <p:pic>
        <p:nvPicPr>
          <p:cNvPr id="141" name="Google Shape;141;p20" descr="Just one day after being born, wood duck hatchlings must take a frightening leap of faith to reach their mother.&#10;➡ Subscribe: http://bit.ly/NatGeoSubscribe&#10;&#10;About National Geographic:&#10;National Geographic is the world's premium destination for science, exploration, and adventure. Through their world-class scientists, photographers, journalists, and filmmakers, Nat Geo gets you closer to the stories that matter and past the edge of what's possible.&#10;&#10;Get More National Geographic:&#10;Official Site: http://bit.ly/NatGeoOfficialSite&#10;Facebook: http://bit.ly/FBNatGeo&#10;Twitter: http://bit.ly/NatGeoTwitter&#10;Instagram: http://bit.ly/NatGeoInsta&#10;&#10;Tiny Ducklings Leap from Tree | National Geographic&#10;https://youtu.be/Etc3xTlbygI&#10;&#10;National Geographic&#10;https://www.youtube.com/natgeo" title="Tiny Ducklings Leap from Tree | National Geographic">
            <a:hlinkClick r:id="rId4"/>
          </p:cNvPr>
          <p:cNvPicPr preferRelativeResize="0"/>
          <p:nvPr/>
        </p:nvPicPr>
        <p:blipFill>
          <a:blip r:embed="rId5">
            <a:alphaModFix/>
          </a:blip>
          <a:stretch>
            <a:fillRect/>
          </a:stretch>
        </p:blipFill>
        <p:spPr>
          <a:xfrm>
            <a:off x="1700338" y="836000"/>
            <a:ext cx="5743333" cy="4307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fade">
                                      <p:cBhvr>
                                        <p:cTn id="7" dur="10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21"/>
          <p:cNvPicPr preferRelativeResize="0"/>
          <p:nvPr/>
        </p:nvPicPr>
        <p:blipFill rotWithShape="1">
          <a:blip r:embed="rId3">
            <a:alphaModFix amt="56000"/>
          </a:blip>
          <a:srcRect t="24998"/>
          <a:stretch/>
        </p:blipFill>
        <p:spPr>
          <a:xfrm>
            <a:off x="0" y="0"/>
            <a:ext cx="9144000" cy="5143500"/>
          </a:xfrm>
          <a:prstGeom prst="rect">
            <a:avLst/>
          </a:prstGeom>
          <a:noFill/>
          <a:ln>
            <a:noFill/>
          </a:ln>
        </p:spPr>
      </p:pic>
      <p:sp>
        <p:nvSpPr>
          <p:cNvPr id="147" name="Google Shape;147;p21"/>
          <p:cNvSpPr txBox="1">
            <a:spLocks noGrp="1"/>
          </p:cNvSpPr>
          <p:nvPr>
            <p:ph type="title"/>
          </p:nvPr>
        </p:nvSpPr>
        <p:spPr>
          <a:xfrm>
            <a:off x="255900" y="179425"/>
            <a:ext cx="8632200" cy="572700"/>
          </a:xfrm>
          <a:prstGeom prst="rect">
            <a:avLst/>
          </a:prstGeom>
          <a:effectLst>
            <a:outerShdw blurRad="57150" dist="19050" dir="540000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FFFFFF"/>
                </a:solidFill>
                <a:latin typeface="Walter Turncoat"/>
                <a:ea typeface="Walter Turncoat"/>
                <a:cs typeface="Walter Turncoat"/>
                <a:sym typeface="Walter Turncoat"/>
              </a:rPr>
              <a:t>Wood duck nest boxes</a:t>
            </a:r>
            <a:endParaRPr sz="3600" b="1">
              <a:solidFill>
                <a:srgbClr val="FFFFFF"/>
              </a:solidFill>
              <a:latin typeface="Walter Turncoat"/>
              <a:ea typeface="Walter Turncoat"/>
              <a:cs typeface="Walter Turncoat"/>
              <a:sym typeface="Walter Turncoat"/>
            </a:endParaRPr>
          </a:p>
        </p:txBody>
      </p:sp>
      <p:pic>
        <p:nvPicPr>
          <p:cNvPr id="148" name="Google Shape;148;p21"/>
          <p:cNvPicPr preferRelativeResize="0"/>
          <p:nvPr/>
        </p:nvPicPr>
        <p:blipFill>
          <a:blip r:embed="rId4">
            <a:alphaModFix/>
          </a:blip>
          <a:stretch>
            <a:fillRect/>
          </a:stretch>
        </p:blipFill>
        <p:spPr>
          <a:xfrm>
            <a:off x="7165225" y="3768350"/>
            <a:ext cx="1978775" cy="1318850"/>
          </a:xfrm>
          <a:prstGeom prst="rect">
            <a:avLst/>
          </a:prstGeom>
          <a:noFill/>
          <a:ln>
            <a:noFill/>
          </a:ln>
        </p:spPr>
      </p:pic>
      <p:pic>
        <p:nvPicPr>
          <p:cNvPr id="149" name="Google Shape;149;p21"/>
          <p:cNvPicPr preferRelativeResize="0"/>
          <p:nvPr/>
        </p:nvPicPr>
        <p:blipFill>
          <a:blip r:embed="rId5">
            <a:alphaModFix/>
          </a:blip>
          <a:stretch>
            <a:fillRect/>
          </a:stretch>
        </p:blipFill>
        <p:spPr>
          <a:xfrm>
            <a:off x="49574" y="911775"/>
            <a:ext cx="5195028" cy="4167424"/>
          </a:xfrm>
          <a:prstGeom prst="rect">
            <a:avLst/>
          </a:prstGeom>
          <a:noFill/>
          <a:ln>
            <a:noFill/>
          </a:ln>
        </p:spPr>
      </p:pic>
      <p:pic>
        <p:nvPicPr>
          <p:cNvPr id="150" name="Google Shape;150;p21"/>
          <p:cNvPicPr preferRelativeResize="0"/>
          <p:nvPr/>
        </p:nvPicPr>
        <p:blipFill rotWithShape="1">
          <a:blip r:embed="rId6">
            <a:alphaModFix/>
          </a:blip>
          <a:srcRect l="16302" t="23896" r="14382"/>
          <a:stretch/>
        </p:blipFill>
        <p:spPr>
          <a:xfrm>
            <a:off x="5104062" y="1357750"/>
            <a:ext cx="1904400" cy="3136649"/>
          </a:xfrm>
          <a:prstGeom prst="rect">
            <a:avLst/>
          </a:prstGeom>
          <a:noFill/>
          <a:ln>
            <a:noFill/>
          </a:ln>
        </p:spPr>
      </p:pic>
      <p:pic>
        <p:nvPicPr>
          <p:cNvPr id="151" name="Google Shape;151;p21"/>
          <p:cNvPicPr preferRelativeResize="0"/>
          <p:nvPr/>
        </p:nvPicPr>
        <p:blipFill>
          <a:blip r:embed="rId7">
            <a:alphaModFix/>
          </a:blip>
          <a:stretch>
            <a:fillRect/>
          </a:stretch>
        </p:blipFill>
        <p:spPr>
          <a:xfrm>
            <a:off x="7165227" y="2049450"/>
            <a:ext cx="1978775" cy="1648227"/>
          </a:xfrm>
          <a:prstGeom prst="rect">
            <a:avLst/>
          </a:prstGeom>
          <a:noFill/>
          <a:ln>
            <a:noFill/>
          </a:ln>
        </p:spPr>
      </p:pic>
      <p:pic>
        <p:nvPicPr>
          <p:cNvPr id="152" name="Google Shape;152;p21"/>
          <p:cNvPicPr preferRelativeResize="0"/>
          <p:nvPr/>
        </p:nvPicPr>
        <p:blipFill>
          <a:blip r:embed="rId8">
            <a:alphaModFix/>
          </a:blip>
          <a:stretch>
            <a:fillRect/>
          </a:stretch>
        </p:blipFill>
        <p:spPr>
          <a:xfrm>
            <a:off x="7165225" y="0"/>
            <a:ext cx="1978775" cy="19787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817</Words>
  <Application>Microsoft Office PowerPoint</Application>
  <PresentationFormat>On-screen Show (16:9)</PresentationFormat>
  <Paragraphs>66</Paragraphs>
  <Slides>9</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Walter Turncoat</vt:lpstr>
      <vt:lpstr>Cambria</vt:lpstr>
      <vt:lpstr>Simple Light</vt:lpstr>
      <vt:lpstr>PowerPoint Presentation</vt:lpstr>
      <vt:lpstr>What are freshwater wetlands?</vt:lpstr>
      <vt:lpstr>Who uses a wetland?</vt:lpstr>
      <vt:lpstr>What’s a Wood Duck?</vt:lpstr>
      <vt:lpstr>Wood Duck Life History</vt:lpstr>
      <vt:lpstr>Nesting!</vt:lpstr>
      <vt:lpstr>Leaping into the world!</vt:lpstr>
      <vt:lpstr>Leaping into the world!</vt:lpstr>
      <vt:lpstr>Wood duck nest boxes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Gannon, Mary (DEM)</cp:lastModifiedBy>
  <cp:revision>1</cp:revision>
  <dcterms:modified xsi:type="dcterms:W3CDTF">2023-11-27T16:30:02Z</dcterms:modified>
</cp:coreProperties>
</file>