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3"/>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Walter Turncoat"/>
      <p:regular r:id="rId16"/>
    </p:embeddedFont>
    <p:embeddedFont>
      <p:font typeface="Unkempt"/>
      <p:regular r:id="rId17"/>
      <p:bold r:id="rId18"/>
    </p:embeddedFont>
    <p:embeddedFont>
      <p:font typeface="Sedgwick Ave"/>
      <p:regular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Unkempt-regular.fntdata"/><Relationship Id="rId16" Type="http://schemas.openxmlformats.org/officeDocument/2006/relationships/font" Target="fonts/WalterTurncoat-regular.fntdata"/><Relationship Id="rId5" Type="http://schemas.openxmlformats.org/officeDocument/2006/relationships/notesMaster" Target="notesMasters/notesMaster1.xml"/><Relationship Id="rId19" Type="http://schemas.openxmlformats.org/officeDocument/2006/relationships/font" Target="fonts/SedgwickAve-regular.fntdata"/><Relationship Id="rId6" Type="http://schemas.openxmlformats.org/officeDocument/2006/relationships/slide" Target="slides/slide1.xml"/><Relationship Id="rId18" Type="http://schemas.openxmlformats.org/officeDocument/2006/relationships/font" Target="fonts/Unkempt-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e118e10ee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7" name="Google Shape;127;g1e118e10ee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rgbClr val="1155CC"/>
              </a:buClr>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61aae73b87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61aae73b87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Beavers are keystone species:</a:t>
            </a:r>
            <a:endParaRPr sz="1200">
              <a:solidFill>
                <a:schemeClr val="dk1"/>
              </a:solidFill>
              <a:latin typeface="Cambria"/>
              <a:ea typeface="Cambria"/>
              <a:cs typeface="Cambria"/>
              <a:sym typeface="Cambria"/>
            </a:endParaRPr>
          </a:p>
          <a:p>
            <a:pPr indent="-304800" lvl="1" marL="9144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The habitat that they create also supports many other animals (on click).</a:t>
            </a:r>
            <a:endParaRPr sz="1200">
              <a:solidFill>
                <a:schemeClr val="dk1"/>
              </a:solidFill>
              <a:latin typeface="Cambria"/>
              <a:ea typeface="Cambria"/>
              <a:cs typeface="Cambria"/>
              <a:sym typeface="Cambria"/>
            </a:endParaRPr>
          </a:p>
          <a:p>
            <a:pPr indent="-304800" lvl="1" marL="9144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A keystone is the piece that holds everything together and if removed could me everything fall apart.</a:t>
            </a:r>
            <a:endParaRPr sz="1200">
              <a:solidFill>
                <a:schemeClr val="dk1"/>
              </a:solidFill>
              <a:latin typeface="Cambria"/>
              <a:ea typeface="Cambria"/>
              <a:cs typeface="Cambria"/>
              <a:sym typeface="Cambria"/>
            </a:endParaRPr>
          </a:p>
          <a:p>
            <a:pPr indent="-304800" lvl="1" marL="9144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Many other animals, including wood ducks, depend on the wetlands that beavers create, and if they were to go extinct, many other animals would be affected by the loss. </a:t>
            </a:r>
            <a:endParaRPr sz="1200">
              <a:solidFill>
                <a:schemeClr val="dk1"/>
              </a:solidFill>
              <a:latin typeface="Cambria"/>
              <a:ea typeface="Cambria"/>
              <a:cs typeface="Cambria"/>
              <a:sym typeface="Cambria"/>
            </a:endParaRPr>
          </a:p>
          <a:p>
            <a:pPr indent="0" lvl="0" marL="0" rtl="0" algn="l">
              <a:spcBef>
                <a:spcPts val="0"/>
              </a:spcBef>
              <a:spcAft>
                <a:spcPts val="0"/>
              </a:spcAft>
              <a:buNone/>
            </a:pPr>
            <a:r>
              <a:rPr lang="en" sz="1200">
                <a:solidFill>
                  <a:schemeClr val="dk1"/>
                </a:solidFill>
                <a:latin typeface="Cambria"/>
                <a:ea typeface="Cambria"/>
                <a:cs typeface="Cambria"/>
                <a:sym typeface="Cambria"/>
              </a:rPr>
              <a:t>Beavers are the only animal, aside from humans, that change their habitat to fit their needs. They are important to have in the ecosystem but it is also important to keep their populations in check in order to maintain balance. </a:t>
            </a:r>
            <a:endParaRPr sz="1200">
              <a:solidFill>
                <a:schemeClr val="dk1"/>
              </a:solidFill>
              <a:latin typeface="Cambria"/>
              <a:ea typeface="Cambria"/>
              <a:cs typeface="Cambria"/>
              <a:sym typeface="Cambria"/>
            </a:endParaRPr>
          </a:p>
          <a:p>
            <a:pPr indent="0" lvl="0" marL="0" rtl="0" algn="l">
              <a:spcBef>
                <a:spcPts val="0"/>
              </a:spcBef>
              <a:spcAft>
                <a:spcPts val="0"/>
              </a:spcAft>
              <a:buNone/>
            </a:pPr>
            <a:r>
              <a:t/>
            </a:r>
            <a:endParaRPr sz="1200">
              <a:solidFill>
                <a:schemeClr val="dk1"/>
              </a:solidFill>
              <a:latin typeface="Cambria"/>
              <a:ea typeface="Cambria"/>
              <a:cs typeface="Cambria"/>
              <a:sym typeface="Cambri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388b910d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388b910d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latin typeface="Cambria"/>
              <a:ea typeface="Cambria"/>
              <a:cs typeface="Cambria"/>
              <a:sym typeface="Cambri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388b910d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388b910d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Cambria"/>
                <a:ea typeface="Cambria"/>
                <a:cs typeface="Cambria"/>
                <a:sym typeface="Cambria"/>
              </a:rPr>
              <a:t>Water is one of the four crucial parts of a habitat so all animals use wetlands.</a:t>
            </a:r>
            <a:endParaRPr sz="1200">
              <a:latin typeface="Cambria"/>
              <a:ea typeface="Cambria"/>
              <a:cs typeface="Cambria"/>
              <a:sym typeface="Cambria"/>
            </a:endParaRPr>
          </a:p>
          <a:p>
            <a:pPr indent="0" lvl="0" marL="0" rtl="0" algn="l">
              <a:spcBef>
                <a:spcPts val="0"/>
              </a:spcBef>
              <a:spcAft>
                <a:spcPts val="0"/>
              </a:spcAft>
              <a:buNone/>
            </a:pPr>
            <a:r>
              <a:rPr lang="en" sz="1200">
                <a:latin typeface="Cambria"/>
                <a:ea typeface="Cambria"/>
                <a:cs typeface="Cambria"/>
                <a:sym typeface="Cambria"/>
              </a:rPr>
              <a:t>All of these animals depend on wetlands to survive but today we will be focusing one species that live in wetlands, Beavers (circled on click)</a:t>
            </a:r>
            <a:endParaRPr sz="1200">
              <a:latin typeface="Cambria"/>
              <a:ea typeface="Cambria"/>
              <a:cs typeface="Cambria"/>
              <a:sym typeface="Cambria"/>
            </a:endParaRPr>
          </a:p>
          <a:p>
            <a:pPr indent="0" lvl="0" marL="0" rtl="0" algn="l">
              <a:spcBef>
                <a:spcPts val="0"/>
              </a:spcBef>
              <a:spcAft>
                <a:spcPts val="0"/>
              </a:spcAft>
              <a:buNone/>
            </a:pPr>
            <a:r>
              <a:rPr lang="en" sz="1200">
                <a:latin typeface="Cambria"/>
                <a:ea typeface="Cambria"/>
                <a:cs typeface="Cambria"/>
                <a:sym typeface="Cambria"/>
              </a:rPr>
              <a:t>From left to right:</a:t>
            </a:r>
            <a:endParaRPr sz="1200">
              <a:latin typeface="Cambria"/>
              <a:ea typeface="Cambria"/>
              <a:cs typeface="Cambria"/>
              <a:sym typeface="Cambria"/>
            </a:endParaRPr>
          </a:p>
          <a:p>
            <a:pPr indent="-304800" lvl="0" marL="457200" rtl="0" algn="l">
              <a:spcBef>
                <a:spcPts val="0"/>
              </a:spcBef>
              <a:spcAft>
                <a:spcPts val="0"/>
              </a:spcAft>
              <a:buSzPts val="1200"/>
              <a:buFont typeface="Cambria"/>
              <a:buChar char="●"/>
            </a:pPr>
            <a:r>
              <a:rPr lang="en" sz="1200">
                <a:latin typeface="Cambria"/>
                <a:ea typeface="Cambria"/>
                <a:cs typeface="Cambria"/>
                <a:sym typeface="Cambria"/>
              </a:rPr>
              <a:t>Northern pintail, spotted turtle, beaver, herring, muskrat</a:t>
            </a:r>
            <a:endParaRPr sz="1200">
              <a:latin typeface="Cambria"/>
              <a:ea typeface="Cambria"/>
              <a:cs typeface="Cambria"/>
              <a:sym typeface="Cambria"/>
            </a:endParaRPr>
          </a:p>
          <a:p>
            <a:pPr indent="-304800" lvl="0" marL="457200" rtl="0" algn="l">
              <a:spcBef>
                <a:spcPts val="0"/>
              </a:spcBef>
              <a:spcAft>
                <a:spcPts val="0"/>
              </a:spcAft>
              <a:buSzPts val="1200"/>
              <a:buFont typeface="Cambria"/>
              <a:buChar char="●"/>
            </a:pPr>
            <a:r>
              <a:rPr lang="en" sz="1200">
                <a:latin typeface="Cambria"/>
                <a:ea typeface="Cambria"/>
                <a:cs typeface="Cambria"/>
                <a:sym typeface="Cambria"/>
              </a:rPr>
              <a:t>Otter, great blue heron, northern watersnake (non-venomous), wood duck, green frog</a:t>
            </a:r>
            <a:endParaRPr sz="1200">
              <a:latin typeface="Cambria"/>
              <a:ea typeface="Cambria"/>
              <a:cs typeface="Cambria"/>
              <a:sym typeface="Cambria"/>
            </a:endParaRPr>
          </a:p>
          <a:p>
            <a:pPr indent="-304800" lvl="0" marL="457200" rtl="0" algn="l">
              <a:spcBef>
                <a:spcPts val="0"/>
              </a:spcBef>
              <a:spcAft>
                <a:spcPts val="0"/>
              </a:spcAft>
              <a:buSzPts val="1200"/>
              <a:buFont typeface="Cambria"/>
              <a:buChar char="●"/>
            </a:pPr>
            <a:r>
              <a:rPr lang="en" sz="1200">
                <a:latin typeface="Cambria"/>
                <a:ea typeface="Cambria"/>
                <a:cs typeface="Cambria"/>
                <a:sym typeface="Cambria"/>
              </a:rPr>
              <a:t>Mayfly, black-throated blue warbler, white-tailed deer, caddisfly larva, common snapping turtle</a:t>
            </a:r>
            <a:endParaRPr sz="1200">
              <a:latin typeface="Cambria"/>
              <a:ea typeface="Cambria"/>
              <a:cs typeface="Cambria"/>
              <a:sym typeface="Cambri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618819ce72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618819ce72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Settlers first arrived and found an abundance of animals </a:t>
            </a:r>
            <a:endParaRPr sz="1200">
              <a:solidFill>
                <a:schemeClr val="dk1"/>
              </a:solidFill>
              <a:latin typeface="Cambria"/>
              <a:ea typeface="Cambria"/>
              <a:cs typeface="Cambria"/>
              <a:sym typeface="Cambria"/>
            </a:endParaRPr>
          </a:p>
          <a:p>
            <a:pPr indent="-304800" lvl="1" marL="9144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Settlers used the pelts as currency (money) </a:t>
            </a:r>
            <a:endParaRPr sz="1200">
              <a:solidFill>
                <a:schemeClr val="dk1"/>
              </a:solidFill>
              <a:latin typeface="Cambria"/>
              <a:ea typeface="Cambria"/>
              <a:cs typeface="Cambria"/>
              <a:sym typeface="Cambria"/>
            </a:endParaRPr>
          </a:p>
          <a:p>
            <a:pPr indent="-304800" lvl="2" marL="13716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The cost of a rifle was a pile of beaver skins the same height as the gun </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Settlers took more than they needed and sent it back overseas to make things like hats and jackets </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Beavers disappeared from RI in early 1800’s and didn’t return until 1976 </a:t>
            </a:r>
            <a:endParaRPr sz="1200">
              <a:solidFill>
                <a:schemeClr val="dk1"/>
              </a:solidFill>
              <a:latin typeface="Cambria"/>
              <a:ea typeface="Cambria"/>
              <a:cs typeface="Cambria"/>
              <a:sym typeface="Cambria"/>
            </a:endParaRPr>
          </a:p>
          <a:p>
            <a:pPr indent="-304800" lvl="1" marL="9144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Due to Over-harvesting and habitat loss... developments and farmlands took over the landscape (2 right images)</a:t>
            </a:r>
            <a:endParaRPr sz="1200">
              <a:solidFill>
                <a:schemeClr val="dk1"/>
              </a:solidFill>
              <a:latin typeface="Cambria"/>
              <a:ea typeface="Cambria"/>
              <a:cs typeface="Cambria"/>
              <a:sym typeface="Cambri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61aae73b87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Cambria"/>
                <a:ea typeface="Cambria"/>
                <a:cs typeface="Cambria"/>
                <a:sym typeface="Cambria"/>
              </a:rPr>
              <a:t>Physical adaptations of beavers</a:t>
            </a:r>
            <a:endParaRPr sz="1200">
              <a:latin typeface="Cambria"/>
              <a:ea typeface="Cambria"/>
              <a:cs typeface="Cambria"/>
              <a:sym typeface="Cambria"/>
            </a:endParaRPr>
          </a:p>
          <a:p>
            <a:pPr indent="-304800" lvl="0" marL="457200" rtl="0" algn="l">
              <a:spcBef>
                <a:spcPts val="0"/>
              </a:spcBef>
              <a:spcAft>
                <a:spcPts val="0"/>
              </a:spcAft>
              <a:buSzPts val="1200"/>
              <a:buFont typeface="Cambria"/>
              <a:buChar char="●"/>
            </a:pPr>
            <a:r>
              <a:rPr lang="en" sz="1200">
                <a:latin typeface="Cambria"/>
                <a:ea typeface="Cambria"/>
                <a:cs typeface="Cambria"/>
                <a:sym typeface="Cambria"/>
              </a:rPr>
              <a:t>Fur - thick, warm, waterproof</a:t>
            </a:r>
            <a:endParaRPr sz="1200">
              <a:latin typeface="Cambria"/>
              <a:ea typeface="Cambria"/>
              <a:cs typeface="Cambria"/>
              <a:sym typeface="Cambria"/>
            </a:endParaRPr>
          </a:p>
          <a:p>
            <a:pPr indent="-304800" lvl="0" marL="457200" rtl="0" algn="l">
              <a:spcBef>
                <a:spcPts val="0"/>
              </a:spcBef>
              <a:spcAft>
                <a:spcPts val="0"/>
              </a:spcAft>
              <a:buSzPts val="1200"/>
              <a:buFont typeface="Cambria"/>
              <a:buChar char="●"/>
            </a:pPr>
            <a:r>
              <a:rPr lang="en" sz="1200">
                <a:latin typeface="Cambria"/>
                <a:ea typeface="Cambria"/>
                <a:cs typeface="Cambria"/>
                <a:sym typeface="Cambria"/>
              </a:rPr>
              <a:t>Eyes - eyelid that acts like goggles</a:t>
            </a:r>
            <a:endParaRPr sz="1200">
              <a:latin typeface="Cambria"/>
              <a:ea typeface="Cambria"/>
              <a:cs typeface="Cambria"/>
              <a:sym typeface="Cambria"/>
            </a:endParaRPr>
          </a:p>
          <a:p>
            <a:pPr indent="-304800" lvl="0" marL="457200" rtl="0" algn="l">
              <a:spcBef>
                <a:spcPts val="0"/>
              </a:spcBef>
              <a:spcAft>
                <a:spcPts val="0"/>
              </a:spcAft>
              <a:buSzPts val="1200"/>
              <a:buFont typeface="Cambria"/>
              <a:buChar char="●"/>
            </a:pPr>
            <a:r>
              <a:rPr lang="en" sz="1200">
                <a:latin typeface="Cambria"/>
                <a:ea typeface="Cambria"/>
                <a:cs typeface="Cambria"/>
                <a:sym typeface="Cambria"/>
              </a:rPr>
              <a:t>Nose - nostrils can close while underwater</a:t>
            </a:r>
            <a:endParaRPr sz="1200">
              <a:latin typeface="Cambria"/>
              <a:ea typeface="Cambria"/>
              <a:cs typeface="Cambria"/>
              <a:sym typeface="Cambria"/>
            </a:endParaRPr>
          </a:p>
          <a:p>
            <a:pPr indent="-304800" lvl="0" marL="457200" rtl="0" algn="l">
              <a:spcBef>
                <a:spcPts val="0"/>
              </a:spcBef>
              <a:spcAft>
                <a:spcPts val="0"/>
              </a:spcAft>
              <a:buSzPts val="1200"/>
              <a:buFont typeface="Cambria"/>
              <a:buChar char="●"/>
            </a:pPr>
            <a:r>
              <a:rPr lang="en" sz="1200">
                <a:latin typeface="Cambria"/>
                <a:ea typeface="Cambria"/>
                <a:cs typeface="Cambria"/>
                <a:sym typeface="Cambria"/>
              </a:rPr>
              <a:t>Ears - shut out water</a:t>
            </a:r>
            <a:endParaRPr sz="1200">
              <a:latin typeface="Cambria"/>
              <a:ea typeface="Cambria"/>
              <a:cs typeface="Cambria"/>
              <a:sym typeface="Cambria"/>
            </a:endParaRPr>
          </a:p>
          <a:p>
            <a:pPr indent="-304800" lvl="0" marL="457200" rtl="0" algn="l">
              <a:spcBef>
                <a:spcPts val="0"/>
              </a:spcBef>
              <a:spcAft>
                <a:spcPts val="0"/>
              </a:spcAft>
              <a:buSzPts val="1200"/>
              <a:buFont typeface="Cambria"/>
              <a:buChar char="●"/>
            </a:pPr>
            <a:r>
              <a:rPr lang="en" sz="1200">
                <a:latin typeface="Cambria"/>
                <a:ea typeface="Cambria"/>
                <a:cs typeface="Cambria"/>
                <a:sym typeface="Cambria"/>
              </a:rPr>
              <a:t>Feet - webbed back feet for swimming</a:t>
            </a:r>
            <a:endParaRPr sz="1200">
              <a:latin typeface="Cambria"/>
              <a:ea typeface="Cambria"/>
              <a:cs typeface="Cambria"/>
              <a:sym typeface="Cambria"/>
            </a:endParaRPr>
          </a:p>
          <a:p>
            <a:pPr indent="-304800" lvl="0" marL="457200" rtl="0" algn="l">
              <a:spcBef>
                <a:spcPts val="0"/>
              </a:spcBef>
              <a:spcAft>
                <a:spcPts val="0"/>
              </a:spcAft>
              <a:buSzPts val="1200"/>
              <a:buFont typeface="Cambria"/>
              <a:buChar char="●"/>
            </a:pPr>
            <a:r>
              <a:rPr lang="en" sz="1200">
                <a:latin typeface="Cambria"/>
                <a:ea typeface="Cambria"/>
                <a:cs typeface="Cambria"/>
                <a:sym typeface="Cambria"/>
              </a:rPr>
              <a:t>Tail - acts like a propeller and used for pressing down mud while building, fat storage</a:t>
            </a:r>
            <a:endParaRPr sz="1200">
              <a:latin typeface="Cambria"/>
              <a:ea typeface="Cambria"/>
              <a:cs typeface="Cambria"/>
              <a:sym typeface="Cambria"/>
            </a:endParaRPr>
          </a:p>
        </p:txBody>
      </p:sp>
      <p:sp>
        <p:nvSpPr>
          <p:cNvPr id="175" name="Google Shape;175;g61aae73b87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61aae73b87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Cambria"/>
                <a:ea typeface="Cambria"/>
                <a:cs typeface="Cambria"/>
                <a:sym typeface="Cambria"/>
              </a:rPr>
              <a:t>Behavioral adaptations</a:t>
            </a:r>
            <a:endParaRPr sz="1200">
              <a:latin typeface="Cambria"/>
              <a:ea typeface="Cambria"/>
              <a:cs typeface="Cambria"/>
              <a:sym typeface="Cambria"/>
            </a:endParaRPr>
          </a:p>
          <a:p>
            <a:pPr indent="0" lvl="0" marL="0" rtl="0" algn="l">
              <a:spcBef>
                <a:spcPts val="0"/>
              </a:spcBef>
              <a:spcAft>
                <a:spcPts val="0"/>
              </a:spcAft>
              <a:buNone/>
            </a:pPr>
            <a:r>
              <a:t/>
            </a:r>
            <a:endParaRPr sz="1200">
              <a:latin typeface="Cambria"/>
              <a:ea typeface="Cambria"/>
              <a:cs typeface="Cambria"/>
              <a:sym typeface="Cambria"/>
            </a:endParaRPr>
          </a:p>
        </p:txBody>
      </p:sp>
      <p:sp>
        <p:nvSpPr>
          <p:cNvPr id="189" name="Google Shape;189;g61aae73b87_0_4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61aae73b87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Cambria"/>
                <a:ea typeface="Cambria"/>
                <a:cs typeface="Cambria"/>
                <a:sym typeface="Cambria"/>
              </a:rPr>
              <a:t>Beaver dam building video!</a:t>
            </a:r>
            <a:endParaRPr sz="1200">
              <a:latin typeface="Cambria"/>
              <a:ea typeface="Cambria"/>
              <a:cs typeface="Cambria"/>
              <a:sym typeface="Cambria"/>
            </a:endParaRPr>
          </a:p>
          <a:p>
            <a:pPr indent="0" lvl="0" marL="0" rtl="0" algn="l">
              <a:spcBef>
                <a:spcPts val="0"/>
              </a:spcBef>
              <a:spcAft>
                <a:spcPts val="0"/>
              </a:spcAft>
              <a:buNone/>
            </a:pPr>
            <a:r>
              <a:rPr lang="en" sz="1200">
                <a:latin typeface="Cambria"/>
                <a:ea typeface="Cambria"/>
                <a:cs typeface="Cambria"/>
                <a:sym typeface="Cambria"/>
              </a:rPr>
              <a:t>Why are beavers important?</a:t>
            </a:r>
            <a:endParaRPr sz="1200">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Dams act as filters keeping wetlands clean</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Soil built up on dams stores nutrients </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They help prevent floods and draughts</a:t>
            </a:r>
            <a:endParaRPr sz="1200">
              <a:latin typeface="Cambria"/>
              <a:ea typeface="Cambria"/>
              <a:cs typeface="Cambria"/>
              <a:sym typeface="Cambria"/>
            </a:endParaRPr>
          </a:p>
        </p:txBody>
      </p:sp>
      <p:sp>
        <p:nvSpPr>
          <p:cNvPr id="203" name="Google Shape;203;g61aae73b87_0_1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61aae73b87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61aae73b87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Trapping is allowed for beavers because they can sometimes cause damage and people use their pelts. </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Trapping is permitted from December - February on state land and November - March on private land.</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Trappers can only take 20 beavers in a season. </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Trappers are careful not to deplete their supply of beavers in an area, they want to be able to trap in the future so they leave enough beavers around so that their population can persist. </a:t>
            </a:r>
            <a:endParaRPr sz="1200">
              <a:solidFill>
                <a:schemeClr val="dk1"/>
              </a:solidFill>
              <a:latin typeface="Cambria"/>
              <a:ea typeface="Cambria"/>
              <a:cs typeface="Cambria"/>
              <a:sym typeface="Cambria"/>
            </a:endParaRPr>
          </a:p>
          <a:p>
            <a:pPr indent="0" lvl="0" marL="0" rtl="0" algn="l">
              <a:spcBef>
                <a:spcPts val="0"/>
              </a:spcBef>
              <a:spcAft>
                <a:spcPts val="0"/>
              </a:spcAft>
              <a:buNone/>
            </a:pPr>
            <a:r>
              <a:t/>
            </a:r>
            <a:endParaRPr sz="1200">
              <a:solidFill>
                <a:schemeClr val="dk1"/>
              </a:solidFill>
              <a:latin typeface="Cambria"/>
              <a:ea typeface="Cambria"/>
              <a:cs typeface="Cambria"/>
              <a:sym typeface="Cambria"/>
            </a:endParaRPr>
          </a:p>
          <a:p>
            <a:pPr indent="0" lvl="0" marL="0" rtl="0" algn="l">
              <a:spcBef>
                <a:spcPts val="0"/>
              </a:spcBef>
              <a:spcAft>
                <a:spcPts val="0"/>
              </a:spcAft>
              <a:buNone/>
            </a:pPr>
            <a:r>
              <a:t/>
            </a:r>
            <a:endParaRPr sz="1200">
              <a:solidFill>
                <a:schemeClr val="dk1"/>
              </a:solidFill>
              <a:latin typeface="Cambria"/>
              <a:ea typeface="Cambria"/>
              <a:cs typeface="Cambria"/>
              <a:sym typeface="Cambri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61aae73b87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61aae73b87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ambria"/>
                <a:ea typeface="Cambria"/>
                <a:cs typeface="Cambria"/>
                <a:sym typeface="Cambria"/>
              </a:rPr>
              <a:t>While beavers are excellent at creating wetlands just the way </a:t>
            </a:r>
            <a:r>
              <a:rPr i="1" lang="en" sz="1200">
                <a:solidFill>
                  <a:schemeClr val="dk1"/>
                </a:solidFill>
                <a:latin typeface="Cambria"/>
                <a:ea typeface="Cambria"/>
                <a:cs typeface="Cambria"/>
                <a:sym typeface="Cambria"/>
              </a:rPr>
              <a:t>they</a:t>
            </a:r>
            <a:r>
              <a:rPr lang="en" sz="1200">
                <a:solidFill>
                  <a:schemeClr val="dk1"/>
                </a:solidFill>
                <a:latin typeface="Cambria"/>
                <a:ea typeface="Cambria"/>
                <a:cs typeface="Cambria"/>
                <a:sym typeface="Cambria"/>
              </a:rPr>
              <a:t> like them, sometimes they change a habitat so much that it is no longer helpful for certain kinds of wildlife… or humans. </a:t>
            </a:r>
            <a:endParaRPr sz="1200">
              <a:solidFill>
                <a:schemeClr val="dk1"/>
              </a:solidFill>
              <a:latin typeface="Cambria"/>
              <a:ea typeface="Cambria"/>
              <a:cs typeface="Cambria"/>
              <a:sym typeface="Cambria"/>
            </a:endParaRPr>
          </a:p>
          <a:p>
            <a:pPr indent="-304800" lvl="1" marL="9144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When beavers dam up the flow of water to an area too much, it makes the water too deep for dabbling ducks and doesn’t allow aquatic vegetation, which is their food source, to grow very well. </a:t>
            </a:r>
            <a:endParaRPr sz="1200">
              <a:solidFill>
                <a:schemeClr val="dk1"/>
              </a:solidFill>
              <a:latin typeface="Cambria"/>
              <a:ea typeface="Cambria"/>
              <a:cs typeface="Cambria"/>
              <a:sym typeface="Cambria"/>
            </a:endParaRPr>
          </a:p>
          <a:p>
            <a:pPr indent="-304800" lvl="1" marL="9144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When beaver dams break they can flood roads and homes. </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The DEM puts water control structures in wetlands to allow biologists to raise and lower the level of the water as needed. </a:t>
            </a:r>
            <a:endParaRPr sz="1200">
              <a:solidFill>
                <a:schemeClr val="dk1"/>
              </a:solidFill>
              <a:latin typeface="Cambria"/>
              <a:ea typeface="Cambria"/>
              <a:cs typeface="Cambria"/>
              <a:sym typeface="Cambria"/>
            </a:endParaRPr>
          </a:p>
          <a:p>
            <a:pPr indent="0" lvl="0" marL="914400" rtl="0" algn="l">
              <a:spcBef>
                <a:spcPts val="0"/>
              </a:spcBef>
              <a:spcAft>
                <a:spcPts val="0"/>
              </a:spcAft>
              <a:buNone/>
            </a:pPr>
            <a:r>
              <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The DEM also manages the beaver population by regulating trapping. Permitted trappers are allowed to harvest beavers in certain areas, they use the meat for food, their pelts are used for clothing and they even use their scent glands, called castor sacs, to make perfume and flavor foods! </a:t>
            </a:r>
            <a:endParaRPr sz="1200">
              <a:solidFill>
                <a:schemeClr val="dk1"/>
              </a:solidFill>
              <a:latin typeface="Cambria"/>
              <a:ea typeface="Cambria"/>
              <a:cs typeface="Cambria"/>
              <a:sym typeface="Cambria"/>
            </a:endParaRPr>
          </a:p>
          <a:p>
            <a:pPr indent="-304800" lvl="1" marL="9144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Trappers must be </a:t>
            </a:r>
            <a:r>
              <a:rPr lang="en" sz="1200">
                <a:solidFill>
                  <a:schemeClr val="dk1"/>
                </a:solidFill>
                <a:latin typeface="Cambria"/>
                <a:ea typeface="Cambria"/>
                <a:cs typeface="Cambria"/>
                <a:sym typeface="Cambria"/>
              </a:rPr>
              <a:t>licensed</a:t>
            </a:r>
            <a:r>
              <a:rPr lang="en" sz="1200">
                <a:solidFill>
                  <a:schemeClr val="dk1"/>
                </a:solidFill>
                <a:latin typeface="Cambria"/>
                <a:ea typeface="Cambria"/>
                <a:cs typeface="Cambria"/>
                <a:sym typeface="Cambria"/>
              </a:rPr>
              <a:t> and can only take a limited number of beavers during a specific trapping season. 	</a:t>
            </a:r>
            <a:endParaRPr sz="1200">
              <a:solidFill>
                <a:schemeClr val="dk1"/>
              </a:solidFill>
              <a:latin typeface="Cambria"/>
              <a:ea typeface="Cambria"/>
              <a:cs typeface="Cambria"/>
              <a:sym typeface="Cambria"/>
            </a:endParaRPr>
          </a:p>
          <a:p>
            <a:pPr indent="-304800" lvl="2" marL="13716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20 beavers/seasons. Season runs from Nov. 1 to March 14 on private land and Dec 1 to Feb 29 on state land. </a:t>
            </a:r>
            <a:endParaRPr sz="1200">
              <a:solidFill>
                <a:schemeClr val="dk1"/>
              </a:solidFill>
              <a:latin typeface="Cambria"/>
              <a:ea typeface="Cambria"/>
              <a:cs typeface="Cambria"/>
              <a:sym typeface="Cambria"/>
            </a:endParaRPr>
          </a:p>
          <a:p>
            <a:pPr indent="-304800" lvl="1" marL="9144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This helps keep the balance and ensure beavers don’t disrupt other animal’s habitats or damage property. Just like humans, when beavers alter habitat to suit their own needs, we must make sure it doesn’t harm other wildlife in the process. </a:t>
            </a:r>
            <a:endParaRPr sz="1200">
              <a:solidFill>
                <a:schemeClr val="dk1"/>
              </a:solidFill>
              <a:latin typeface="Cambria"/>
              <a:ea typeface="Cambria"/>
              <a:cs typeface="Cambria"/>
              <a:sym typeface="Cambria"/>
            </a:endParaRPr>
          </a:p>
          <a:p>
            <a:pPr indent="0" lvl="0" marL="0" rtl="0" algn="l">
              <a:spcBef>
                <a:spcPts val="0"/>
              </a:spcBef>
              <a:spcAft>
                <a:spcPts val="0"/>
              </a:spcAft>
              <a:buNone/>
            </a:pPr>
            <a:r>
              <a:rPr lang="en" sz="1200">
                <a:solidFill>
                  <a:schemeClr val="dk1"/>
                </a:solidFill>
                <a:latin typeface="Cambria"/>
                <a:ea typeface="Cambria"/>
                <a:cs typeface="Cambria"/>
                <a:sym typeface="Cambria"/>
              </a:rPr>
              <a:t>Photos: </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Beaver with perfume made using castoreum, from the castor sacs.</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Home and road flooded from breached beaver dam.</a:t>
            </a:r>
            <a:endParaRPr sz="1200">
              <a:solidFill>
                <a:schemeClr val="dk1"/>
              </a:solidFill>
              <a:latin typeface="Cambria"/>
              <a:ea typeface="Cambria"/>
              <a:cs typeface="Cambria"/>
              <a:sym typeface="Cambria"/>
            </a:endParaRPr>
          </a:p>
          <a:p>
            <a:pPr indent="-304800" lvl="0" marL="457200" rtl="0" algn="l">
              <a:spcBef>
                <a:spcPts val="0"/>
              </a:spcBef>
              <a:spcAft>
                <a:spcPts val="0"/>
              </a:spcAft>
              <a:buClr>
                <a:schemeClr val="dk1"/>
              </a:buClr>
              <a:buSzPts val="1200"/>
              <a:buFont typeface="Cambria"/>
              <a:buChar char="●"/>
            </a:pPr>
            <a:r>
              <a:rPr lang="en" sz="1200">
                <a:solidFill>
                  <a:schemeClr val="dk1"/>
                </a:solidFill>
                <a:latin typeface="Cambria"/>
                <a:ea typeface="Cambria"/>
                <a:cs typeface="Cambria"/>
                <a:sym typeface="Cambria"/>
              </a:rPr>
              <a:t>Beaver fur vest</a:t>
            </a:r>
            <a:endParaRPr sz="1200">
              <a:solidFill>
                <a:schemeClr val="dk1"/>
              </a:solidFill>
              <a:latin typeface="Cambria"/>
              <a:ea typeface="Cambria"/>
              <a:cs typeface="Cambria"/>
              <a:sym typeface="Cambria"/>
            </a:endParaRPr>
          </a:p>
          <a:p>
            <a:pPr indent="0" lvl="0" marL="457200" rtl="0" algn="l">
              <a:spcBef>
                <a:spcPts val="0"/>
              </a:spcBef>
              <a:spcAft>
                <a:spcPts val="0"/>
              </a:spcAft>
              <a:buNone/>
            </a:pPr>
            <a:r>
              <a:t/>
            </a:r>
            <a:endParaRPr sz="1200">
              <a:solidFill>
                <a:schemeClr val="dk1"/>
              </a:solidFill>
              <a:latin typeface="Cambria"/>
              <a:ea typeface="Cambria"/>
              <a:cs typeface="Cambria"/>
              <a:sym typeface="Cambria"/>
            </a:endParaRPr>
          </a:p>
          <a:p>
            <a:pPr indent="0" lvl="0" marL="0" rtl="0" algn="l">
              <a:spcBef>
                <a:spcPts val="0"/>
              </a:spcBef>
              <a:spcAft>
                <a:spcPts val="0"/>
              </a:spcAft>
              <a:buNone/>
            </a:pPr>
            <a:r>
              <a:t/>
            </a:r>
            <a:endParaRPr sz="1200">
              <a:solidFill>
                <a:schemeClr val="dk1"/>
              </a:solidFill>
              <a:latin typeface="Cambria"/>
              <a:ea typeface="Cambria"/>
              <a:cs typeface="Cambria"/>
              <a:sym typeface="Cambri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Autofit/>
          </a:bodyPr>
          <a:lstStyle>
            <a:lvl1pPr lvl="0" marR="0" rtl="0" algn="ctr">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58" name="Google Shape;58;p14"/>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Autofit/>
          </a:bodyPr>
          <a:lstStyle>
            <a:lvl1pPr lvl="0" marR="0" rtl="0" algn="ctr">
              <a:lnSpc>
                <a:spcPct val="90000"/>
              </a:lnSpc>
              <a:spcBef>
                <a:spcPts val="8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1pPr>
            <a:lvl2pPr lvl="1" marR="0" rtl="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lvl="2" marR="0" rtl="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59" name="Google Shape;59;p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0" name="Google Shape;60;p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1" name="Google Shape;61;p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 name="Shape 62"/>
        <p:cNvGrpSpPr/>
        <p:nvPr/>
      </p:nvGrpSpPr>
      <p:grpSpPr>
        <a:xfrm>
          <a:off x="0" y="0"/>
          <a:ext cx="0" cy="0"/>
          <a:chOff x="0" y="0"/>
          <a:chExt cx="0" cy="0"/>
        </a:xfrm>
      </p:grpSpPr>
      <p:sp>
        <p:nvSpPr>
          <p:cNvPr id="63" name="Google Shape;63;p1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64" name="Google Shape;64;p1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65" name="Google Shape;65;p1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6" name="Google Shape;66;p1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7" name="Google Shape;67;p1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8" name="Shape 68"/>
        <p:cNvGrpSpPr/>
        <p:nvPr/>
      </p:nvGrpSpPr>
      <p:grpSpPr>
        <a:xfrm>
          <a:off x="0" y="0"/>
          <a:ext cx="0" cy="0"/>
          <a:chOff x="0" y="0"/>
          <a:chExt cx="0" cy="0"/>
        </a:xfrm>
      </p:grpSpPr>
      <p:sp>
        <p:nvSpPr>
          <p:cNvPr id="69" name="Google Shape;69;p16"/>
          <p:cNvSpPr txBox="1"/>
          <p:nvPr>
            <p:ph type="title"/>
          </p:nvPr>
        </p:nvSpPr>
        <p:spPr>
          <a:xfrm>
            <a:off x="623888" y="1282304"/>
            <a:ext cx="7886700" cy="2139600"/>
          </a:xfrm>
          <a:prstGeom prst="rect">
            <a:avLst/>
          </a:prstGeom>
          <a:noFill/>
          <a:ln>
            <a:noFill/>
          </a:ln>
        </p:spPr>
        <p:txBody>
          <a:bodyPr anchorCtr="0" anchor="b" bIns="34275" lIns="68575" spcFirstLastPara="1" rIns="68575" wrap="square" tIns="34275">
            <a:noAutofit/>
          </a:bodyPr>
          <a:lstStyle>
            <a:lvl1pPr lvl="0" marR="0" rtl="0" algn="l">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70" name="Google Shape;70;p16"/>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90000"/>
              </a:lnSpc>
              <a:spcBef>
                <a:spcPts val="8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1pPr>
            <a:lvl2pPr indent="-228600" lvl="1" marL="914400" marR="0" rtl="0" algn="l">
              <a:lnSpc>
                <a:spcPct val="90000"/>
              </a:lnSpc>
              <a:spcBef>
                <a:spcPts val="400"/>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4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71" name="Google Shape;71;p1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2" name="Google Shape;72;p1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3" name="Google Shape;73;p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4" name="Shape 74"/>
        <p:cNvGrpSpPr/>
        <p:nvPr/>
      </p:nvGrpSpPr>
      <p:grpSpPr>
        <a:xfrm>
          <a:off x="0" y="0"/>
          <a:ext cx="0" cy="0"/>
          <a:chOff x="0" y="0"/>
          <a:chExt cx="0" cy="0"/>
        </a:xfrm>
      </p:grpSpPr>
      <p:sp>
        <p:nvSpPr>
          <p:cNvPr id="75" name="Google Shape;75;p1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76" name="Google Shape;76;p17"/>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77" name="Google Shape;77;p17"/>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78" name="Google Shape;78;p1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9" name="Google Shape;79;p1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0" name="Google Shape;80;p1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 name="Shape 81"/>
        <p:cNvGrpSpPr/>
        <p:nvPr/>
      </p:nvGrpSpPr>
      <p:grpSpPr>
        <a:xfrm>
          <a:off x="0" y="0"/>
          <a:ext cx="0" cy="0"/>
          <a:chOff x="0" y="0"/>
          <a:chExt cx="0" cy="0"/>
        </a:xfrm>
      </p:grpSpPr>
      <p:sp>
        <p:nvSpPr>
          <p:cNvPr id="82" name="Google Shape;82;p18"/>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83" name="Google Shape;83;p18"/>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Autofit/>
          </a:bodyPr>
          <a:lstStyle>
            <a:lvl1pPr indent="-228600" lvl="0" marL="457200" marR="0" rtl="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84" name="Google Shape;84;p18"/>
          <p:cNvSpPr txBox="1"/>
          <p:nvPr>
            <p:ph idx="2" type="body"/>
          </p:nvPr>
        </p:nvSpPr>
        <p:spPr>
          <a:xfrm>
            <a:off x="629841" y="1878806"/>
            <a:ext cx="3868500" cy="27633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5" name="Google Shape;85;p18"/>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Autofit/>
          </a:bodyPr>
          <a:lstStyle>
            <a:lvl1pPr indent="-228600" lvl="0" marL="457200" marR="0" rtl="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86" name="Google Shape;86;p18"/>
          <p:cNvSpPr txBox="1"/>
          <p:nvPr>
            <p:ph idx="4" type="body"/>
          </p:nvPr>
        </p:nvSpPr>
        <p:spPr>
          <a:xfrm>
            <a:off x="4629150" y="1878806"/>
            <a:ext cx="3887400" cy="27633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7" name="Google Shape;87;p1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8" name="Google Shape;88;p1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9" name="Google Shape;89;p1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sp>
        <p:nvSpPr>
          <p:cNvPr id="91" name="Google Shape;91;p1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92" name="Google Shape;92;p1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3" name="Google Shape;93;p1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4" name="Google Shape;94;p1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5" name="Shape 95"/>
        <p:cNvGrpSpPr/>
        <p:nvPr/>
      </p:nvGrpSpPr>
      <p:grpSpPr>
        <a:xfrm>
          <a:off x="0" y="0"/>
          <a:ext cx="0" cy="0"/>
          <a:chOff x="0" y="0"/>
          <a:chExt cx="0" cy="0"/>
        </a:xfrm>
      </p:grpSpPr>
      <p:sp>
        <p:nvSpPr>
          <p:cNvPr id="96" name="Google Shape;96;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7" name="Google Shape;97;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8" name="Google Shape;98;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21"/>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lvl1pPr lv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101" name="Google Shape;101;p21"/>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Autofit/>
          </a:bodyPr>
          <a:lstStyle>
            <a:lvl1pPr indent="-381000" lvl="0" marL="457200" marR="0" rtl="0" algn="l">
              <a:lnSpc>
                <a:spcPct val="90000"/>
              </a:lnSpc>
              <a:spcBef>
                <a:spcPts val="8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9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02" name="Google Shape;102;p21"/>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03" name="Google Shape;103;p2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4" name="Google Shape;104;p2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5" name="Google Shape;105;p2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22"/>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lvl1pPr lv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108" name="Google Shape;108;p22"/>
          <p:cNvSpPr/>
          <p:nvPr>
            <p:ph idx="2" type="pic"/>
          </p:nvPr>
        </p:nvSpPr>
        <p:spPr>
          <a:xfrm>
            <a:off x="3887391" y="740569"/>
            <a:ext cx="4629300" cy="36552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8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109" name="Google Shape;109;p22"/>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10" name="Google Shape;110;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1" name="Google Shape;111;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2" name="Google Shape;112;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115" name="Google Shape;115;p23"/>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16" name="Google Shape;116;p2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7" name="Google Shape;117;p2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8" name="Google Shape;118;p2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121" name="Google Shape;121;p24"/>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22" name="Google Shape;122;p2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23" name="Google Shape;123;p2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24" name="Google Shape;124;p2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B6D7A8"/>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0" Type="http://schemas.openxmlformats.org/officeDocument/2006/relationships/image" Target="../media/image33.png"/><Relationship Id="rId11" Type="http://schemas.openxmlformats.org/officeDocument/2006/relationships/image" Target="../media/image11.png"/><Relationship Id="rId10" Type="http://schemas.openxmlformats.org/officeDocument/2006/relationships/image" Target="../media/image3.png"/><Relationship Id="rId13" Type="http://schemas.openxmlformats.org/officeDocument/2006/relationships/image" Target="../media/image15.png"/><Relationship Id="rId12"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5.png"/><Relationship Id="rId4" Type="http://schemas.openxmlformats.org/officeDocument/2006/relationships/image" Target="../media/image4.png"/><Relationship Id="rId9" Type="http://schemas.openxmlformats.org/officeDocument/2006/relationships/image" Target="../media/image8.png"/><Relationship Id="rId15" Type="http://schemas.openxmlformats.org/officeDocument/2006/relationships/image" Target="../media/image39.png"/><Relationship Id="rId14" Type="http://schemas.openxmlformats.org/officeDocument/2006/relationships/image" Target="../media/image6.png"/><Relationship Id="rId17" Type="http://schemas.openxmlformats.org/officeDocument/2006/relationships/image" Target="../media/image17.png"/><Relationship Id="rId16" Type="http://schemas.openxmlformats.org/officeDocument/2006/relationships/image" Target="../media/image12.png"/><Relationship Id="rId5" Type="http://schemas.openxmlformats.org/officeDocument/2006/relationships/image" Target="../media/image7.png"/><Relationship Id="rId19" Type="http://schemas.openxmlformats.org/officeDocument/2006/relationships/image" Target="../media/image5.png"/><Relationship Id="rId6" Type="http://schemas.openxmlformats.org/officeDocument/2006/relationships/image" Target="../media/image13.png"/><Relationship Id="rId18" Type="http://schemas.openxmlformats.org/officeDocument/2006/relationships/image" Target="../media/image31.png"/><Relationship Id="rId7" Type="http://schemas.openxmlformats.org/officeDocument/2006/relationships/image" Target="../media/image9.png"/><Relationship Id="rId8"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5.png"/></Relationships>
</file>

<file path=ppt/slides/_rels/slide3.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3.png"/><Relationship Id="rId13" Type="http://schemas.openxmlformats.org/officeDocument/2006/relationships/image" Target="../media/image15.png"/><Relationship Id="rId12"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5.png"/><Relationship Id="rId4" Type="http://schemas.openxmlformats.org/officeDocument/2006/relationships/image" Target="../media/image4.png"/><Relationship Id="rId9" Type="http://schemas.openxmlformats.org/officeDocument/2006/relationships/image" Target="../media/image8.png"/><Relationship Id="rId15" Type="http://schemas.openxmlformats.org/officeDocument/2006/relationships/image" Target="../media/image39.png"/><Relationship Id="rId14" Type="http://schemas.openxmlformats.org/officeDocument/2006/relationships/image" Target="../media/image6.png"/><Relationship Id="rId17" Type="http://schemas.openxmlformats.org/officeDocument/2006/relationships/image" Target="../media/image17.png"/><Relationship Id="rId16"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13.png"/><Relationship Id="rId18" Type="http://schemas.openxmlformats.org/officeDocument/2006/relationships/image" Target="../media/image5.png"/><Relationship Id="rId7" Type="http://schemas.openxmlformats.org/officeDocument/2006/relationships/image" Target="../media/image9.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5.png"/><Relationship Id="rId4" Type="http://schemas.openxmlformats.org/officeDocument/2006/relationships/image" Target="../media/image10.png"/><Relationship Id="rId5" Type="http://schemas.openxmlformats.org/officeDocument/2006/relationships/image" Target="../media/image16.png"/><Relationship Id="rId6" Type="http://schemas.openxmlformats.org/officeDocument/2006/relationships/image" Target="../media/image18.png"/><Relationship Id="rId7" Type="http://schemas.openxmlformats.org/officeDocument/2006/relationships/image" Target="../media/image32.jpg"/></Relationships>
</file>

<file path=ppt/slides/_rels/slide5.xml.rels><?xml version="1.0" encoding="UTF-8" standalone="yes"?><Relationships xmlns="http://schemas.openxmlformats.org/package/2006/relationships"><Relationship Id="rId10" Type="http://schemas.openxmlformats.org/officeDocument/2006/relationships/image" Target="../media/image22.png"/><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35.png"/><Relationship Id="rId4" Type="http://schemas.openxmlformats.org/officeDocument/2006/relationships/image" Target="../media/image19.png"/><Relationship Id="rId9" Type="http://schemas.openxmlformats.org/officeDocument/2006/relationships/image" Target="../media/image37.png"/><Relationship Id="rId5" Type="http://schemas.openxmlformats.org/officeDocument/2006/relationships/image" Target="../media/image25.png"/><Relationship Id="rId6" Type="http://schemas.openxmlformats.org/officeDocument/2006/relationships/image" Target="../media/image24.png"/><Relationship Id="rId7" Type="http://schemas.openxmlformats.org/officeDocument/2006/relationships/image" Target="../media/image26.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image" Target="../media/image21.png"/><Relationship Id="rId5" Type="http://schemas.openxmlformats.org/officeDocument/2006/relationships/image" Target="../media/image34.jpg"/><Relationship Id="rId6" Type="http://schemas.openxmlformats.org/officeDocument/2006/relationships/image" Target="../media/image23.png"/><Relationship Id="rId7" Type="http://schemas.openxmlformats.org/officeDocument/2006/relationships/image" Target="../media/image3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35.png"/><Relationship Id="rId4" Type="http://schemas.openxmlformats.org/officeDocument/2006/relationships/hyperlink" Target="http://www.youtube.com/watch?v=82DiWd7KGt0" TargetMode="External"/><Relationship Id="rId5" Type="http://schemas.openxmlformats.org/officeDocument/2006/relationships/image" Target="../media/image2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5.png"/><Relationship Id="rId4" Type="http://schemas.openxmlformats.org/officeDocument/2006/relationships/image" Target="../media/image9.png"/><Relationship Id="rId5"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5.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id="129" name="Google Shape;129;p25"/>
          <p:cNvPicPr preferRelativeResize="0"/>
          <p:nvPr/>
        </p:nvPicPr>
        <p:blipFill rotWithShape="1">
          <a:blip r:embed="rId3">
            <a:alphaModFix/>
          </a:blip>
          <a:srcRect b="12087" l="14045" r="0" t="0"/>
          <a:stretch/>
        </p:blipFill>
        <p:spPr>
          <a:xfrm>
            <a:off x="0" y="0"/>
            <a:ext cx="9144000" cy="5143501"/>
          </a:xfrm>
          <a:prstGeom prst="rect">
            <a:avLst/>
          </a:prstGeom>
          <a:noFill/>
          <a:ln>
            <a:noFill/>
          </a:ln>
          <a:effectLst>
            <a:outerShdw blurRad="57150" rotWithShape="0" algn="bl" dir="5400000" dist="19050">
              <a:srgbClr val="000000">
                <a:alpha val="50000"/>
              </a:srgbClr>
            </a:outerShdw>
          </a:effectLst>
        </p:spPr>
      </p:pic>
      <p:sp>
        <p:nvSpPr>
          <p:cNvPr id="130" name="Google Shape;130;p25"/>
          <p:cNvSpPr/>
          <p:nvPr/>
        </p:nvSpPr>
        <p:spPr>
          <a:xfrm>
            <a:off x="0" y="4206300"/>
            <a:ext cx="9144000" cy="983400"/>
          </a:xfrm>
          <a:prstGeom prst="rect">
            <a:avLst/>
          </a:prstGeom>
          <a:solidFill>
            <a:srgbClr val="FFFFFF">
              <a:alpha val="435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5"/>
          <p:cNvSpPr txBox="1"/>
          <p:nvPr/>
        </p:nvSpPr>
        <p:spPr>
          <a:xfrm>
            <a:off x="725200" y="63225"/>
            <a:ext cx="7762200" cy="1095600"/>
          </a:xfrm>
          <a:prstGeom prst="rect">
            <a:avLst/>
          </a:prstGeom>
          <a:noFill/>
          <a:ln>
            <a:noFill/>
          </a:ln>
          <a:effectLst>
            <a:outerShdw blurRad="57150" rotWithShape="0" algn="bl" dir="5400000" dist="19050">
              <a:srgbClr val="000000"/>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sz="5800">
                <a:solidFill>
                  <a:srgbClr val="FFFFFF"/>
                </a:solidFill>
                <a:latin typeface="Walter Turncoat"/>
                <a:ea typeface="Walter Turncoat"/>
                <a:cs typeface="Walter Turncoat"/>
                <a:sym typeface="Walter Turncoat"/>
              </a:rPr>
              <a:t>Wetland Wildlife:</a:t>
            </a:r>
            <a:endParaRPr sz="5800">
              <a:solidFill>
                <a:srgbClr val="FFFFFF"/>
              </a:solidFill>
              <a:latin typeface="Walter Turncoat"/>
              <a:ea typeface="Walter Turncoat"/>
              <a:cs typeface="Walter Turncoat"/>
              <a:sym typeface="Walter Turncoat"/>
            </a:endParaRPr>
          </a:p>
          <a:p>
            <a:pPr indent="0" lvl="0" marL="0" rtl="0" algn="ctr">
              <a:spcBef>
                <a:spcPts val="0"/>
              </a:spcBef>
              <a:spcAft>
                <a:spcPts val="0"/>
              </a:spcAft>
              <a:buNone/>
            </a:pPr>
            <a:r>
              <a:rPr lang="en" sz="5500">
                <a:solidFill>
                  <a:srgbClr val="FFFFFF"/>
                </a:solidFill>
                <a:latin typeface="Walter Turncoat"/>
                <a:ea typeface="Walter Turncoat"/>
                <a:cs typeface="Walter Turncoat"/>
                <a:sym typeface="Walter Turncoat"/>
              </a:rPr>
              <a:t>The American Beaver</a:t>
            </a:r>
            <a:endParaRPr sz="5500">
              <a:solidFill>
                <a:srgbClr val="FFFFFF"/>
              </a:solidFill>
              <a:latin typeface="Walter Turncoat"/>
              <a:ea typeface="Walter Turncoat"/>
              <a:cs typeface="Walter Turncoat"/>
              <a:sym typeface="Walter Turncoat"/>
            </a:endParaRPr>
          </a:p>
          <a:p>
            <a:pPr indent="0" lvl="0" marL="0" rtl="0" algn="l">
              <a:spcBef>
                <a:spcPts val="0"/>
              </a:spcBef>
              <a:spcAft>
                <a:spcPts val="0"/>
              </a:spcAft>
              <a:buNone/>
            </a:pPr>
            <a:r>
              <a:t/>
            </a:r>
            <a:endParaRPr sz="2400">
              <a:solidFill>
                <a:srgbClr val="FFFFFF"/>
              </a:solidFill>
              <a:latin typeface="Walter Turncoat"/>
              <a:ea typeface="Walter Turncoat"/>
              <a:cs typeface="Walter Turncoat"/>
              <a:sym typeface="Walter Turncoat"/>
            </a:endParaRPr>
          </a:p>
          <a:p>
            <a:pPr indent="0" lvl="0" marL="0" rtl="0" algn="ctr">
              <a:spcBef>
                <a:spcPts val="0"/>
              </a:spcBef>
              <a:spcAft>
                <a:spcPts val="0"/>
              </a:spcAft>
              <a:buNone/>
            </a:pPr>
            <a:r>
              <a:t/>
            </a:r>
            <a:endParaRPr sz="2400">
              <a:solidFill>
                <a:srgbClr val="FFFFFF"/>
              </a:solidFill>
              <a:latin typeface="Walter Turncoat"/>
              <a:ea typeface="Walter Turncoat"/>
              <a:cs typeface="Walter Turncoat"/>
              <a:sym typeface="Walter Turncoat"/>
            </a:endParaRPr>
          </a:p>
        </p:txBody>
      </p:sp>
      <p:sp>
        <p:nvSpPr>
          <p:cNvPr id="132" name="Google Shape;132;p25"/>
          <p:cNvSpPr txBox="1"/>
          <p:nvPr/>
        </p:nvSpPr>
        <p:spPr>
          <a:xfrm>
            <a:off x="198725" y="4211925"/>
            <a:ext cx="5764800" cy="780300"/>
          </a:xfrm>
          <a:prstGeom prst="rect">
            <a:avLst/>
          </a:prstGeom>
          <a:noFill/>
          <a:ln>
            <a:noFill/>
          </a:ln>
          <a:effectLst>
            <a:outerShdw blurRad="57150" rotWithShape="0" algn="bl" dir="5400000" dist="19050">
              <a:srgbClr val="000000"/>
            </a:outerShdw>
          </a:effectLst>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chemeClr val="lt1"/>
                </a:solidFill>
                <a:latin typeface="Walter Turncoat"/>
                <a:ea typeface="Walter Turncoat"/>
                <a:cs typeface="Walter Turncoat"/>
                <a:sym typeface="Walter Turncoat"/>
              </a:rPr>
              <a:t>RI DEM Division of Fish and Wildlife</a:t>
            </a:r>
            <a:endParaRPr sz="2400">
              <a:solidFill>
                <a:schemeClr val="lt1"/>
              </a:solidFill>
              <a:latin typeface="Walter Turncoat"/>
              <a:ea typeface="Walter Turncoat"/>
              <a:cs typeface="Walter Turncoat"/>
              <a:sym typeface="Walter Turncoat"/>
            </a:endParaRPr>
          </a:p>
          <a:p>
            <a:pPr indent="0" lvl="0" marL="0" rtl="0" algn="l">
              <a:spcBef>
                <a:spcPts val="0"/>
              </a:spcBef>
              <a:spcAft>
                <a:spcPts val="0"/>
              </a:spcAft>
              <a:buClr>
                <a:schemeClr val="dk1"/>
              </a:buClr>
              <a:buSzPts val="1100"/>
              <a:buFont typeface="Arial"/>
              <a:buNone/>
            </a:pPr>
            <a:r>
              <a:rPr lang="en" sz="2400">
                <a:solidFill>
                  <a:schemeClr val="lt1"/>
                </a:solidFill>
                <a:latin typeface="Walter Turncoat"/>
                <a:ea typeface="Walter Turncoat"/>
                <a:cs typeface="Walter Turncoat"/>
                <a:sym typeface="Walter Turncoat"/>
              </a:rPr>
              <a:t>Rhody Critter Kits Program</a:t>
            </a:r>
            <a:endParaRPr sz="2400">
              <a:solidFill>
                <a:schemeClr val="lt1"/>
              </a:solidFill>
              <a:latin typeface="Walter Turncoat"/>
              <a:ea typeface="Walter Turncoat"/>
              <a:cs typeface="Walter Turncoat"/>
              <a:sym typeface="Walter Turncoat"/>
            </a:endParaRPr>
          </a:p>
          <a:p>
            <a:pPr indent="0" lvl="0" marL="0" rtl="0" algn="l">
              <a:spcBef>
                <a:spcPts val="0"/>
              </a:spcBef>
              <a:spcAft>
                <a:spcPts val="0"/>
              </a:spcAft>
              <a:buNone/>
            </a:pPr>
            <a:r>
              <a:t/>
            </a:r>
            <a:endParaRPr/>
          </a:p>
        </p:txBody>
      </p:sp>
      <p:pic>
        <p:nvPicPr>
          <p:cNvPr id="133" name="Google Shape;133;p25"/>
          <p:cNvPicPr preferRelativeResize="0"/>
          <p:nvPr/>
        </p:nvPicPr>
        <p:blipFill rotWithShape="1">
          <a:blip r:embed="rId4">
            <a:alphaModFix/>
          </a:blip>
          <a:srcRect b="0" l="0" r="22630" t="0"/>
          <a:stretch/>
        </p:blipFill>
        <p:spPr>
          <a:xfrm>
            <a:off x="6337975" y="4255700"/>
            <a:ext cx="2671800" cy="846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34"/>
          <p:cNvPicPr preferRelativeResize="0"/>
          <p:nvPr/>
        </p:nvPicPr>
        <p:blipFill rotWithShape="1">
          <a:blip r:embed="rId3">
            <a:alphaModFix amt="56000"/>
          </a:blip>
          <a:srcRect b="0" l="0" r="0" t="24998"/>
          <a:stretch/>
        </p:blipFill>
        <p:spPr>
          <a:xfrm>
            <a:off x="0" y="0"/>
            <a:ext cx="9144000" cy="5143500"/>
          </a:xfrm>
          <a:prstGeom prst="rect">
            <a:avLst/>
          </a:prstGeom>
          <a:noFill/>
          <a:ln>
            <a:noFill/>
          </a:ln>
        </p:spPr>
      </p:pic>
      <p:sp>
        <p:nvSpPr>
          <p:cNvPr id="230" name="Google Shape;230;p34"/>
          <p:cNvSpPr txBox="1"/>
          <p:nvPr>
            <p:ph type="title"/>
          </p:nvPr>
        </p:nvSpPr>
        <p:spPr>
          <a:xfrm>
            <a:off x="444450" y="263300"/>
            <a:ext cx="8475600" cy="572700"/>
          </a:xfrm>
          <a:prstGeom prst="rect">
            <a:avLst/>
          </a:prstGeom>
          <a:effectLst>
            <a:outerShdw blurRad="57150" rotWithShape="0" algn="bl" dir="5400000" dist="19050">
              <a:srgbClr val="000000"/>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rgbClr val="FFFFFF"/>
                </a:solidFill>
                <a:latin typeface="Walter Turncoat"/>
                <a:ea typeface="Walter Turncoat"/>
                <a:cs typeface="Walter Turncoat"/>
                <a:sym typeface="Walter Turncoat"/>
              </a:rPr>
              <a:t>What is a keystone species?</a:t>
            </a:r>
            <a:endParaRPr b="1" sz="3600">
              <a:solidFill>
                <a:srgbClr val="FFFFFF"/>
              </a:solidFill>
              <a:latin typeface="Walter Turncoat"/>
              <a:ea typeface="Walter Turncoat"/>
              <a:cs typeface="Walter Turncoat"/>
              <a:sym typeface="Walter Turncoat"/>
            </a:endParaRPr>
          </a:p>
        </p:txBody>
      </p:sp>
      <p:pic>
        <p:nvPicPr>
          <p:cNvPr id="231" name="Google Shape;231;p34"/>
          <p:cNvPicPr preferRelativeResize="0"/>
          <p:nvPr/>
        </p:nvPicPr>
        <p:blipFill rotWithShape="1">
          <a:blip r:embed="rId4">
            <a:alphaModFix/>
          </a:blip>
          <a:srcRect b="0" l="0" r="0" t="9239"/>
          <a:stretch/>
        </p:blipFill>
        <p:spPr>
          <a:xfrm>
            <a:off x="543700" y="911149"/>
            <a:ext cx="1677925" cy="1140700"/>
          </a:xfrm>
          <a:prstGeom prst="rect">
            <a:avLst/>
          </a:prstGeom>
          <a:noFill/>
          <a:ln>
            <a:noFill/>
          </a:ln>
        </p:spPr>
      </p:pic>
      <p:pic>
        <p:nvPicPr>
          <p:cNvPr id="232" name="Google Shape;232;p34"/>
          <p:cNvPicPr preferRelativeResize="0"/>
          <p:nvPr/>
        </p:nvPicPr>
        <p:blipFill>
          <a:blip r:embed="rId5">
            <a:alphaModFix/>
          </a:blip>
          <a:stretch>
            <a:fillRect/>
          </a:stretch>
        </p:blipFill>
        <p:spPr>
          <a:xfrm>
            <a:off x="1786012" y="2051838"/>
            <a:ext cx="1677925" cy="1258450"/>
          </a:xfrm>
          <a:prstGeom prst="rect">
            <a:avLst/>
          </a:prstGeom>
          <a:noFill/>
          <a:ln>
            <a:noFill/>
          </a:ln>
        </p:spPr>
      </p:pic>
      <p:pic>
        <p:nvPicPr>
          <p:cNvPr id="233" name="Google Shape;233;p34"/>
          <p:cNvPicPr preferRelativeResize="0"/>
          <p:nvPr/>
        </p:nvPicPr>
        <p:blipFill rotWithShape="1">
          <a:blip r:embed="rId6">
            <a:alphaModFix/>
          </a:blip>
          <a:srcRect b="5508" l="0" r="0" t="0"/>
          <a:stretch/>
        </p:blipFill>
        <p:spPr>
          <a:xfrm>
            <a:off x="7142900" y="911150"/>
            <a:ext cx="1463674" cy="1140700"/>
          </a:xfrm>
          <a:prstGeom prst="rect">
            <a:avLst/>
          </a:prstGeom>
          <a:noFill/>
          <a:ln>
            <a:noFill/>
          </a:ln>
        </p:spPr>
      </p:pic>
      <p:pic>
        <p:nvPicPr>
          <p:cNvPr id="234" name="Google Shape;234;p34"/>
          <p:cNvPicPr preferRelativeResize="0"/>
          <p:nvPr/>
        </p:nvPicPr>
        <p:blipFill rotWithShape="1">
          <a:blip r:embed="rId7">
            <a:alphaModFix/>
          </a:blip>
          <a:srcRect b="0" l="19723" r="0" t="0"/>
          <a:stretch/>
        </p:blipFill>
        <p:spPr>
          <a:xfrm>
            <a:off x="3868000" y="911150"/>
            <a:ext cx="1628524" cy="1140700"/>
          </a:xfrm>
          <a:prstGeom prst="rect">
            <a:avLst/>
          </a:prstGeom>
          <a:noFill/>
          <a:ln>
            <a:noFill/>
          </a:ln>
        </p:spPr>
      </p:pic>
      <p:pic>
        <p:nvPicPr>
          <p:cNvPr id="235" name="Google Shape;235;p34"/>
          <p:cNvPicPr preferRelativeResize="0"/>
          <p:nvPr/>
        </p:nvPicPr>
        <p:blipFill rotWithShape="1">
          <a:blip r:embed="rId8">
            <a:alphaModFix/>
          </a:blip>
          <a:srcRect b="6568" l="0" r="0" t="11831"/>
          <a:stretch/>
        </p:blipFill>
        <p:spPr>
          <a:xfrm>
            <a:off x="243725" y="2051850"/>
            <a:ext cx="1542274" cy="1258450"/>
          </a:xfrm>
          <a:prstGeom prst="rect">
            <a:avLst/>
          </a:prstGeom>
          <a:noFill/>
          <a:ln>
            <a:noFill/>
          </a:ln>
        </p:spPr>
      </p:pic>
      <p:pic>
        <p:nvPicPr>
          <p:cNvPr id="236" name="Google Shape;236;p34"/>
          <p:cNvPicPr preferRelativeResize="0"/>
          <p:nvPr/>
        </p:nvPicPr>
        <p:blipFill>
          <a:blip r:embed="rId9">
            <a:alphaModFix/>
          </a:blip>
          <a:stretch>
            <a:fillRect/>
          </a:stretch>
        </p:blipFill>
        <p:spPr>
          <a:xfrm>
            <a:off x="5341013" y="2051850"/>
            <a:ext cx="1677925" cy="1258444"/>
          </a:xfrm>
          <a:prstGeom prst="rect">
            <a:avLst/>
          </a:prstGeom>
          <a:noFill/>
          <a:ln>
            <a:noFill/>
          </a:ln>
        </p:spPr>
      </p:pic>
      <p:pic>
        <p:nvPicPr>
          <p:cNvPr id="237" name="Google Shape;237;p34"/>
          <p:cNvPicPr preferRelativeResize="0"/>
          <p:nvPr/>
        </p:nvPicPr>
        <p:blipFill>
          <a:blip r:embed="rId10">
            <a:alphaModFix/>
          </a:blip>
          <a:stretch>
            <a:fillRect/>
          </a:stretch>
        </p:blipFill>
        <p:spPr>
          <a:xfrm>
            <a:off x="2157775" y="911150"/>
            <a:ext cx="1710234" cy="1140700"/>
          </a:xfrm>
          <a:prstGeom prst="rect">
            <a:avLst/>
          </a:prstGeom>
          <a:noFill/>
          <a:ln>
            <a:noFill/>
          </a:ln>
        </p:spPr>
      </p:pic>
      <p:pic>
        <p:nvPicPr>
          <p:cNvPr id="238" name="Google Shape;238;p34"/>
          <p:cNvPicPr preferRelativeResize="0"/>
          <p:nvPr/>
        </p:nvPicPr>
        <p:blipFill>
          <a:blip r:embed="rId11">
            <a:alphaModFix/>
          </a:blip>
          <a:stretch>
            <a:fillRect/>
          </a:stretch>
        </p:blipFill>
        <p:spPr>
          <a:xfrm>
            <a:off x="3463949" y="2051850"/>
            <a:ext cx="1888133" cy="1258452"/>
          </a:xfrm>
          <a:prstGeom prst="rect">
            <a:avLst/>
          </a:prstGeom>
          <a:noFill/>
          <a:ln>
            <a:noFill/>
          </a:ln>
        </p:spPr>
      </p:pic>
      <p:pic>
        <p:nvPicPr>
          <p:cNvPr id="239" name="Google Shape;239;p34"/>
          <p:cNvPicPr preferRelativeResize="0"/>
          <p:nvPr/>
        </p:nvPicPr>
        <p:blipFill>
          <a:blip r:embed="rId12">
            <a:alphaModFix/>
          </a:blip>
          <a:stretch>
            <a:fillRect/>
          </a:stretch>
        </p:blipFill>
        <p:spPr>
          <a:xfrm>
            <a:off x="6965025" y="2052675"/>
            <a:ext cx="1888125" cy="1256789"/>
          </a:xfrm>
          <a:prstGeom prst="rect">
            <a:avLst/>
          </a:prstGeom>
          <a:noFill/>
          <a:ln>
            <a:noFill/>
          </a:ln>
        </p:spPr>
      </p:pic>
      <p:pic>
        <p:nvPicPr>
          <p:cNvPr id="240" name="Google Shape;240;p34"/>
          <p:cNvPicPr preferRelativeResize="0"/>
          <p:nvPr/>
        </p:nvPicPr>
        <p:blipFill>
          <a:blip r:embed="rId13">
            <a:alphaModFix/>
          </a:blip>
          <a:stretch>
            <a:fillRect/>
          </a:stretch>
        </p:blipFill>
        <p:spPr>
          <a:xfrm>
            <a:off x="2010100" y="3309472"/>
            <a:ext cx="1628523" cy="1221386"/>
          </a:xfrm>
          <a:prstGeom prst="rect">
            <a:avLst/>
          </a:prstGeom>
          <a:noFill/>
          <a:ln>
            <a:noFill/>
          </a:ln>
        </p:spPr>
      </p:pic>
      <p:pic>
        <p:nvPicPr>
          <p:cNvPr id="241" name="Google Shape;241;p34"/>
          <p:cNvPicPr preferRelativeResize="0"/>
          <p:nvPr/>
        </p:nvPicPr>
        <p:blipFill>
          <a:blip r:embed="rId14">
            <a:alphaModFix/>
          </a:blip>
          <a:stretch>
            <a:fillRect/>
          </a:stretch>
        </p:blipFill>
        <p:spPr>
          <a:xfrm>
            <a:off x="3646225" y="3309475"/>
            <a:ext cx="1746982" cy="1221375"/>
          </a:xfrm>
          <a:prstGeom prst="rect">
            <a:avLst/>
          </a:prstGeom>
          <a:noFill/>
          <a:ln>
            <a:noFill/>
          </a:ln>
        </p:spPr>
      </p:pic>
      <p:pic>
        <p:nvPicPr>
          <p:cNvPr id="242" name="Google Shape;242;p34"/>
          <p:cNvPicPr preferRelativeResize="0"/>
          <p:nvPr/>
        </p:nvPicPr>
        <p:blipFill>
          <a:blip r:embed="rId15">
            <a:alphaModFix/>
          </a:blip>
          <a:stretch>
            <a:fillRect/>
          </a:stretch>
        </p:blipFill>
        <p:spPr>
          <a:xfrm>
            <a:off x="7259400" y="3309462"/>
            <a:ext cx="1628525" cy="1221402"/>
          </a:xfrm>
          <a:prstGeom prst="rect">
            <a:avLst/>
          </a:prstGeom>
          <a:noFill/>
          <a:ln>
            <a:noFill/>
          </a:ln>
        </p:spPr>
      </p:pic>
      <p:pic>
        <p:nvPicPr>
          <p:cNvPr id="243" name="Google Shape;243;p34"/>
          <p:cNvPicPr preferRelativeResize="0"/>
          <p:nvPr/>
        </p:nvPicPr>
        <p:blipFill>
          <a:blip r:embed="rId16">
            <a:alphaModFix/>
          </a:blip>
          <a:stretch>
            <a:fillRect/>
          </a:stretch>
        </p:blipFill>
        <p:spPr>
          <a:xfrm>
            <a:off x="159106" y="3309871"/>
            <a:ext cx="1850986" cy="1220600"/>
          </a:xfrm>
          <a:prstGeom prst="rect">
            <a:avLst/>
          </a:prstGeom>
          <a:noFill/>
          <a:ln>
            <a:noFill/>
          </a:ln>
        </p:spPr>
      </p:pic>
      <p:pic>
        <p:nvPicPr>
          <p:cNvPr id="244" name="Google Shape;244;p34"/>
          <p:cNvPicPr preferRelativeResize="0"/>
          <p:nvPr/>
        </p:nvPicPr>
        <p:blipFill>
          <a:blip r:embed="rId17">
            <a:alphaModFix/>
          </a:blip>
          <a:stretch>
            <a:fillRect/>
          </a:stretch>
        </p:blipFill>
        <p:spPr>
          <a:xfrm>
            <a:off x="5400797" y="3306709"/>
            <a:ext cx="1851000" cy="1228609"/>
          </a:xfrm>
          <a:prstGeom prst="rect">
            <a:avLst/>
          </a:prstGeom>
          <a:noFill/>
          <a:ln>
            <a:noFill/>
          </a:ln>
        </p:spPr>
      </p:pic>
      <p:sp>
        <p:nvSpPr>
          <p:cNvPr id="245" name="Google Shape;245;p34"/>
          <p:cNvSpPr txBox="1"/>
          <p:nvPr/>
        </p:nvSpPr>
        <p:spPr>
          <a:xfrm>
            <a:off x="444438" y="4535325"/>
            <a:ext cx="6438600" cy="6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Walter Turncoat"/>
                <a:ea typeface="Walter Turncoat"/>
                <a:cs typeface="Walter Turncoat"/>
                <a:sym typeface="Walter Turncoat"/>
              </a:rPr>
              <a:t>Beavers are a </a:t>
            </a:r>
            <a:r>
              <a:rPr lang="en" sz="3000">
                <a:solidFill>
                  <a:srgbClr val="FFFFFF"/>
                </a:solidFill>
                <a:latin typeface="Walter Turncoat"/>
                <a:ea typeface="Walter Turncoat"/>
                <a:cs typeface="Walter Turncoat"/>
                <a:sym typeface="Walter Turncoat"/>
              </a:rPr>
              <a:t>KEYSTONE species</a:t>
            </a:r>
            <a:endParaRPr sz="3000">
              <a:solidFill>
                <a:srgbClr val="FFFFFF"/>
              </a:solidFill>
              <a:latin typeface="Walter Turncoat"/>
              <a:ea typeface="Walter Turncoat"/>
              <a:cs typeface="Walter Turncoat"/>
              <a:sym typeface="Walter Turncoat"/>
            </a:endParaRPr>
          </a:p>
        </p:txBody>
      </p:sp>
      <p:pic>
        <p:nvPicPr>
          <p:cNvPr id="246" name="Google Shape;246;p34"/>
          <p:cNvPicPr preferRelativeResize="0"/>
          <p:nvPr/>
        </p:nvPicPr>
        <p:blipFill>
          <a:blip r:embed="rId18">
            <a:alphaModFix/>
          </a:blip>
          <a:stretch>
            <a:fillRect/>
          </a:stretch>
        </p:blipFill>
        <p:spPr>
          <a:xfrm>
            <a:off x="6965020" y="4526150"/>
            <a:ext cx="1102405" cy="628200"/>
          </a:xfrm>
          <a:prstGeom prst="rect">
            <a:avLst/>
          </a:prstGeom>
          <a:noFill/>
          <a:ln>
            <a:noFill/>
          </a:ln>
        </p:spPr>
      </p:pic>
      <p:pic>
        <p:nvPicPr>
          <p:cNvPr id="247" name="Google Shape;247;p34"/>
          <p:cNvPicPr preferRelativeResize="0"/>
          <p:nvPr/>
        </p:nvPicPr>
        <p:blipFill>
          <a:blip r:embed="rId19">
            <a:alphaModFix/>
          </a:blip>
          <a:stretch>
            <a:fillRect/>
          </a:stretch>
        </p:blipFill>
        <p:spPr>
          <a:xfrm>
            <a:off x="5411300" y="874553"/>
            <a:ext cx="1830000" cy="1213897"/>
          </a:xfrm>
          <a:prstGeom prst="rect">
            <a:avLst/>
          </a:prstGeom>
          <a:noFill/>
          <a:ln>
            <a:noFill/>
          </a:ln>
        </p:spPr>
      </p:pic>
      <p:pic>
        <p:nvPicPr>
          <p:cNvPr id="248" name="Google Shape;248;p34"/>
          <p:cNvPicPr preferRelativeResize="0"/>
          <p:nvPr/>
        </p:nvPicPr>
        <p:blipFill>
          <a:blip r:embed="rId20">
            <a:alphaModFix/>
          </a:blip>
          <a:stretch>
            <a:fillRect/>
          </a:stretch>
        </p:blipFill>
        <p:spPr>
          <a:xfrm>
            <a:off x="1641525" y="836000"/>
            <a:ext cx="5860950" cy="3907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1000"/>
                                        <p:tgtEl>
                                          <p:spTgt spid="2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248"/>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2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26"/>
          <p:cNvPicPr preferRelativeResize="0"/>
          <p:nvPr/>
        </p:nvPicPr>
        <p:blipFill rotWithShape="1">
          <a:blip r:embed="rId3">
            <a:alphaModFix amt="56000"/>
          </a:blip>
          <a:srcRect b="0" l="0" r="0" t="24998"/>
          <a:stretch/>
        </p:blipFill>
        <p:spPr>
          <a:xfrm>
            <a:off x="0" y="0"/>
            <a:ext cx="9144000" cy="5143500"/>
          </a:xfrm>
          <a:prstGeom prst="rect">
            <a:avLst/>
          </a:prstGeom>
          <a:noFill/>
          <a:ln>
            <a:noFill/>
          </a:ln>
        </p:spPr>
      </p:pic>
      <p:sp>
        <p:nvSpPr>
          <p:cNvPr id="139" name="Google Shape;139;p26"/>
          <p:cNvSpPr txBox="1"/>
          <p:nvPr>
            <p:ph type="title"/>
          </p:nvPr>
        </p:nvSpPr>
        <p:spPr>
          <a:xfrm>
            <a:off x="444450" y="263300"/>
            <a:ext cx="8475600" cy="572700"/>
          </a:xfrm>
          <a:prstGeom prst="rect">
            <a:avLst/>
          </a:prstGeom>
          <a:effectLst>
            <a:outerShdw blurRad="57150" rotWithShape="0" algn="bl" dir="5400000" dist="19050">
              <a:srgbClr val="000000"/>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rgbClr val="FFFFFF"/>
                </a:solidFill>
                <a:latin typeface="Walter Turncoat"/>
                <a:ea typeface="Walter Turncoat"/>
                <a:cs typeface="Walter Turncoat"/>
                <a:sym typeface="Walter Turncoat"/>
              </a:rPr>
              <a:t>What are freshwater wetlands?</a:t>
            </a:r>
            <a:endParaRPr b="1" sz="3600">
              <a:solidFill>
                <a:srgbClr val="FFFFFF"/>
              </a:solidFill>
              <a:latin typeface="Walter Turncoat"/>
              <a:ea typeface="Walter Turncoat"/>
              <a:cs typeface="Walter Turncoat"/>
              <a:sym typeface="Walter Turncoat"/>
            </a:endParaRPr>
          </a:p>
        </p:txBody>
      </p:sp>
      <p:sp>
        <p:nvSpPr>
          <p:cNvPr id="140" name="Google Shape;140;p26"/>
          <p:cNvSpPr txBox="1"/>
          <p:nvPr/>
        </p:nvSpPr>
        <p:spPr>
          <a:xfrm>
            <a:off x="986850" y="1589125"/>
            <a:ext cx="7390800" cy="31500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FFFFFF"/>
                </a:solidFill>
                <a:latin typeface="Walter Turncoat"/>
                <a:ea typeface="Walter Turncoat"/>
                <a:cs typeface="Walter Turncoat"/>
                <a:sym typeface="Walter Turncoat"/>
              </a:rPr>
              <a:t>Places</a:t>
            </a:r>
            <a:r>
              <a:rPr lang="en" sz="2400">
                <a:solidFill>
                  <a:srgbClr val="FFFFFF"/>
                </a:solidFill>
                <a:latin typeface="Walter Turncoat"/>
                <a:ea typeface="Walter Turncoat"/>
                <a:cs typeface="Walter Turncoat"/>
                <a:sym typeface="Walter Turncoat"/>
              </a:rPr>
              <a:t> where the ground is covered with water</a:t>
            </a:r>
            <a:endParaRPr sz="2400">
              <a:solidFill>
                <a:srgbClr val="FFFFFF"/>
              </a:solidFill>
              <a:latin typeface="Walter Turncoat"/>
              <a:ea typeface="Walter Turncoat"/>
              <a:cs typeface="Walter Turncoat"/>
              <a:sym typeface="Walter Turncoat"/>
            </a:endParaRPr>
          </a:p>
          <a:p>
            <a:pPr indent="0" lvl="0" marL="0" rtl="0" algn="ctr">
              <a:spcBef>
                <a:spcPts val="0"/>
              </a:spcBef>
              <a:spcAft>
                <a:spcPts val="0"/>
              </a:spcAft>
              <a:buNone/>
            </a:pPr>
            <a:r>
              <a:rPr lang="en" sz="2400">
                <a:solidFill>
                  <a:srgbClr val="FFFFFF"/>
                </a:solidFill>
                <a:latin typeface="Walter Turncoat"/>
                <a:ea typeface="Walter Turncoat"/>
                <a:cs typeface="Walter Turncoat"/>
                <a:sym typeface="Walter Turncoat"/>
              </a:rPr>
              <a:t>(Permanently or temporarily)</a:t>
            </a:r>
            <a:endParaRPr sz="2400">
              <a:solidFill>
                <a:srgbClr val="FFFFFF"/>
              </a:solidFill>
              <a:latin typeface="Walter Turncoat"/>
              <a:ea typeface="Walter Turncoat"/>
              <a:cs typeface="Walter Turncoat"/>
              <a:sym typeface="Walter Turncoat"/>
            </a:endParaRPr>
          </a:p>
          <a:p>
            <a:pPr indent="0" lvl="0" marL="0" rtl="0" algn="ctr">
              <a:spcBef>
                <a:spcPts val="0"/>
              </a:spcBef>
              <a:spcAft>
                <a:spcPts val="0"/>
              </a:spcAft>
              <a:buNone/>
            </a:pPr>
            <a:r>
              <a:t/>
            </a:r>
            <a:endParaRPr sz="2400">
              <a:solidFill>
                <a:srgbClr val="FFFFFF"/>
              </a:solidFill>
              <a:latin typeface="Walter Turncoat"/>
              <a:ea typeface="Walter Turncoat"/>
              <a:cs typeface="Walter Turncoat"/>
              <a:sym typeface="Walter Turncoat"/>
            </a:endParaRPr>
          </a:p>
          <a:p>
            <a:pPr indent="0" lvl="0" marL="0" rtl="0" algn="ctr">
              <a:spcBef>
                <a:spcPts val="0"/>
              </a:spcBef>
              <a:spcAft>
                <a:spcPts val="0"/>
              </a:spcAft>
              <a:buNone/>
            </a:pPr>
            <a:r>
              <a:rPr lang="en" sz="2400">
                <a:solidFill>
                  <a:srgbClr val="FFFFFF"/>
                </a:solidFill>
                <a:latin typeface="Walter Turncoat"/>
                <a:ea typeface="Walter Turncoat"/>
                <a:cs typeface="Walter Turncoat"/>
                <a:sym typeface="Walter Turncoat"/>
              </a:rPr>
              <a:t>Marked by specialized water-loving plants</a:t>
            </a:r>
            <a:endParaRPr sz="2400">
              <a:solidFill>
                <a:srgbClr val="FFFFFF"/>
              </a:solidFill>
              <a:latin typeface="Walter Turncoat"/>
              <a:ea typeface="Walter Turncoat"/>
              <a:cs typeface="Walter Turncoat"/>
              <a:sym typeface="Walter Turncoat"/>
            </a:endParaRPr>
          </a:p>
          <a:p>
            <a:pPr indent="0" lvl="0" marL="0" rtl="0" algn="ctr">
              <a:spcBef>
                <a:spcPts val="0"/>
              </a:spcBef>
              <a:spcAft>
                <a:spcPts val="0"/>
              </a:spcAft>
              <a:buNone/>
            </a:pPr>
            <a:r>
              <a:t/>
            </a:r>
            <a:endParaRPr sz="2400">
              <a:solidFill>
                <a:srgbClr val="FFFFFF"/>
              </a:solidFill>
              <a:latin typeface="Walter Turncoat"/>
              <a:ea typeface="Walter Turncoat"/>
              <a:cs typeface="Walter Turncoat"/>
              <a:sym typeface="Walter Turncoat"/>
            </a:endParaRPr>
          </a:p>
          <a:p>
            <a:pPr indent="0" lvl="0" marL="0" rtl="0" algn="ctr">
              <a:spcBef>
                <a:spcPts val="0"/>
              </a:spcBef>
              <a:spcAft>
                <a:spcPts val="0"/>
              </a:spcAft>
              <a:buNone/>
            </a:pPr>
            <a:r>
              <a:rPr lang="en" sz="2400">
                <a:solidFill>
                  <a:srgbClr val="FFFFFF"/>
                </a:solidFill>
                <a:latin typeface="Walter Turncoat"/>
                <a:ea typeface="Walter Turncoat"/>
                <a:cs typeface="Walter Turncoat"/>
                <a:sym typeface="Walter Turncoat"/>
              </a:rPr>
              <a:t>One of the four crucial parts of a habitat</a:t>
            </a:r>
            <a:endParaRPr sz="2400">
              <a:solidFill>
                <a:srgbClr val="FFFFFF"/>
              </a:solidFill>
              <a:latin typeface="Walter Turncoat"/>
              <a:ea typeface="Walter Turncoat"/>
              <a:cs typeface="Walter Turncoat"/>
              <a:sym typeface="Walter Turnco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10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27"/>
          <p:cNvPicPr preferRelativeResize="0"/>
          <p:nvPr/>
        </p:nvPicPr>
        <p:blipFill rotWithShape="1">
          <a:blip r:embed="rId3">
            <a:alphaModFix amt="56000"/>
          </a:blip>
          <a:srcRect b="0" l="0" r="0" t="24998"/>
          <a:stretch/>
        </p:blipFill>
        <p:spPr>
          <a:xfrm>
            <a:off x="0" y="0"/>
            <a:ext cx="9144000" cy="5143500"/>
          </a:xfrm>
          <a:prstGeom prst="rect">
            <a:avLst/>
          </a:prstGeom>
          <a:noFill/>
          <a:ln>
            <a:noFill/>
          </a:ln>
        </p:spPr>
      </p:pic>
      <p:sp>
        <p:nvSpPr>
          <p:cNvPr id="146" name="Google Shape;146;p27"/>
          <p:cNvSpPr txBox="1"/>
          <p:nvPr>
            <p:ph type="title"/>
          </p:nvPr>
        </p:nvSpPr>
        <p:spPr>
          <a:xfrm>
            <a:off x="444450" y="263300"/>
            <a:ext cx="8475600" cy="572700"/>
          </a:xfrm>
          <a:prstGeom prst="rect">
            <a:avLst/>
          </a:prstGeom>
          <a:effectLst>
            <a:outerShdw blurRad="57150" rotWithShape="0" algn="bl" dir="5400000" dist="19050">
              <a:srgbClr val="000000"/>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rgbClr val="FFFFFF"/>
                </a:solidFill>
                <a:latin typeface="Walter Turncoat"/>
                <a:ea typeface="Walter Turncoat"/>
                <a:cs typeface="Walter Turncoat"/>
                <a:sym typeface="Walter Turncoat"/>
              </a:rPr>
              <a:t>Who uses a </a:t>
            </a:r>
            <a:r>
              <a:rPr b="1" lang="en" sz="3600">
                <a:solidFill>
                  <a:srgbClr val="FFFFFF"/>
                </a:solidFill>
                <a:latin typeface="Walter Turncoat"/>
                <a:ea typeface="Walter Turncoat"/>
                <a:cs typeface="Walter Turncoat"/>
                <a:sym typeface="Walter Turncoat"/>
              </a:rPr>
              <a:t>wetland?</a:t>
            </a:r>
            <a:endParaRPr b="1" sz="3600">
              <a:solidFill>
                <a:srgbClr val="FFFFFF"/>
              </a:solidFill>
              <a:latin typeface="Walter Turncoat"/>
              <a:ea typeface="Walter Turncoat"/>
              <a:cs typeface="Walter Turncoat"/>
              <a:sym typeface="Walter Turncoat"/>
            </a:endParaRPr>
          </a:p>
        </p:txBody>
      </p:sp>
      <p:pic>
        <p:nvPicPr>
          <p:cNvPr id="147" name="Google Shape;147;p27"/>
          <p:cNvPicPr preferRelativeResize="0"/>
          <p:nvPr/>
        </p:nvPicPr>
        <p:blipFill rotWithShape="1">
          <a:blip r:embed="rId4">
            <a:alphaModFix/>
          </a:blip>
          <a:srcRect b="0" l="0" r="0" t="9239"/>
          <a:stretch/>
        </p:blipFill>
        <p:spPr>
          <a:xfrm>
            <a:off x="543700" y="987349"/>
            <a:ext cx="1677925" cy="1140700"/>
          </a:xfrm>
          <a:prstGeom prst="rect">
            <a:avLst/>
          </a:prstGeom>
          <a:noFill/>
          <a:ln>
            <a:noFill/>
          </a:ln>
        </p:spPr>
      </p:pic>
      <p:pic>
        <p:nvPicPr>
          <p:cNvPr id="148" name="Google Shape;148;p27"/>
          <p:cNvPicPr preferRelativeResize="0"/>
          <p:nvPr/>
        </p:nvPicPr>
        <p:blipFill>
          <a:blip r:embed="rId5">
            <a:alphaModFix/>
          </a:blip>
          <a:stretch>
            <a:fillRect/>
          </a:stretch>
        </p:blipFill>
        <p:spPr>
          <a:xfrm>
            <a:off x="1786012" y="2128038"/>
            <a:ext cx="1677925" cy="1258450"/>
          </a:xfrm>
          <a:prstGeom prst="rect">
            <a:avLst/>
          </a:prstGeom>
          <a:noFill/>
          <a:ln>
            <a:noFill/>
          </a:ln>
        </p:spPr>
      </p:pic>
      <p:pic>
        <p:nvPicPr>
          <p:cNvPr id="149" name="Google Shape;149;p27"/>
          <p:cNvPicPr preferRelativeResize="0"/>
          <p:nvPr/>
        </p:nvPicPr>
        <p:blipFill rotWithShape="1">
          <a:blip r:embed="rId6">
            <a:alphaModFix/>
          </a:blip>
          <a:srcRect b="5508" l="0" r="0" t="0"/>
          <a:stretch/>
        </p:blipFill>
        <p:spPr>
          <a:xfrm>
            <a:off x="7142900" y="987350"/>
            <a:ext cx="1463674" cy="1140700"/>
          </a:xfrm>
          <a:prstGeom prst="rect">
            <a:avLst/>
          </a:prstGeom>
          <a:noFill/>
          <a:ln>
            <a:noFill/>
          </a:ln>
        </p:spPr>
      </p:pic>
      <p:pic>
        <p:nvPicPr>
          <p:cNvPr id="150" name="Google Shape;150;p27"/>
          <p:cNvPicPr preferRelativeResize="0"/>
          <p:nvPr/>
        </p:nvPicPr>
        <p:blipFill rotWithShape="1">
          <a:blip r:embed="rId7">
            <a:alphaModFix/>
          </a:blip>
          <a:srcRect b="0" l="19723" r="0" t="0"/>
          <a:stretch/>
        </p:blipFill>
        <p:spPr>
          <a:xfrm>
            <a:off x="3868000" y="987350"/>
            <a:ext cx="1628524" cy="1140700"/>
          </a:xfrm>
          <a:prstGeom prst="rect">
            <a:avLst/>
          </a:prstGeom>
          <a:noFill/>
          <a:ln>
            <a:noFill/>
          </a:ln>
        </p:spPr>
      </p:pic>
      <p:pic>
        <p:nvPicPr>
          <p:cNvPr id="151" name="Google Shape;151;p27"/>
          <p:cNvPicPr preferRelativeResize="0"/>
          <p:nvPr/>
        </p:nvPicPr>
        <p:blipFill rotWithShape="1">
          <a:blip r:embed="rId8">
            <a:alphaModFix/>
          </a:blip>
          <a:srcRect b="6568" l="0" r="0" t="11831"/>
          <a:stretch/>
        </p:blipFill>
        <p:spPr>
          <a:xfrm>
            <a:off x="243725" y="2128050"/>
            <a:ext cx="1542274" cy="1258450"/>
          </a:xfrm>
          <a:prstGeom prst="rect">
            <a:avLst/>
          </a:prstGeom>
          <a:noFill/>
          <a:ln>
            <a:noFill/>
          </a:ln>
        </p:spPr>
      </p:pic>
      <p:pic>
        <p:nvPicPr>
          <p:cNvPr id="152" name="Google Shape;152;p27"/>
          <p:cNvPicPr preferRelativeResize="0"/>
          <p:nvPr/>
        </p:nvPicPr>
        <p:blipFill>
          <a:blip r:embed="rId9">
            <a:alphaModFix/>
          </a:blip>
          <a:stretch>
            <a:fillRect/>
          </a:stretch>
        </p:blipFill>
        <p:spPr>
          <a:xfrm>
            <a:off x="5341013" y="2128050"/>
            <a:ext cx="1677925" cy="1258444"/>
          </a:xfrm>
          <a:prstGeom prst="rect">
            <a:avLst/>
          </a:prstGeom>
          <a:noFill/>
          <a:ln>
            <a:noFill/>
          </a:ln>
        </p:spPr>
      </p:pic>
      <p:pic>
        <p:nvPicPr>
          <p:cNvPr id="153" name="Google Shape;153;p27"/>
          <p:cNvPicPr preferRelativeResize="0"/>
          <p:nvPr/>
        </p:nvPicPr>
        <p:blipFill>
          <a:blip r:embed="rId10">
            <a:alphaModFix/>
          </a:blip>
          <a:stretch>
            <a:fillRect/>
          </a:stretch>
        </p:blipFill>
        <p:spPr>
          <a:xfrm>
            <a:off x="2157775" y="987350"/>
            <a:ext cx="1710234" cy="1140700"/>
          </a:xfrm>
          <a:prstGeom prst="rect">
            <a:avLst/>
          </a:prstGeom>
          <a:noFill/>
          <a:ln>
            <a:noFill/>
          </a:ln>
        </p:spPr>
      </p:pic>
      <p:pic>
        <p:nvPicPr>
          <p:cNvPr id="154" name="Google Shape;154;p27"/>
          <p:cNvPicPr preferRelativeResize="0"/>
          <p:nvPr/>
        </p:nvPicPr>
        <p:blipFill>
          <a:blip r:embed="rId11">
            <a:alphaModFix/>
          </a:blip>
          <a:stretch>
            <a:fillRect/>
          </a:stretch>
        </p:blipFill>
        <p:spPr>
          <a:xfrm>
            <a:off x="3463949" y="2128050"/>
            <a:ext cx="1888133" cy="1258452"/>
          </a:xfrm>
          <a:prstGeom prst="rect">
            <a:avLst/>
          </a:prstGeom>
          <a:noFill/>
          <a:ln>
            <a:noFill/>
          </a:ln>
        </p:spPr>
      </p:pic>
      <p:pic>
        <p:nvPicPr>
          <p:cNvPr id="155" name="Google Shape;155;p27"/>
          <p:cNvPicPr preferRelativeResize="0"/>
          <p:nvPr/>
        </p:nvPicPr>
        <p:blipFill>
          <a:blip r:embed="rId12">
            <a:alphaModFix/>
          </a:blip>
          <a:stretch>
            <a:fillRect/>
          </a:stretch>
        </p:blipFill>
        <p:spPr>
          <a:xfrm>
            <a:off x="6965025" y="2128875"/>
            <a:ext cx="1888125" cy="1256789"/>
          </a:xfrm>
          <a:prstGeom prst="rect">
            <a:avLst/>
          </a:prstGeom>
          <a:noFill/>
          <a:ln>
            <a:noFill/>
          </a:ln>
        </p:spPr>
      </p:pic>
      <p:pic>
        <p:nvPicPr>
          <p:cNvPr id="156" name="Google Shape;156;p27"/>
          <p:cNvPicPr preferRelativeResize="0"/>
          <p:nvPr/>
        </p:nvPicPr>
        <p:blipFill>
          <a:blip r:embed="rId13">
            <a:alphaModFix/>
          </a:blip>
          <a:stretch>
            <a:fillRect/>
          </a:stretch>
        </p:blipFill>
        <p:spPr>
          <a:xfrm>
            <a:off x="2010100" y="3385672"/>
            <a:ext cx="1628523" cy="1221386"/>
          </a:xfrm>
          <a:prstGeom prst="rect">
            <a:avLst/>
          </a:prstGeom>
          <a:noFill/>
          <a:ln>
            <a:noFill/>
          </a:ln>
        </p:spPr>
      </p:pic>
      <p:pic>
        <p:nvPicPr>
          <p:cNvPr id="157" name="Google Shape;157;p27"/>
          <p:cNvPicPr preferRelativeResize="0"/>
          <p:nvPr/>
        </p:nvPicPr>
        <p:blipFill>
          <a:blip r:embed="rId14">
            <a:alphaModFix/>
          </a:blip>
          <a:stretch>
            <a:fillRect/>
          </a:stretch>
        </p:blipFill>
        <p:spPr>
          <a:xfrm>
            <a:off x="3646225" y="3385675"/>
            <a:ext cx="1746982" cy="1221375"/>
          </a:xfrm>
          <a:prstGeom prst="rect">
            <a:avLst/>
          </a:prstGeom>
          <a:noFill/>
          <a:ln>
            <a:noFill/>
          </a:ln>
        </p:spPr>
      </p:pic>
      <p:pic>
        <p:nvPicPr>
          <p:cNvPr id="158" name="Google Shape;158;p27"/>
          <p:cNvPicPr preferRelativeResize="0"/>
          <p:nvPr/>
        </p:nvPicPr>
        <p:blipFill>
          <a:blip r:embed="rId15">
            <a:alphaModFix/>
          </a:blip>
          <a:stretch>
            <a:fillRect/>
          </a:stretch>
        </p:blipFill>
        <p:spPr>
          <a:xfrm>
            <a:off x="7259400" y="3385662"/>
            <a:ext cx="1628525" cy="1221402"/>
          </a:xfrm>
          <a:prstGeom prst="rect">
            <a:avLst/>
          </a:prstGeom>
          <a:noFill/>
          <a:ln>
            <a:noFill/>
          </a:ln>
        </p:spPr>
      </p:pic>
      <p:pic>
        <p:nvPicPr>
          <p:cNvPr id="159" name="Google Shape;159;p27"/>
          <p:cNvPicPr preferRelativeResize="0"/>
          <p:nvPr/>
        </p:nvPicPr>
        <p:blipFill>
          <a:blip r:embed="rId16">
            <a:alphaModFix/>
          </a:blip>
          <a:stretch>
            <a:fillRect/>
          </a:stretch>
        </p:blipFill>
        <p:spPr>
          <a:xfrm>
            <a:off x="159106" y="3386071"/>
            <a:ext cx="1850986" cy="1220600"/>
          </a:xfrm>
          <a:prstGeom prst="rect">
            <a:avLst/>
          </a:prstGeom>
          <a:noFill/>
          <a:ln>
            <a:noFill/>
          </a:ln>
        </p:spPr>
      </p:pic>
      <p:pic>
        <p:nvPicPr>
          <p:cNvPr id="160" name="Google Shape;160;p27"/>
          <p:cNvPicPr preferRelativeResize="0"/>
          <p:nvPr/>
        </p:nvPicPr>
        <p:blipFill>
          <a:blip r:embed="rId17">
            <a:alphaModFix/>
          </a:blip>
          <a:stretch>
            <a:fillRect/>
          </a:stretch>
        </p:blipFill>
        <p:spPr>
          <a:xfrm>
            <a:off x="5400797" y="3382909"/>
            <a:ext cx="1851000" cy="1228609"/>
          </a:xfrm>
          <a:prstGeom prst="rect">
            <a:avLst/>
          </a:prstGeom>
          <a:noFill/>
          <a:ln>
            <a:noFill/>
          </a:ln>
        </p:spPr>
      </p:pic>
      <p:sp>
        <p:nvSpPr>
          <p:cNvPr id="161" name="Google Shape;161;p27"/>
          <p:cNvSpPr/>
          <p:nvPr/>
        </p:nvSpPr>
        <p:spPr>
          <a:xfrm>
            <a:off x="4080950" y="921500"/>
            <a:ext cx="1320000" cy="12285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2" name="Google Shape;162;p27"/>
          <p:cNvPicPr preferRelativeResize="0"/>
          <p:nvPr/>
        </p:nvPicPr>
        <p:blipFill>
          <a:blip r:embed="rId18">
            <a:alphaModFix/>
          </a:blip>
          <a:stretch>
            <a:fillRect/>
          </a:stretch>
        </p:blipFill>
        <p:spPr>
          <a:xfrm>
            <a:off x="5411300" y="950753"/>
            <a:ext cx="1830000" cy="121389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par>
                                <p:cTn fill="hold" nodeType="with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1000"/>
                                        <p:tgtEl>
                                          <p:spTgt spid="148"/>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1000"/>
                                        <p:tgtEl>
                                          <p:spTgt spid="151"/>
                                        </p:tgtEl>
                                      </p:cBhvr>
                                    </p:animEffect>
                                  </p:childTnLst>
                                </p:cTn>
                              </p:par>
                              <p:par>
                                <p:cTn fill="hold" nodeType="with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par>
                                <p:cTn fill="hold" nodeType="with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par>
                                <p:cTn fill="hold" nodeType="with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par>
                                <p:cTn fill="hold" nodeType="with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1000"/>
                                        <p:tgtEl>
                                          <p:spTgt spid="155"/>
                                        </p:tgtEl>
                                      </p:cBhvr>
                                    </p:animEffect>
                                  </p:childTnLst>
                                </p:cTn>
                              </p:par>
                              <p:par>
                                <p:cTn fill="hold" nodeType="with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1000"/>
                                        <p:tgtEl>
                                          <p:spTgt spid="156"/>
                                        </p:tgtEl>
                                      </p:cBhvr>
                                    </p:animEffect>
                                  </p:childTnLst>
                                </p:cTn>
                              </p:par>
                              <p:par>
                                <p:cTn fill="hold" nodeType="with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1000"/>
                                        <p:tgtEl>
                                          <p:spTgt spid="157"/>
                                        </p:tgtEl>
                                      </p:cBhvr>
                                    </p:animEffect>
                                  </p:childTnLst>
                                </p:cTn>
                              </p:par>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par>
                                <p:cTn fill="hold" nodeType="with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1000"/>
                                        <p:tgtEl>
                                          <p:spTgt spid="160"/>
                                        </p:tgtEl>
                                      </p:cBhvr>
                                    </p:animEffect>
                                  </p:childTnLst>
                                </p:cTn>
                              </p:par>
                              <p:par>
                                <p:cTn fill="hold" nodeType="with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1000"/>
                                        <p:tgtEl>
                                          <p:spTgt spid="1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id="167" name="Google Shape;167;p28"/>
          <p:cNvPicPr preferRelativeResize="0"/>
          <p:nvPr/>
        </p:nvPicPr>
        <p:blipFill rotWithShape="1">
          <a:blip r:embed="rId3">
            <a:alphaModFix amt="56000"/>
          </a:blip>
          <a:srcRect b="0" l="0" r="0" t="24998"/>
          <a:stretch/>
        </p:blipFill>
        <p:spPr>
          <a:xfrm>
            <a:off x="0" y="0"/>
            <a:ext cx="9144000" cy="5143500"/>
          </a:xfrm>
          <a:prstGeom prst="rect">
            <a:avLst/>
          </a:prstGeom>
          <a:noFill/>
          <a:ln>
            <a:noFill/>
          </a:ln>
        </p:spPr>
      </p:pic>
      <p:sp>
        <p:nvSpPr>
          <p:cNvPr id="168" name="Google Shape;168;p28"/>
          <p:cNvSpPr txBox="1"/>
          <p:nvPr>
            <p:ph type="title"/>
          </p:nvPr>
        </p:nvSpPr>
        <p:spPr>
          <a:xfrm>
            <a:off x="77675" y="143200"/>
            <a:ext cx="8475600" cy="572700"/>
          </a:xfrm>
          <a:prstGeom prst="rect">
            <a:avLst/>
          </a:prstGeom>
          <a:effectLst>
            <a:outerShdw blurRad="57150" rotWithShape="0" algn="bl" dir="5400000" dist="19050">
              <a:srgbClr val="000000"/>
            </a:outerShdw>
          </a:effectLst>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3600">
                <a:solidFill>
                  <a:srgbClr val="FFFFFF"/>
                </a:solidFill>
                <a:latin typeface="Walter Turncoat"/>
                <a:ea typeface="Walter Turncoat"/>
                <a:cs typeface="Walter Turncoat"/>
                <a:sym typeface="Walter Turncoat"/>
              </a:rPr>
              <a:t>Back in time with beavers...</a:t>
            </a:r>
            <a:endParaRPr b="1" sz="3600">
              <a:solidFill>
                <a:srgbClr val="FFFFFF"/>
              </a:solidFill>
              <a:latin typeface="Walter Turncoat"/>
              <a:ea typeface="Walter Turncoat"/>
              <a:cs typeface="Walter Turncoat"/>
              <a:sym typeface="Walter Turncoat"/>
            </a:endParaRPr>
          </a:p>
          <a:p>
            <a:pPr indent="0" lvl="0" marL="0" rtl="0" algn="ctr">
              <a:spcBef>
                <a:spcPts val="0"/>
              </a:spcBef>
              <a:spcAft>
                <a:spcPts val="0"/>
              </a:spcAft>
              <a:buNone/>
            </a:pPr>
            <a:r>
              <a:t/>
            </a:r>
            <a:endParaRPr>
              <a:latin typeface="Sedgwick Ave"/>
              <a:ea typeface="Sedgwick Ave"/>
              <a:cs typeface="Sedgwick Ave"/>
              <a:sym typeface="Sedgwick Ave"/>
            </a:endParaRPr>
          </a:p>
        </p:txBody>
      </p:sp>
      <p:pic>
        <p:nvPicPr>
          <p:cNvPr id="169" name="Google Shape;169;p28"/>
          <p:cNvPicPr preferRelativeResize="0"/>
          <p:nvPr/>
        </p:nvPicPr>
        <p:blipFill>
          <a:blip r:embed="rId4">
            <a:alphaModFix/>
          </a:blip>
          <a:stretch>
            <a:fillRect/>
          </a:stretch>
        </p:blipFill>
        <p:spPr>
          <a:xfrm>
            <a:off x="4088300" y="1028675"/>
            <a:ext cx="4986050" cy="3324018"/>
          </a:xfrm>
          <a:prstGeom prst="rect">
            <a:avLst/>
          </a:prstGeom>
          <a:noFill/>
          <a:ln>
            <a:noFill/>
          </a:ln>
          <a:effectLst>
            <a:outerShdw blurRad="57150" rotWithShape="0" algn="bl" dir="5400000" dist="19050">
              <a:srgbClr val="000000">
                <a:alpha val="50000"/>
              </a:srgbClr>
            </a:outerShdw>
          </a:effectLst>
        </p:spPr>
      </p:pic>
      <p:pic>
        <p:nvPicPr>
          <p:cNvPr id="170" name="Google Shape;170;p28"/>
          <p:cNvPicPr preferRelativeResize="0"/>
          <p:nvPr/>
        </p:nvPicPr>
        <p:blipFill>
          <a:blip r:embed="rId5">
            <a:alphaModFix/>
          </a:blip>
          <a:stretch>
            <a:fillRect/>
          </a:stretch>
        </p:blipFill>
        <p:spPr>
          <a:xfrm>
            <a:off x="2212825" y="1069324"/>
            <a:ext cx="1753250" cy="2835574"/>
          </a:xfrm>
          <a:prstGeom prst="rect">
            <a:avLst/>
          </a:prstGeom>
          <a:noFill/>
          <a:ln>
            <a:noFill/>
          </a:ln>
          <a:effectLst>
            <a:outerShdw blurRad="57150" rotWithShape="0" algn="bl" dir="5400000" dist="19050">
              <a:srgbClr val="000000">
                <a:alpha val="50000"/>
              </a:srgbClr>
            </a:outerShdw>
          </a:effectLst>
        </p:spPr>
      </p:pic>
      <p:pic>
        <p:nvPicPr>
          <p:cNvPr id="171" name="Google Shape;171;p28"/>
          <p:cNvPicPr preferRelativeResize="0"/>
          <p:nvPr/>
        </p:nvPicPr>
        <p:blipFill>
          <a:blip r:embed="rId6">
            <a:alphaModFix/>
          </a:blip>
          <a:stretch>
            <a:fillRect/>
          </a:stretch>
        </p:blipFill>
        <p:spPr>
          <a:xfrm>
            <a:off x="77675" y="2995328"/>
            <a:ext cx="2593575" cy="1828474"/>
          </a:xfrm>
          <a:prstGeom prst="rect">
            <a:avLst/>
          </a:prstGeom>
          <a:noFill/>
          <a:ln>
            <a:noFill/>
          </a:ln>
          <a:effectLst>
            <a:outerShdw blurRad="57150" rotWithShape="0" algn="bl" dir="5400000" dist="19050">
              <a:srgbClr val="000000">
                <a:alpha val="50000"/>
              </a:srgbClr>
            </a:outerShdw>
          </a:effectLst>
        </p:spPr>
      </p:pic>
      <p:pic>
        <p:nvPicPr>
          <p:cNvPr id="172" name="Google Shape;172;p28"/>
          <p:cNvPicPr preferRelativeResize="0"/>
          <p:nvPr/>
        </p:nvPicPr>
        <p:blipFill rotWithShape="1">
          <a:blip r:embed="rId7">
            <a:alphaModFix/>
          </a:blip>
          <a:srcRect b="0" l="0" r="4479" t="0"/>
          <a:stretch/>
        </p:blipFill>
        <p:spPr>
          <a:xfrm rot="-5400000">
            <a:off x="535225" y="1338400"/>
            <a:ext cx="1742400" cy="1368300"/>
          </a:xfrm>
          <a:prstGeom prst="ellipse">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D7A8"/>
        </a:solidFill>
      </p:bgPr>
    </p:bg>
    <p:spTree>
      <p:nvGrpSpPr>
        <p:cNvPr id="176" name="Shape 176"/>
        <p:cNvGrpSpPr/>
        <p:nvPr/>
      </p:nvGrpSpPr>
      <p:grpSpPr>
        <a:xfrm>
          <a:off x="0" y="0"/>
          <a:ext cx="0" cy="0"/>
          <a:chOff x="0" y="0"/>
          <a:chExt cx="0" cy="0"/>
        </a:xfrm>
      </p:grpSpPr>
      <p:pic>
        <p:nvPicPr>
          <p:cNvPr id="177" name="Google Shape;177;p29"/>
          <p:cNvPicPr preferRelativeResize="0"/>
          <p:nvPr/>
        </p:nvPicPr>
        <p:blipFill rotWithShape="1">
          <a:blip r:embed="rId3">
            <a:alphaModFix amt="56000"/>
          </a:blip>
          <a:srcRect b="0" l="0" r="0" t="24998"/>
          <a:stretch/>
        </p:blipFill>
        <p:spPr>
          <a:xfrm>
            <a:off x="0" y="0"/>
            <a:ext cx="9144000" cy="5143500"/>
          </a:xfrm>
          <a:prstGeom prst="rect">
            <a:avLst/>
          </a:prstGeom>
          <a:noFill/>
          <a:ln>
            <a:noFill/>
          </a:ln>
        </p:spPr>
      </p:pic>
      <p:sp>
        <p:nvSpPr>
          <p:cNvPr descr="Related image" id="178" name="Google Shape;178;p29"/>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79" name="Google Shape;179;p29"/>
          <p:cNvSpPr txBox="1"/>
          <p:nvPr/>
        </p:nvSpPr>
        <p:spPr>
          <a:xfrm>
            <a:off x="1488588" y="153872"/>
            <a:ext cx="6166800" cy="1441200"/>
          </a:xfrm>
          <a:prstGeom prst="rect">
            <a:avLst/>
          </a:prstGeom>
          <a:noFill/>
          <a:ln>
            <a:noFill/>
          </a:ln>
          <a:effectLst>
            <a:outerShdw blurRad="57150" rotWithShape="0" algn="bl" dir="5400000" dist="19050">
              <a:srgbClr val="000000">
                <a:alpha val="50000"/>
              </a:srgbClr>
            </a:outerShdw>
          </a:effectLst>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1100">
              <a:solidFill>
                <a:schemeClr val="dk1"/>
              </a:solidFill>
              <a:latin typeface="Unkempt"/>
              <a:ea typeface="Unkempt"/>
              <a:cs typeface="Unkempt"/>
              <a:sym typeface="Unkempt"/>
            </a:endParaRPr>
          </a:p>
          <a:p>
            <a:pPr indent="0" lvl="0" marL="0" marR="0" rtl="0" algn="ctr">
              <a:spcBef>
                <a:spcPts val="0"/>
              </a:spcBef>
              <a:spcAft>
                <a:spcPts val="0"/>
              </a:spcAft>
              <a:buNone/>
            </a:pPr>
            <a:r>
              <a:rPr lang="en" sz="3600">
                <a:solidFill>
                  <a:srgbClr val="FFFFFF"/>
                </a:solidFill>
                <a:latin typeface="Walter Turncoat"/>
                <a:ea typeface="Walter Turncoat"/>
                <a:cs typeface="Walter Turncoat"/>
                <a:sym typeface="Walter Turncoat"/>
              </a:rPr>
              <a:t>How are beavers built for living in water?</a:t>
            </a:r>
            <a:endParaRPr sz="1400">
              <a:solidFill>
                <a:srgbClr val="FFFFFF"/>
              </a:solidFill>
              <a:latin typeface="Walter Turncoat"/>
              <a:ea typeface="Walter Turncoat"/>
              <a:cs typeface="Walter Turncoat"/>
              <a:sym typeface="Walter Turncoat"/>
            </a:endParaRPr>
          </a:p>
          <a:p>
            <a:pPr indent="0" lvl="0" marL="0" marR="0" rtl="0" algn="l">
              <a:spcBef>
                <a:spcPts val="0"/>
              </a:spcBef>
              <a:spcAft>
                <a:spcPts val="0"/>
              </a:spcAft>
              <a:buNone/>
            </a:pPr>
            <a:r>
              <a:t/>
            </a:r>
            <a:endParaRPr sz="1400">
              <a:solidFill>
                <a:srgbClr val="FFFFFF"/>
              </a:solidFill>
              <a:latin typeface="Walter Turncoat"/>
              <a:ea typeface="Walter Turncoat"/>
              <a:cs typeface="Walter Turncoat"/>
              <a:sym typeface="Walter Turncoat"/>
            </a:endParaRPr>
          </a:p>
          <a:p>
            <a:pPr indent="0" lvl="0" marL="0" marR="0" rtl="0" algn="l">
              <a:spcBef>
                <a:spcPts val="0"/>
              </a:spcBef>
              <a:spcAft>
                <a:spcPts val="0"/>
              </a:spcAft>
              <a:buNone/>
            </a:pPr>
            <a:r>
              <a:t/>
            </a:r>
            <a:endParaRPr sz="1400">
              <a:solidFill>
                <a:srgbClr val="FFFFFF"/>
              </a:solidFill>
              <a:latin typeface="Walter Turncoat"/>
              <a:ea typeface="Walter Turncoat"/>
              <a:cs typeface="Walter Turncoat"/>
              <a:sym typeface="Walter Turncoat"/>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180" name="Google Shape;180;p29"/>
          <p:cNvPicPr preferRelativeResize="0"/>
          <p:nvPr/>
        </p:nvPicPr>
        <p:blipFill rotWithShape="1">
          <a:blip r:embed="rId4">
            <a:alphaModFix/>
          </a:blip>
          <a:srcRect b="0" l="0" r="0" t="32800"/>
          <a:stretch/>
        </p:blipFill>
        <p:spPr>
          <a:xfrm>
            <a:off x="2507875" y="3608450"/>
            <a:ext cx="1375800" cy="1403424"/>
          </a:xfrm>
          <a:prstGeom prst="rect">
            <a:avLst/>
          </a:prstGeom>
          <a:noFill/>
          <a:ln>
            <a:noFill/>
          </a:ln>
          <a:effectLst>
            <a:outerShdw blurRad="57150" rotWithShape="0" algn="bl" dir="5400000" dist="19050">
              <a:srgbClr val="000000">
                <a:alpha val="50000"/>
              </a:srgbClr>
            </a:outerShdw>
          </a:effectLst>
        </p:spPr>
      </p:pic>
      <p:pic>
        <p:nvPicPr>
          <p:cNvPr id="181" name="Google Shape;181;p29"/>
          <p:cNvPicPr preferRelativeResize="0"/>
          <p:nvPr/>
        </p:nvPicPr>
        <p:blipFill>
          <a:blip r:embed="rId5">
            <a:alphaModFix/>
          </a:blip>
          <a:stretch>
            <a:fillRect/>
          </a:stretch>
        </p:blipFill>
        <p:spPr>
          <a:xfrm>
            <a:off x="2970687" y="1817702"/>
            <a:ext cx="2427425" cy="1762287"/>
          </a:xfrm>
          <a:prstGeom prst="rect">
            <a:avLst/>
          </a:prstGeom>
          <a:noFill/>
          <a:ln>
            <a:noFill/>
          </a:ln>
          <a:effectLst>
            <a:outerShdw blurRad="57150" rotWithShape="0" algn="bl" dir="5400000" dist="19050">
              <a:srgbClr val="000000">
                <a:alpha val="50000"/>
              </a:srgbClr>
            </a:outerShdw>
          </a:effectLst>
        </p:spPr>
      </p:pic>
      <p:pic>
        <p:nvPicPr>
          <p:cNvPr id="182" name="Google Shape;182;p29"/>
          <p:cNvPicPr preferRelativeResize="0"/>
          <p:nvPr/>
        </p:nvPicPr>
        <p:blipFill>
          <a:blip r:embed="rId6">
            <a:alphaModFix/>
          </a:blip>
          <a:stretch>
            <a:fillRect/>
          </a:stretch>
        </p:blipFill>
        <p:spPr>
          <a:xfrm>
            <a:off x="6169475" y="1817700"/>
            <a:ext cx="2388828" cy="1762301"/>
          </a:xfrm>
          <a:prstGeom prst="rect">
            <a:avLst/>
          </a:prstGeom>
          <a:noFill/>
          <a:ln>
            <a:noFill/>
          </a:ln>
          <a:effectLst>
            <a:outerShdw blurRad="57150" rotWithShape="0" algn="bl" dir="5400000" dist="19050">
              <a:srgbClr val="000000">
                <a:alpha val="50000"/>
              </a:srgbClr>
            </a:outerShdw>
          </a:effectLst>
        </p:spPr>
      </p:pic>
      <p:pic>
        <p:nvPicPr>
          <p:cNvPr id="183" name="Google Shape;183;p29"/>
          <p:cNvPicPr preferRelativeResize="0"/>
          <p:nvPr/>
        </p:nvPicPr>
        <p:blipFill rotWithShape="1">
          <a:blip r:embed="rId7">
            <a:alphaModFix/>
          </a:blip>
          <a:srcRect b="74034" l="55540" r="34391" t="8533"/>
          <a:stretch/>
        </p:blipFill>
        <p:spPr>
          <a:xfrm>
            <a:off x="4831358" y="1817700"/>
            <a:ext cx="1527616" cy="1762301"/>
          </a:xfrm>
          <a:prstGeom prst="rect">
            <a:avLst/>
          </a:prstGeom>
          <a:noFill/>
          <a:ln>
            <a:noFill/>
          </a:ln>
          <a:effectLst>
            <a:outerShdw blurRad="57150" rotWithShape="0" algn="bl" dir="5400000" dist="19050">
              <a:srgbClr val="000000">
                <a:alpha val="50000"/>
              </a:srgbClr>
            </a:outerShdw>
          </a:effectLst>
        </p:spPr>
      </p:pic>
      <p:pic>
        <p:nvPicPr>
          <p:cNvPr id="184" name="Google Shape;184;p29"/>
          <p:cNvPicPr preferRelativeResize="0"/>
          <p:nvPr/>
        </p:nvPicPr>
        <p:blipFill>
          <a:blip r:embed="rId8">
            <a:alphaModFix/>
          </a:blip>
          <a:stretch>
            <a:fillRect/>
          </a:stretch>
        </p:blipFill>
        <p:spPr>
          <a:xfrm>
            <a:off x="3883675" y="3608446"/>
            <a:ext cx="3422980" cy="1403422"/>
          </a:xfrm>
          <a:prstGeom prst="rect">
            <a:avLst/>
          </a:prstGeom>
          <a:noFill/>
          <a:ln>
            <a:noFill/>
          </a:ln>
          <a:effectLst>
            <a:outerShdw blurRad="57150" rotWithShape="0" algn="bl" dir="5400000" dist="19050">
              <a:srgbClr val="000000">
                <a:alpha val="50000"/>
              </a:srgbClr>
            </a:outerShdw>
          </a:effectLst>
        </p:spPr>
      </p:pic>
      <p:pic>
        <p:nvPicPr>
          <p:cNvPr id="185" name="Google Shape;185;p29"/>
          <p:cNvPicPr preferRelativeResize="0"/>
          <p:nvPr/>
        </p:nvPicPr>
        <p:blipFill>
          <a:blip r:embed="rId9">
            <a:alphaModFix/>
          </a:blip>
          <a:stretch>
            <a:fillRect/>
          </a:stretch>
        </p:blipFill>
        <p:spPr>
          <a:xfrm>
            <a:off x="696824" y="1817701"/>
            <a:ext cx="2643506" cy="1762299"/>
          </a:xfrm>
          <a:prstGeom prst="rect">
            <a:avLst/>
          </a:prstGeom>
          <a:noFill/>
          <a:ln>
            <a:noFill/>
          </a:ln>
          <a:effectLst>
            <a:outerShdw blurRad="57150" rotWithShape="0" algn="bl" dir="5400000" dist="19050">
              <a:srgbClr val="000000">
                <a:alpha val="50000"/>
              </a:srgbClr>
            </a:outerShdw>
          </a:effectLst>
        </p:spPr>
      </p:pic>
      <p:pic>
        <p:nvPicPr>
          <p:cNvPr id="186" name="Google Shape;186;p29"/>
          <p:cNvPicPr preferRelativeResize="0"/>
          <p:nvPr/>
        </p:nvPicPr>
        <p:blipFill>
          <a:blip r:embed="rId10">
            <a:alphaModFix/>
          </a:blip>
          <a:stretch>
            <a:fillRect/>
          </a:stretch>
        </p:blipFill>
        <p:spPr>
          <a:xfrm>
            <a:off x="1972038" y="1595074"/>
            <a:ext cx="5199926" cy="3214475"/>
          </a:xfrm>
          <a:prstGeom prst="rect">
            <a:avLst/>
          </a:prstGeom>
          <a:noFill/>
          <a:ln>
            <a:noFill/>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86"/>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par>
                                <p:cTn fill="hold" nodeType="with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par>
                                <p:cTn fill="hold" nodeType="with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0"/>
                                        <p:tgtEl>
                                          <p:spTgt spid="182"/>
                                        </p:tgtEl>
                                      </p:cBhvr>
                                    </p:animEffect>
                                  </p:childTnLst>
                                </p:cTn>
                              </p:par>
                              <p:par>
                                <p:cTn fill="hold" nodeType="with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1000"/>
                                        <p:tgtEl>
                                          <p:spTgt spid="185"/>
                                        </p:tgtEl>
                                      </p:cBhvr>
                                    </p:animEffect>
                                  </p:childTnLst>
                                </p:cTn>
                              </p:par>
                              <p:par>
                                <p:cTn fill="hold" nodeType="with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10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D7A8"/>
        </a:solidFill>
      </p:bgPr>
    </p:bg>
    <p:spTree>
      <p:nvGrpSpPr>
        <p:cNvPr id="190" name="Shape 190"/>
        <p:cNvGrpSpPr/>
        <p:nvPr/>
      </p:nvGrpSpPr>
      <p:grpSpPr>
        <a:xfrm>
          <a:off x="0" y="0"/>
          <a:ext cx="0" cy="0"/>
          <a:chOff x="0" y="0"/>
          <a:chExt cx="0" cy="0"/>
        </a:xfrm>
      </p:grpSpPr>
      <p:pic>
        <p:nvPicPr>
          <p:cNvPr id="191" name="Google Shape;191;p30"/>
          <p:cNvPicPr preferRelativeResize="0"/>
          <p:nvPr/>
        </p:nvPicPr>
        <p:blipFill rotWithShape="1">
          <a:blip r:embed="rId3">
            <a:alphaModFix amt="56000"/>
          </a:blip>
          <a:srcRect b="0" l="0" r="0" t="24998"/>
          <a:stretch/>
        </p:blipFill>
        <p:spPr>
          <a:xfrm>
            <a:off x="0" y="0"/>
            <a:ext cx="9144000" cy="5143500"/>
          </a:xfrm>
          <a:prstGeom prst="rect">
            <a:avLst/>
          </a:prstGeom>
          <a:noFill/>
          <a:ln>
            <a:noFill/>
          </a:ln>
        </p:spPr>
      </p:pic>
      <p:sp>
        <p:nvSpPr>
          <p:cNvPr descr="Related image" id="192" name="Google Shape;192;p30"/>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93" name="Google Shape;193;p30"/>
          <p:cNvSpPr txBox="1"/>
          <p:nvPr/>
        </p:nvSpPr>
        <p:spPr>
          <a:xfrm>
            <a:off x="1488600" y="291971"/>
            <a:ext cx="6166800" cy="9213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1100">
              <a:solidFill>
                <a:schemeClr val="dk1"/>
              </a:solidFill>
              <a:latin typeface="Unkempt"/>
              <a:ea typeface="Unkempt"/>
              <a:cs typeface="Unkempt"/>
              <a:sym typeface="Unkempt"/>
            </a:endParaRPr>
          </a:p>
          <a:p>
            <a:pPr indent="0" lvl="0" marL="0" marR="0" rtl="0" algn="ctr">
              <a:spcBef>
                <a:spcPts val="0"/>
              </a:spcBef>
              <a:spcAft>
                <a:spcPts val="0"/>
              </a:spcAft>
              <a:buNone/>
            </a:pPr>
            <a:r>
              <a:rPr lang="en" sz="3600">
                <a:solidFill>
                  <a:srgbClr val="FFFFFF"/>
                </a:solidFill>
                <a:latin typeface="Walter Turncoat"/>
                <a:ea typeface="Walter Turncoat"/>
                <a:cs typeface="Walter Turncoat"/>
                <a:sym typeface="Walter Turncoat"/>
              </a:rPr>
              <a:t>Busy Beavers</a:t>
            </a:r>
            <a:endParaRPr sz="1400">
              <a:solidFill>
                <a:srgbClr val="FFFFFF"/>
              </a:solidFill>
              <a:latin typeface="Walter Turncoat"/>
              <a:ea typeface="Walter Turncoat"/>
              <a:cs typeface="Walter Turncoat"/>
              <a:sym typeface="Walter Turncoat"/>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194" name="Google Shape;194;p30"/>
          <p:cNvPicPr preferRelativeResize="0"/>
          <p:nvPr/>
        </p:nvPicPr>
        <p:blipFill>
          <a:blip r:embed="rId4">
            <a:alphaModFix/>
          </a:blip>
          <a:stretch>
            <a:fillRect/>
          </a:stretch>
        </p:blipFill>
        <p:spPr>
          <a:xfrm>
            <a:off x="146050" y="1429700"/>
            <a:ext cx="5157301" cy="3563226"/>
          </a:xfrm>
          <a:prstGeom prst="rect">
            <a:avLst/>
          </a:prstGeom>
          <a:noFill/>
          <a:ln>
            <a:noFill/>
          </a:ln>
          <a:effectLst>
            <a:outerShdw blurRad="57150" rotWithShape="0" algn="bl" dir="5400000" dist="19050">
              <a:srgbClr val="000000">
                <a:alpha val="50000"/>
              </a:srgbClr>
            </a:outerShdw>
          </a:effectLst>
        </p:spPr>
      </p:pic>
      <p:sp>
        <p:nvSpPr>
          <p:cNvPr id="195" name="Google Shape;195;p30"/>
          <p:cNvSpPr txBox="1"/>
          <p:nvPr/>
        </p:nvSpPr>
        <p:spPr>
          <a:xfrm>
            <a:off x="6273800" y="1615400"/>
            <a:ext cx="2343900" cy="2415000"/>
          </a:xfrm>
          <a:prstGeom prst="rect">
            <a:avLst/>
          </a:prstGeom>
          <a:noFill/>
          <a:ln>
            <a:noFill/>
          </a:ln>
          <a:effectLst>
            <a:outerShdw blurRad="57150" rotWithShape="0" algn="bl" dir="5400000" dist="19050">
              <a:srgbClr val="000000">
                <a:alpha val="50000"/>
              </a:srgbClr>
            </a:outerShdw>
          </a:effectLst>
        </p:spPr>
        <p:txBody>
          <a:bodyPr anchorCtr="0" anchor="t" bIns="68575" lIns="68575" spcFirstLastPara="1" rIns="68575" wrap="square" tIns="68575">
            <a:noAutofit/>
          </a:bodyPr>
          <a:lstStyle/>
          <a:p>
            <a:pPr indent="0" lvl="0" marL="0" rtl="0" algn="l">
              <a:spcBef>
                <a:spcPts val="0"/>
              </a:spcBef>
              <a:spcAft>
                <a:spcPts val="0"/>
              </a:spcAft>
              <a:buNone/>
            </a:pPr>
            <a:r>
              <a:rPr lang="en" sz="2300">
                <a:solidFill>
                  <a:srgbClr val="FFFFFF"/>
                </a:solidFill>
                <a:latin typeface="Walter Turncoat"/>
                <a:ea typeface="Walter Turncoat"/>
                <a:cs typeface="Walter Turncoat"/>
                <a:sym typeface="Walter Turncoat"/>
              </a:rPr>
              <a:t>Beaver families build a lodge out of logs, sticks and mud.</a:t>
            </a:r>
            <a:endParaRPr sz="2300">
              <a:solidFill>
                <a:srgbClr val="FFFFFF"/>
              </a:solidFill>
              <a:latin typeface="Walter Turncoat"/>
              <a:ea typeface="Walter Turncoat"/>
              <a:cs typeface="Walter Turncoat"/>
              <a:sym typeface="Walter Turncoat"/>
            </a:endParaRPr>
          </a:p>
        </p:txBody>
      </p:sp>
      <p:pic>
        <p:nvPicPr>
          <p:cNvPr id="196" name="Google Shape;196;p30"/>
          <p:cNvPicPr preferRelativeResize="0"/>
          <p:nvPr/>
        </p:nvPicPr>
        <p:blipFill>
          <a:blip r:embed="rId5">
            <a:alphaModFix/>
          </a:blip>
          <a:stretch>
            <a:fillRect/>
          </a:stretch>
        </p:blipFill>
        <p:spPr>
          <a:xfrm>
            <a:off x="146050" y="1429701"/>
            <a:ext cx="4750936" cy="3563225"/>
          </a:xfrm>
          <a:prstGeom prst="rect">
            <a:avLst/>
          </a:prstGeom>
          <a:noFill/>
          <a:ln>
            <a:noFill/>
          </a:ln>
          <a:effectLst>
            <a:outerShdw blurRad="57150" rotWithShape="0" algn="bl" dir="5400000" dist="19050">
              <a:srgbClr val="000000">
                <a:alpha val="50000"/>
              </a:srgbClr>
            </a:outerShdw>
          </a:effectLst>
        </p:spPr>
      </p:pic>
      <p:pic>
        <p:nvPicPr>
          <p:cNvPr id="197" name="Google Shape;197;p30"/>
          <p:cNvPicPr preferRelativeResize="0"/>
          <p:nvPr/>
        </p:nvPicPr>
        <p:blipFill>
          <a:blip r:embed="rId6">
            <a:alphaModFix/>
          </a:blip>
          <a:stretch>
            <a:fillRect/>
          </a:stretch>
        </p:blipFill>
        <p:spPr>
          <a:xfrm>
            <a:off x="146052" y="1429699"/>
            <a:ext cx="5541575" cy="3563225"/>
          </a:xfrm>
          <a:prstGeom prst="rect">
            <a:avLst/>
          </a:prstGeom>
          <a:noFill/>
          <a:ln>
            <a:noFill/>
          </a:ln>
          <a:effectLst>
            <a:outerShdw blurRad="57150" rotWithShape="0" algn="bl" dir="5400000" dist="19050">
              <a:srgbClr val="000000">
                <a:alpha val="50000"/>
              </a:srgbClr>
            </a:outerShdw>
          </a:effectLst>
        </p:spPr>
      </p:pic>
      <p:sp>
        <p:nvSpPr>
          <p:cNvPr id="198" name="Google Shape;198;p30"/>
          <p:cNvSpPr txBox="1"/>
          <p:nvPr/>
        </p:nvSpPr>
        <p:spPr>
          <a:xfrm>
            <a:off x="6273800" y="1570747"/>
            <a:ext cx="2502600" cy="1898100"/>
          </a:xfrm>
          <a:prstGeom prst="rect">
            <a:avLst/>
          </a:prstGeom>
          <a:noFill/>
          <a:ln>
            <a:noFill/>
          </a:ln>
          <a:effectLst>
            <a:outerShdw blurRad="57150" rotWithShape="0" algn="bl" dir="5400000" dist="19050">
              <a:srgbClr val="000000">
                <a:alpha val="50000"/>
              </a:srgbClr>
            </a:outerShdw>
          </a:effectLst>
        </p:spPr>
        <p:txBody>
          <a:bodyPr anchorCtr="0" anchor="t" bIns="68575" lIns="68575" spcFirstLastPara="1" rIns="68575" wrap="square" tIns="68575">
            <a:noAutofit/>
          </a:bodyPr>
          <a:lstStyle/>
          <a:p>
            <a:pPr indent="0" lvl="0" marL="0" rtl="0" algn="l">
              <a:spcBef>
                <a:spcPts val="0"/>
              </a:spcBef>
              <a:spcAft>
                <a:spcPts val="0"/>
              </a:spcAft>
              <a:buNone/>
            </a:pPr>
            <a:r>
              <a:rPr lang="en" sz="2300">
                <a:solidFill>
                  <a:srgbClr val="FFFFFF"/>
                </a:solidFill>
                <a:latin typeface="Walter Turncoat"/>
                <a:ea typeface="Walter Turncoat"/>
                <a:cs typeface="Walter Turncoat"/>
                <a:sym typeface="Walter Turncoat"/>
              </a:rPr>
              <a:t>Beavers store food around the lodge in a food cache for the winter.</a:t>
            </a:r>
            <a:endParaRPr sz="2300">
              <a:solidFill>
                <a:srgbClr val="FFFFFF"/>
              </a:solidFill>
              <a:latin typeface="Walter Turncoat"/>
              <a:ea typeface="Walter Turncoat"/>
              <a:cs typeface="Walter Turncoat"/>
              <a:sym typeface="Walter Turncoat"/>
            </a:endParaRPr>
          </a:p>
        </p:txBody>
      </p:sp>
      <p:sp>
        <p:nvSpPr>
          <p:cNvPr id="199" name="Google Shape;199;p30"/>
          <p:cNvSpPr txBox="1"/>
          <p:nvPr/>
        </p:nvSpPr>
        <p:spPr>
          <a:xfrm>
            <a:off x="6273800" y="1570750"/>
            <a:ext cx="2343900" cy="11733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2300">
                <a:solidFill>
                  <a:srgbClr val="FFFFFF"/>
                </a:solidFill>
                <a:latin typeface="Walter Turncoat"/>
                <a:ea typeface="Walter Turncoat"/>
                <a:cs typeface="Walter Turncoat"/>
                <a:sym typeface="Walter Turncoat"/>
              </a:rPr>
              <a:t>Beaver families work together to build dams.</a:t>
            </a:r>
            <a:endParaRPr sz="2300">
              <a:solidFill>
                <a:srgbClr val="FFFFFF"/>
              </a:solidFill>
              <a:latin typeface="Walter Turncoat"/>
              <a:ea typeface="Walter Turncoat"/>
              <a:cs typeface="Walter Turncoat"/>
              <a:sym typeface="Walter Turncoat"/>
            </a:endParaRPr>
          </a:p>
        </p:txBody>
      </p:sp>
      <p:pic>
        <p:nvPicPr>
          <p:cNvPr id="200" name="Google Shape;200;p30"/>
          <p:cNvPicPr preferRelativeResize="0"/>
          <p:nvPr/>
        </p:nvPicPr>
        <p:blipFill>
          <a:blip r:embed="rId7">
            <a:alphaModFix/>
          </a:blip>
          <a:stretch>
            <a:fillRect/>
          </a:stretch>
        </p:blipFill>
        <p:spPr>
          <a:xfrm>
            <a:off x="146050" y="1429701"/>
            <a:ext cx="5541578" cy="368742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194"/>
                                        </p:tgtEl>
                                      </p:cBhvr>
                                    </p:animEffect>
                                    <p:set>
                                      <p:cBhvr>
                                        <p:cTn dur="1" fill="hold">
                                          <p:stCondLst>
                                            <p:cond delay="1000"/>
                                          </p:stCondLst>
                                        </p:cTn>
                                        <p:tgtEl>
                                          <p:spTgt spid="194"/>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1000"/>
                                        <p:tgtEl>
                                          <p:spTgt spid="1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196"/>
                                        </p:tgtEl>
                                      </p:cBhvr>
                                    </p:animEffect>
                                    <p:set>
                                      <p:cBhvr>
                                        <p:cTn dur="1" fill="hold">
                                          <p:stCondLst>
                                            <p:cond delay="1000"/>
                                          </p:stCondLst>
                                        </p:cTn>
                                        <p:tgtEl>
                                          <p:spTgt spid="196"/>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195"/>
                                        </p:tgtEl>
                                      </p:cBhvr>
                                    </p:animEffect>
                                    <p:set>
                                      <p:cBhvr>
                                        <p:cTn dur="1" fill="hold">
                                          <p:stCondLst>
                                            <p:cond delay="1000"/>
                                          </p:stCondLst>
                                        </p:cTn>
                                        <p:tgtEl>
                                          <p:spTgt spid="195"/>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1000"/>
                                        <p:tgtEl>
                                          <p:spTgt spid="197"/>
                                        </p:tgtEl>
                                      </p:cBhvr>
                                    </p:animEffect>
                                  </p:childTnLst>
                                </p:cTn>
                              </p:par>
                              <p:par>
                                <p:cTn fill="hold" nodeType="with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1000"/>
                                        <p:tgtEl>
                                          <p:spTgt spid="1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197"/>
                                        </p:tgtEl>
                                      </p:cBhvr>
                                    </p:animEffect>
                                    <p:set>
                                      <p:cBhvr>
                                        <p:cTn dur="1" fill="hold">
                                          <p:stCondLst>
                                            <p:cond delay="1000"/>
                                          </p:stCondLst>
                                        </p:cTn>
                                        <p:tgtEl>
                                          <p:spTgt spid="19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198"/>
                                        </p:tgtEl>
                                      </p:cBhvr>
                                    </p:animEffect>
                                    <p:set>
                                      <p:cBhvr>
                                        <p:cTn dur="1" fill="hold">
                                          <p:stCondLst>
                                            <p:cond delay="1000"/>
                                          </p:stCondLst>
                                        </p:cTn>
                                        <p:tgtEl>
                                          <p:spTgt spid="198"/>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par>
                                <p:cTn fill="hold" nodeType="with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10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D7A8"/>
        </a:solidFill>
      </p:bgPr>
    </p:bg>
    <p:spTree>
      <p:nvGrpSpPr>
        <p:cNvPr id="204" name="Shape 204"/>
        <p:cNvGrpSpPr/>
        <p:nvPr/>
      </p:nvGrpSpPr>
      <p:grpSpPr>
        <a:xfrm>
          <a:off x="0" y="0"/>
          <a:ext cx="0" cy="0"/>
          <a:chOff x="0" y="0"/>
          <a:chExt cx="0" cy="0"/>
        </a:xfrm>
      </p:grpSpPr>
      <p:pic>
        <p:nvPicPr>
          <p:cNvPr id="205" name="Google Shape;205;p31"/>
          <p:cNvPicPr preferRelativeResize="0"/>
          <p:nvPr/>
        </p:nvPicPr>
        <p:blipFill rotWithShape="1">
          <a:blip r:embed="rId3">
            <a:alphaModFix amt="56000"/>
          </a:blip>
          <a:srcRect b="0" l="0" r="0" t="24998"/>
          <a:stretch/>
        </p:blipFill>
        <p:spPr>
          <a:xfrm>
            <a:off x="0" y="0"/>
            <a:ext cx="9144000" cy="5143500"/>
          </a:xfrm>
          <a:prstGeom prst="rect">
            <a:avLst/>
          </a:prstGeom>
          <a:noFill/>
          <a:ln>
            <a:noFill/>
          </a:ln>
        </p:spPr>
      </p:pic>
      <p:sp>
        <p:nvSpPr>
          <p:cNvPr descr="Related image" id="206" name="Google Shape;206;p31"/>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descr="Beavers are devoted to their work as dam builders and they are born equipped and ready for the job. &quot;Leave it to Beavers&quot; airs Wednesday, May 14 at 8 p.m. (ET) on PBS (check local listings). For more, visit http://www.pbs.org/wnet/nature" id="207" name="Google Shape;207;p31" title="How Do Beavers Build Dams? | Nature on PBS">
            <a:hlinkClick r:id="rId4"/>
          </p:cNvPr>
          <p:cNvPicPr preferRelativeResize="0"/>
          <p:nvPr/>
        </p:nvPicPr>
        <p:blipFill>
          <a:blip r:embed="rId5">
            <a:alphaModFix/>
          </a:blip>
          <a:stretch>
            <a:fillRect/>
          </a:stretch>
        </p:blipFill>
        <p:spPr>
          <a:xfrm>
            <a:off x="1143000" y="0"/>
            <a:ext cx="6858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1000"/>
                                        <p:tgtEl>
                                          <p:spTgt spid="2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32"/>
          <p:cNvPicPr preferRelativeResize="0"/>
          <p:nvPr/>
        </p:nvPicPr>
        <p:blipFill rotWithShape="1">
          <a:blip r:embed="rId3">
            <a:alphaModFix amt="56000"/>
          </a:blip>
          <a:srcRect b="0" l="0" r="0" t="24998"/>
          <a:stretch/>
        </p:blipFill>
        <p:spPr>
          <a:xfrm>
            <a:off x="0" y="0"/>
            <a:ext cx="9144000" cy="5143500"/>
          </a:xfrm>
          <a:prstGeom prst="rect">
            <a:avLst/>
          </a:prstGeom>
          <a:noFill/>
          <a:ln>
            <a:noFill/>
          </a:ln>
        </p:spPr>
      </p:pic>
      <p:sp>
        <p:nvSpPr>
          <p:cNvPr id="213" name="Google Shape;213;p32"/>
          <p:cNvSpPr txBox="1"/>
          <p:nvPr>
            <p:ph type="title"/>
          </p:nvPr>
        </p:nvSpPr>
        <p:spPr>
          <a:xfrm>
            <a:off x="444450" y="263300"/>
            <a:ext cx="8475600" cy="572700"/>
          </a:xfrm>
          <a:prstGeom prst="rect">
            <a:avLst/>
          </a:prstGeom>
          <a:effectLst>
            <a:outerShdw blurRad="57150" rotWithShape="0" algn="bl" dir="5400000" dist="19050">
              <a:srgbClr val="000000"/>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rgbClr val="FFFFFF"/>
                </a:solidFill>
                <a:latin typeface="Walter Turncoat"/>
                <a:ea typeface="Walter Turncoat"/>
                <a:cs typeface="Walter Turncoat"/>
                <a:sym typeface="Walter Turncoat"/>
              </a:rPr>
              <a:t>Humans and Beavers</a:t>
            </a:r>
            <a:endParaRPr b="1" sz="3600">
              <a:solidFill>
                <a:srgbClr val="FFFFFF"/>
              </a:solidFill>
              <a:latin typeface="Walter Turncoat"/>
              <a:ea typeface="Walter Turncoat"/>
              <a:cs typeface="Walter Turncoat"/>
              <a:sym typeface="Walter Turncoat"/>
            </a:endParaRPr>
          </a:p>
        </p:txBody>
      </p:sp>
      <p:pic>
        <p:nvPicPr>
          <p:cNvPr id="214" name="Google Shape;214;p32"/>
          <p:cNvPicPr preferRelativeResize="0"/>
          <p:nvPr/>
        </p:nvPicPr>
        <p:blipFill rotWithShape="1">
          <a:blip r:embed="rId4">
            <a:alphaModFix/>
          </a:blip>
          <a:srcRect b="0" l="19723" r="0" t="0"/>
          <a:stretch/>
        </p:blipFill>
        <p:spPr>
          <a:xfrm>
            <a:off x="4710775" y="1393075"/>
            <a:ext cx="4289274" cy="3004425"/>
          </a:xfrm>
          <a:prstGeom prst="rect">
            <a:avLst/>
          </a:prstGeom>
          <a:noFill/>
          <a:ln>
            <a:noFill/>
          </a:ln>
        </p:spPr>
      </p:pic>
      <p:pic>
        <p:nvPicPr>
          <p:cNvPr id="215" name="Google Shape;215;p32"/>
          <p:cNvPicPr preferRelativeResize="0"/>
          <p:nvPr/>
        </p:nvPicPr>
        <p:blipFill>
          <a:blip r:embed="rId5">
            <a:alphaModFix/>
          </a:blip>
          <a:stretch>
            <a:fillRect/>
          </a:stretch>
        </p:blipFill>
        <p:spPr>
          <a:xfrm>
            <a:off x="96776" y="1393075"/>
            <a:ext cx="4506625" cy="30044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id="220" name="Google Shape;220;p33"/>
          <p:cNvPicPr preferRelativeResize="0"/>
          <p:nvPr/>
        </p:nvPicPr>
        <p:blipFill rotWithShape="1">
          <a:blip r:embed="rId3">
            <a:alphaModFix amt="56000"/>
          </a:blip>
          <a:srcRect b="0" l="0" r="0" t="24998"/>
          <a:stretch/>
        </p:blipFill>
        <p:spPr>
          <a:xfrm>
            <a:off x="0" y="0"/>
            <a:ext cx="9144000" cy="5143500"/>
          </a:xfrm>
          <a:prstGeom prst="rect">
            <a:avLst/>
          </a:prstGeom>
          <a:noFill/>
          <a:ln>
            <a:noFill/>
          </a:ln>
        </p:spPr>
      </p:pic>
      <p:sp>
        <p:nvSpPr>
          <p:cNvPr id="221" name="Google Shape;221;p33"/>
          <p:cNvSpPr txBox="1"/>
          <p:nvPr>
            <p:ph type="title"/>
          </p:nvPr>
        </p:nvSpPr>
        <p:spPr>
          <a:xfrm>
            <a:off x="287925" y="263300"/>
            <a:ext cx="8632200" cy="572700"/>
          </a:xfrm>
          <a:prstGeom prst="rect">
            <a:avLst/>
          </a:prstGeom>
          <a:effectLst>
            <a:outerShdw blurRad="57150" rotWithShape="0" algn="bl" dir="5400000" dist="19050">
              <a:srgbClr val="000000"/>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rgbClr val="FFFFFF"/>
                </a:solidFill>
                <a:latin typeface="Walter Turncoat"/>
                <a:ea typeface="Walter Turncoat"/>
                <a:cs typeface="Walter Turncoat"/>
                <a:sym typeface="Walter Turncoat"/>
              </a:rPr>
              <a:t>How does the DEM manage beavers?</a:t>
            </a:r>
            <a:endParaRPr b="1" sz="3600">
              <a:solidFill>
                <a:srgbClr val="FFFFFF"/>
              </a:solidFill>
              <a:latin typeface="Walter Turncoat"/>
              <a:ea typeface="Walter Turncoat"/>
              <a:cs typeface="Walter Turncoat"/>
              <a:sym typeface="Walter Turncoat"/>
            </a:endParaRPr>
          </a:p>
        </p:txBody>
      </p:sp>
      <p:pic>
        <p:nvPicPr>
          <p:cNvPr id="222" name="Google Shape;222;p33"/>
          <p:cNvPicPr preferRelativeResize="0"/>
          <p:nvPr/>
        </p:nvPicPr>
        <p:blipFill rotWithShape="1">
          <a:blip r:embed="rId4">
            <a:alphaModFix/>
          </a:blip>
          <a:srcRect b="0" l="0" r="0" t="17985"/>
          <a:stretch/>
        </p:blipFill>
        <p:spPr>
          <a:xfrm>
            <a:off x="287925" y="1087863"/>
            <a:ext cx="2411350" cy="2967776"/>
          </a:xfrm>
          <a:prstGeom prst="rect">
            <a:avLst/>
          </a:prstGeom>
          <a:noFill/>
          <a:ln>
            <a:noFill/>
          </a:ln>
        </p:spPr>
      </p:pic>
      <p:pic>
        <p:nvPicPr>
          <p:cNvPr id="223" name="Google Shape;223;p33"/>
          <p:cNvPicPr preferRelativeResize="0"/>
          <p:nvPr/>
        </p:nvPicPr>
        <p:blipFill>
          <a:blip r:embed="rId5">
            <a:alphaModFix/>
          </a:blip>
          <a:stretch>
            <a:fillRect/>
          </a:stretch>
        </p:blipFill>
        <p:spPr>
          <a:xfrm>
            <a:off x="6062750" y="1265150"/>
            <a:ext cx="2857375" cy="2258351"/>
          </a:xfrm>
          <a:prstGeom prst="rect">
            <a:avLst/>
          </a:prstGeom>
          <a:noFill/>
          <a:ln>
            <a:noFill/>
          </a:ln>
        </p:spPr>
      </p:pic>
      <p:pic>
        <p:nvPicPr>
          <p:cNvPr id="224" name="Google Shape;224;p33"/>
          <p:cNvPicPr preferRelativeResize="0"/>
          <p:nvPr/>
        </p:nvPicPr>
        <p:blipFill>
          <a:blip r:embed="rId6">
            <a:alphaModFix/>
          </a:blip>
          <a:stretch>
            <a:fillRect/>
          </a:stretch>
        </p:blipFill>
        <p:spPr>
          <a:xfrm>
            <a:off x="2607086" y="2322475"/>
            <a:ext cx="3993874" cy="2662576"/>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