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embeddedFontLst>
    <p:embeddedFont>
      <p:font typeface="Alegreya" panose="020B0604020202020204" charset="0"/>
      <p:regular r:id="rId19"/>
      <p:bold r:id="rId20"/>
      <p:italic r:id="rId21"/>
      <p:boldItalic r:id="rId22"/>
    </p:embeddedFont>
    <p:embeddedFont>
      <p:font typeface="Cabin Sketch" panose="020B0604020202020204" charset="0"/>
      <p:regular r:id="rId23"/>
      <p:bold r:id="rId24"/>
    </p:embeddedFont>
    <p:embeddedFont>
      <p:font typeface="Cambria" panose="02040503050406030204" pitchFamily="18" charset="0"/>
      <p:regular r:id="rId25"/>
      <p:bold r:id="rId26"/>
      <p:italic r:id="rId27"/>
      <p:boldItalic r:id="rId28"/>
    </p:embeddedFont>
    <p:embeddedFont>
      <p:font typeface="Fredericka the Great" panose="020B0604020202020204" charset="0"/>
      <p:regular r:id="rId29"/>
    </p:embeddedFont>
    <p:embeddedFont>
      <p:font typeface="Sedgwick Ave" panose="020B0604020202020204" charset="0"/>
      <p:regular r:id="rId30"/>
    </p:embeddedFont>
    <p:embeddedFont>
      <p:font typeface="Shadows Into Light Two" panose="02000506000000020004" pitchFamily="2" charset="0"/>
      <p:regular r:id="rId31"/>
    </p:embeddedFont>
    <p:embeddedFont>
      <p:font typeface="Walter Turncoat" panose="020B0604020202020204" charset="0"/>
      <p:regular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844" autoAdjust="0"/>
  </p:normalViewPr>
  <p:slideViewPr>
    <p:cSldViewPr snapToGrid="0">
      <p:cViewPr varScale="1">
        <p:scale>
          <a:sx n="125" d="100"/>
          <a:sy n="125" d="100"/>
        </p:scale>
        <p:origin x="119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nnon, Mary (DEM)" userId="12de4988-0d83-4038-bb6d-8f396020a2a4" providerId="ADAL" clId="{2E151E12-1E34-4266-A094-1BFAABB0D698}"/>
    <pc:docChg chg="modSld">
      <pc:chgData name="Gannon, Mary (DEM)" userId="12de4988-0d83-4038-bb6d-8f396020a2a4" providerId="ADAL" clId="{2E151E12-1E34-4266-A094-1BFAABB0D698}" dt="2023-07-05T16:32:03.461" v="20" actId="14100"/>
      <pc:docMkLst>
        <pc:docMk/>
      </pc:docMkLst>
      <pc:sldChg chg="modSp mod">
        <pc:chgData name="Gannon, Mary (DEM)" userId="12de4988-0d83-4038-bb6d-8f396020a2a4" providerId="ADAL" clId="{2E151E12-1E34-4266-A094-1BFAABB0D698}" dt="2023-07-05T16:32:03.461" v="20" actId="14100"/>
        <pc:sldMkLst>
          <pc:docMk/>
          <pc:sldMk cId="0" sldId="261"/>
        </pc:sldMkLst>
        <pc:spChg chg="mod">
          <ac:chgData name="Gannon, Mary (DEM)" userId="12de4988-0d83-4038-bb6d-8f396020a2a4" providerId="ADAL" clId="{2E151E12-1E34-4266-A094-1BFAABB0D698}" dt="2023-07-05T16:31:58.137" v="19" actId="20577"/>
          <ac:spMkLst>
            <pc:docMk/>
            <pc:sldMk cId="0" sldId="261"/>
            <ac:spMk id="109" creationId="{00000000-0000-0000-0000-000000000000}"/>
          </ac:spMkLst>
        </pc:spChg>
        <pc:spChg chg="mod">
          <ac:chgData name="Gannon, Mary (DEM)" userId="12de4988-0d83-4038-bb6d-8f396020a2a4" providerId="ADAL" clId="{2E151E12-1E34-4266-A094-1BFAABB0D698}" dt="2023-07-05T16:32:03.461" v="20" actId="14100"/>
          <ac:spMkLst>
            <pc:docMk/>
            <pc:sldMk cId="0" sldId="261"/>
            <ac:spMk id="111" creationId="{00000000-0000-0000-0000-000000000000}"/>
          </ac:spMkLst>
        </pc:spChg>
      </pc:sldChg>
    </pc:docChg>
  </pc:docChgLst>
  <pc:docChgLst>
    <pc:chgData name="Gannon, Mary (DEM)" userId="12de4988-0d83-4038-bb6d-8f396020a2a4" providerId="ADAL" clId="{7523C8FB-FDE6-469E-AA06-3AC08FC4BF81}"/>
    <pc:docChg chg="modSld">
      <pc:chgData name="Gannon, Mary (DEM)" userId="12de4988-0d83-4038-bb6d-8f396020a2a4" providerId="ADAL" clId="{7523C8FB-FDE6-469E-AA06-3AC08FC4BF81}" dt="2023-10-17T19:51:18.193" v="8" actId="14100"/>
      <pc:docMkLst>
        <pc:docMk/>
      </pc:docMkLst>
      <pc:sldChg chg="modSp mod">
        <pc:chgData name="Gannon, Mary (DEM)" userId="12de4988-0d83-4038-bb6d-8f396020a2a4" providerId="ADAL" clId="{7523C8FB-FDE6-469E-AA06-3AC08FC4BF81}" dt="2023-10-17T19:51:18.193" v="8" actId="14100"/>
        <pc:sldMkLst>
          <pc:docMk/>
          <pc:sldMk cId="0" sldId="268"/>
        </pc:sldMkLst>
        <pc:spChg chg="mod">
          <ac:chgData name="Gannon, Mary (DEM)" userId="12de4988-0d83-4038-bb6d-8f396020a2a4" providerId="ADAL" clId="{7523C8FB-FDE6-469E-AA06-3AC08FC4BF81}" dt="2023-10-17T19:51:13.891" v="6" actId="403"/>
          <ac:spMkLst>
            <pc:docMk/>
            <pc:sldMk cId="0" sldId="268"/>
            <ac:spMk id="198" creationId="{00000000-0000-0000-0000-000000000000}"/>
          </ac:spMkLst>
        </pc:spChg>
        <pc:picChg chg="mod">
          <ac:chgData name="Gannon, Mary (DEM)" userId="12de4988-0d83-4038-bb6d-8f396020a2a4" providerId="ADAL" clId="{7523C8FB-FDE6-469E-AA06-3AC08FC4BF81}" dt="2023-10-17T19:51:18.193" v="8" actId="14100"/>
          <ac:picMkLst>
            <pc:docMk/>
            <pc:sldMk cId="0" sldId="268"/>
            <ac:picMk id="20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e118e10e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2" name="Google Shape;52;g1e118e10e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What is a habitat?- An animal’s home, made up of food, water, shelter and space.</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What habitats can you find around Rhode Island?</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Fields/Meadows</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Hardwood forests</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Pitch pine forests</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Ponds/freshwater habitats</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What is different about these landscapes?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What animals might you find in each one?</a:t>
            </a:r>
            <a:endParaRPr/>
          </a:p>
          <a:p>
            <a:pPr marL="0" marR="0" lvl="0" indent="0" algn="l" rtl="0">
              <a:spcBef>
                <a:spcPts val="0"/>
              </a:spcBef>
              <a:spcAft>
                <a:spcPts val="0"/>
              </a:spcAft>
              <a:buClr>
                <a:srgbClr val="1155CC"/>
              </a:buClr>
              <a:buFont typeface="Arial"/>
              <a:buNone/>
            </a:pPr>
            <a:endParaRPr/>
          </a:p>
          <a:p>
            <a:pPr marL="0" marR="0" lvl="0" indent="0" algn="l" rtl="0">
              <a:spcBef>
                <a:spcPts val="0"/>
              </a:spcBef>
              <a:spcAft>
                <a:spcPts val="0"/>
              </a:spcAft>
              <a:buClr>
                <a:srgbClr val="1155CC"/>
              </a:buClr>
              <a:buFont typeface="Arial"/>
              <a:buNone/>
            </a:pPr>
            <a:r>
              <a:rPr lang="en"/>
              <a:t>Photo: Tillinghast Pond Management Area</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388b910da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388b910da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Background image: buttonbush, a common wetland plant</a:t>
            </a:r>
            <a:endParaRPr sz="1200">
              <a:latin typeface="Cambria"/>
              <a:ea typeface="Cambria"/>
              <a:cs typeface="Cambria"/>
              <a:sym typeface="Cambri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388b910d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388b910d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Pictures (on click):</a:t>
            </a:r>
            <a:endParaRPr sz="1200">
              <a:latin typeface="Cambria"/>
              <a:ea typeface="Cambria"/>
              <a:cs typeface="Cambria"/>
              <a:sym typeface="Cambria"/>
            </a:endParaRPr>
          </a:p>
          <a:p>
            <a:pPr marL="914400" lvl="1" indent="-304800" algn="l" rtl="0">
              <a:spcBef>
                <a:spcPts val="0"/>
              </a:spcBef>
              <a:spcAft>
                <a:spcPts val="0"/>
              </a:spcAft>
              <a:buSzPts val="1200"/>
              <a:buFont typeface="Cambria"/>
              <a:buChar char="○"/>
            </a:pPr>
            <a:r>
              <a:rPr lang="en" sz="1200">
                <a:latin typeface="Cambria"/>
                <a:ea typeface="Cambria"/>
                <a:cs typeface="Cambria"/>
                <a:sym typeface="Cambria"/>
              </a:rPr>
              <a:t>Swamps, Ponds and Rivers</a:t>
            </a:r>
            <a:endParaRPr sz="1200">
              <a:latin typeface="Cambria"/>
              <a:ea typeface="Cambria"/>
              <a:cs typeface="Cambria"/>
              <a:sym typeface="Cambria"/>
            </a:endParaRPr>
          </a:p>
          <a:p>
            <a:pPr marL="914400" lvl="1" indent="-304800" algn="l" rtl="0">
              <a:spcBef>
                <a:spcPts val="0"/>
              </a:spcBef>
              <a:spcAft>
                <a:spcPts val="0"/>
              </a:spcAft>
              <a:buSzPts val="1200"/>
              <a:buFont typeface="Cambria"/>
              <a:buChar char="○"/>
            </a:pPr>
            <a:r>
              <a:rPr lang="en" sz="1200">
                <a:latin typeface="Cambria"/>
                <a:ea typeface="Cambria"/>
                <a:cs typeface="Cambria"/>
                <a:sym typeface="Cambria"/>
              </a:rPr>
              <a:t>Vernal pools, Bogs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Each of these different types of wetlands provides habitat for many different kinds of wildlife.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Can you identify some of the difference between these habitats?</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618819ce72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618819ce72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a:solidFill>
                  <a:schemeClr val="dk1"/>
                </a:solidFill>
                <a:latin typeface="Cambria"/>
                <a:ea typeface="Cambria"/>
                <a:cs typeface="Cambria"/>
                <a:sym typeface="Cambria"/>
              </a:rPr>
              <a:t>What is a swamp?</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Swamps are places where the soil is permanently saturated or covered with water.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They are usually adjacent to ponds or rivers.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Swamps are considered forested wetlands because they are distinguished from other wetlands by their woody vegetation.</a:t>
            </a:r>
            <a:endParaRPr sz="1200">
              <a:solidFill>
                <a:schemeClr val="dk1"/>
              </a:solidFill>
              <a:latin typeface="Cambria"/>
              <a:ea typeface="Cambria"/>
              <a:cs typeface="Cambria"/>
              <a:sym typeface="Cambria"/>
            </a:endParaRPr>
          </a:p>
          <a:p>
            <a:pPr marL="0" lvl="0" indent="0" algn="l" rtl="0">
              <a:spcBef>
                <a:spcPts val="0"/>
              </a:spcBef>
              <a:spcAft>
                <a:spcPts val="0"/>
              </a:spcAft>
              <a:buNone/>
            </a:pPr>
            <a:r>
              <a:rPr lang="en" sz="1200">
                <a:solidFill>
                  <a:schemeClr val="dk1"/>
                </a:solidFill>
                <a:latin typeface="Cambria"/>
                <a:ea typeface="Cambria"/>
                <a:cs typeface="Cambria"/>
                <a:sym typeface="Cambria"/>
              </a:rPr>
              <a:t>Photo: Swamp in George Washington Management Area</a:t>
            </a:r>
            <a:endParaRPr sz="1200">
              <a:solidFill>
                <a:schemeClr val="dk1"/>
              </a:solidFill>
              <a:latin typeface="Cambria"/>
              <a:ea typeface="Cambria"/>
              <a:cs typeface="Cambria"/>
              <a:sym typeface="Cambria"/>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388b910da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388b910da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Common swamp plants: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Cattails and reeds (top)</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Sedges (middle)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Skunk cabbage (bottom left)</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Duckweed (bottom right)</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Center: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Hemlock (bottom) This is a hemlock swamp located in Buck Hill Management Area.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White Cedar (middle) This is a white cedar swamp (circled on click) in Durfee Hill Management Area.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The top image show other small wetland shrubs in Great Swamp Management Area.</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Swamp wildlife (on click):</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Swamps are very important habitats for birds and other wildlife. Migrating birds use swamps as resting places and to find food during their long journey.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Other wildlife such as muskrats (Bottom) use swamps as their permanent homes.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Northern pintail duck (Top)-Species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Great blue Heron (2nd down)</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Hooded mergansers (3rd down)-Species of Greatest Conservation Need</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618819ce72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618819ce72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solidFill>
                  <a:schemeClr val="dk1"/>
                </a:solidFill>
                <a:latin typeface="Cambria"/>
                <a:ea typeface="Cambria"/>
                <a:cs typeface="Cambria"/>
                <a:sym typeface="Cambria"/>
              </a:rPr>
              <a:t>What is a river?</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Rivers are flowing bodies of water that are fed by snow melt, rain, streams or springs.</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They move through channels and connect to larger water bodies or meet with the sea. </a:t>
            </a:r>
            <a:endParaRPr sz="1200">
              <a:solidFill>
                <a:schemeClr val="dk1"/>
              </a:solidFill>
              <a:latin typeface="Cambria"/>
              <a:ea typeface="Cambria"/>
              <a:cs typeface="Cambria"/>
              <a:sym typeface="Cambria"/>
            </a:endParaRPr>
          </a:p>
          <a:p>
            <a:pPr marL="0" lvl="0" indent="0" algn="l" rtl="0">
              <a:spcBef>
                <a:spcPts val="0"/>
              </a:spcBef>
              <a:spcAft>
                <a:spcPts val="0"/>
              </a:spcAft>
              <a:buNone/>
            </a:pPr>
            <a:endParaRPr sz="1200">
              <a:solidFill>
                <a:schemeClr val="dk1"/>
              </a:solidFill>
              <a:latin typeface="Cambria"/>
              <a:ea typeface="Cambria"/>
              <a:cs typeface="Cambria"/>
              <a:sym typeface="Cambria"/>
            </a:endParaRPr>
          </a:p>
          <a:p>
            <a:pPr marL="0" lvl="0" indent="0" algn="l" rtl="0">
              <a:spcBef>
                <a:spcPts val="0"/>
              </a:spcBef>
              <a:spcAft>
                <a:spcPts val="0"/>
              </a:spcAft>
              <a:buNone/>
            </a:pPr>
            <a:r>
              <a:rPr lang="en" sz="1200">
                <a:solidFill>
                  <a:schemeClr val="dk1"/>
                </a:solidFill>
                <a:latin typeface="Cambria"/>
                <a:ea typeface="Cambria"/>
                <a:cs typeface="Cambria"/>
                <a:sym typeface="Cambria"/>
              </a:rPr>
              <a:t>What is a pond?</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Ponds have stagnant or standing water and are either created by man or by natural valleys in the landscape.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Ponds may have small streams flowing in or out but do not have a current.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The photo is of Breakheart Pond in Arcadia Management Area</a:t>
            </a:r>
            <a:endParaRPr sz="1200">
              <a:solidFill>
                <a:schemeClr val="dk1"/>
              </a:solidFill>
              <a:latin typeface="Cambria"/>
              <a:ea typeface="Cambria"/>
              <a:cs typeface="Cambria"/>
              <a:sym typeface="Cambria"/>
            </a:endParaRPr>
          </a:p>
          <a:p>
            <a:pPr marL="0" lvl="0" indent="0" algn="l" rtl="0">
              <a:spcBef>
                <a:spcPts val="0"/>
              </a:spcBef>
              <a:spcAft>
                <a:spcPts val="0"/>
              </a:spcAft>
              <a:buNone/>
            </a:pPr>
            <a:endParaRPr sz="1200">
              <a:solidFill>
                <a:schemeClr val="dk1"/>
              </a:solidFill>
              <a:latin typeface="Cambria"/>
              <a:ea typeface="Cambria"/>
              <a:cs typeface="Cambria"/>
              <a:sym typeface="Cambria"/>
            </a:endParaRPr>
          </a:p>
          <a:p>
            <a:pPr marL="0" lvl="0" indent="0" algn="l" rtl="0">
              <a:spcBef>
                <a:spcPts val="0"/>
              </a:spcBef>
              <a:spcAft>
                <a:spcPts val="0"/>
              </a:spcAft>
              <a:buNone/>
            </a:pPr>
            <a:r>
              <a:rPr lang="en" sz="1200">
                <a:solidFill>
                  <a:schemeClr val="dk1"/>
                </a:solidFill>
                <a:latin typeface="Cambria"/>
                <a:ea typeface="Cambria"/>
                <a:cs typeface="Cambria"/>
                <a:sym typeface="Cambria"/>
              </a:rPr>
              <a:t>*Both rivers and ponds are permanently covered with water. </a:t>
            </a:r>
            <a:endParaRPr sz="1200">
              <a:solidFill>
                <a:schemeClr val="dk1"/>
              </a:solidFill>
              <a:latin typeface="Cambria"/>
              <a:ea typeface="Cambria"/>
              <a:cs typeface="Cambria"/>
              <a:sym typeface="Cambria"/>
            </a:endParaRPr>
          </a:p>
          <a:p>
            <a:pPr marL="0" lvl="0" indent="0" algn="l" rtl="0">
              <a:spcBef>
                <a:spcPts val="0"/>
              </a:spcBef>
              <a:spcAft>
                <a:spcPts val="0"/>
              </a:spcAft>
              <a:buNone/>
            </a:pPr>
            <a:endParaRPr sz="1200">
              <a:solidFill>
                <a:schemeClr val="dk1"/>
              </a:solidFill>
              <a:latin typeface="Cambria"/>
              <a:ea typeface="Cambria"/>
              <a:cs typeface="Cambria"/>
              <a:sym typeface="Cambri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618819ce72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618819ce72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Common Pond and River Plants: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Pickerel Weed (top): emergent plant with roots in the water but leaves and flowers are above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Cardinal Flower (2nd down): grows in very wet soils along pond and river edges (riparian habitats)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Blue Flag/Iris (3rd down): grows in very wet soils along pond and river edges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Moneywort (bottom left): a submerged plant that grows beneath the water</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Floating Heart (bottom right): a floating/emergent plant that has roots that reach the bottom but leaves that can float</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Center:</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Top: Plain Pond-Black Farm Management Area</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Bottom: Big Round Top Pond- Big Round Top Management Area. Three wood duck boxes provide nesting habitat for wood ducks.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Right: Roaring Brook- Arcadia Management Area</a:t>
            </a:r>
            <a:endParaRPr sz="1200">
              <a:latin typeface="Cambria"/>
              <a:ea typeface="Cambria"/>
              <a:cs typeface="Cambria"/>
              <a:sym typeface="Cambria"/>
            </a:endParaRPr>
          </a:p>
          <a:p>
            <a:pPr marL="45720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Pond and River Wildlife (on click):</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Beaver (top): build lodges and dams to create homes.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Otter (2nd down): hunt for fish and dig holes along banks for homes.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Wood duck (3rd down): Nest in holes of trees during the spring and summer.- 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Brook trout (bottom): live in ponds and rivers year round- Species of Greatest Conservation Need</a:t>
            </a:r>
            <a:endParaRPr sz="1200">
              <a:latin typeface="Cambria"/>
              <a:ea typeface="Cambria"/>
              <a:cs typeface="Cambria"/>
              <a:sym typeface="Cambria"/>
            </a:endParaRPr>
          </a:p>
          <a:p>
            <a:pPr marL="0" lvl="0" indent="0" algn="l" rtl="0">
              <a:spcBef>
                <a:spcPts val="0"/>
              </a:spcBef>
              <a:spcAft>
                <a:spcPts val="0"/>
              </a:spcAft>
              <a:buNone/>
            </a:pPr>
            <a:endParaRPr sz="1200" b="1">
              <a:latin typeface="Cambria"/>
              <a:ea typeface="Cambria"/>
              <a:cs typeface="Cambria"/>
              <a:sym typeface="Cambria"/>
            </a:endParaRPr>
          </a:p>
          <a:p>
            <a:pPr marL="0" lvl="0" indent="0" algn="l" rtl="0">
              <a:spcBef>
                <a:spcPts val="0"/>
              </a:spcBef>
              <a:spcAft>
                <a:spcPts val="0"/>
              </a:spcAft>
              <a:buNone/>
            </a:pPr>
            <a:endParaRPr sz="1200" b="1">
              <a:latin typeface="Cambria"/>
              <a:ea typeface="Cambria"/>
              <a:cs typeface="Cambria"/>
              <a:sym typeface="Cambria"/>
            </a:endParaRPr>
          </a:p>
          <a:p>
            <a:pPr marL="0" lvl="0" indent="0" algn="l" rtl="0">
              <a:spcBef>
                <a:spcPts val="0"/>
              </a:spcBef>
              <a:spcAft>
                <a:spcPts val="0"/>
              </a:spcAft>
              <a:buNone/>
            </a:pPr>
            <a:endParaRPr sz="1200" b="1">
              <a:latin typeface="Cambria"/>
              <a:ea typeface="Cambria"/>
              <a:cs typeface="Cambria"/>
              <a:sym typeface="Cambri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6191a4a762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6191a4a762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Font typeface="Cambria"/>
              <a:buChar char="●"/>
            </a:pPr>
            <a:r>
              <a:rPr lang="en" sz="1200">
                <a:latin typeface="Cambria"/>
                <a:ea typeface="Cambria"/>
                <a:cs typeface="Cambria"/>
                <a:sym typeface="Cambria"/>
              </a:rPr>
              <a:t>Vernal pools are only filled with water part of the year from snowmelt and rain.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The word “vernal” comes from the latin word for spring!</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When the summer and fall come along, there is less rain so the pool dries up.</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Some animals are specially adapted to vernal pools and need them to reproduce and survive.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Vernal pools have no fish, so the animals that live there have one less predator to worry about. </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*Photo: Vernal pool in Arcadia Management Area</a:t>
            </a:r>
            <a:endParaRPr sz="1200">
              <a:latin typeface="Cambria"/>
              <a:ea typeface="Cambria"/>
              <a:cs typeface="Cambria"/>
              <a:sym typeface="Cambria"/>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6180aba496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6180aba496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Vernal pool plants: Some vernal pools are only surrounded by plants and turn a very dark brown from the decomposing leaves at the bottom. Others have small plants that grow in the pool itself.</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Red maple (top): This plant often surrounds vernal pools and its fallen leaves create hiding places for animals.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Mosses (2nd down): Most vernal pools have moss growing on trees if nothing else.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Rice cut grass (3rd down): rice cut grass will grow in the water and provide places for animals to place their eggs.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Ferns (bottom): ferns often grow around vernal pools and provide shade.</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Center photos: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Vernal pools are filled with ice and snow during the wintertime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When the snow begins to melt in the spring (on click), it fills up the pool, providing water for spotted salamanders and other animals to lay their eggs.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Photos show vernal pools in Walden Woods in Massachusetts. </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Vernal Pool Animals (on click):</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Spotted salamander (top): breed in vernal pools-Species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Wood frog (2nd down): breed in vernal pools-Species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Fairy Shrimp (3rd down): Spend their entire lives in the water and under leaves of vernal pools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Dragonfly larva (bottom): Spend the first stage of their lives in vernal pools</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6180aba496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6180aba496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What is a bog?</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Bogs are made up of sphagnum moss which, as it dies year after year, forms layers of spongy substrate called peat.</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Bogs are not easy to walk on, the peat sucks up and holds moisture, creating super saturated soil that bounces and quakes with each step. </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Bogs can occur alone or can border other wetlands.</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Fun fact: Fish don’t typically live in bogs because of the low oxygen level however, the smallest fish in the world (also the smallest vertebrate) was found in a bog in Sumatra! Adults grow no larger than ⅓ of an inch long!</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Photo: Hawley Bog in CT</a:t>
            </a:r>
            <a:endParaRPr sz="1200">
              <a:latin typeface="Cambria"/>
              <a:ea typeface="Cambria"/>
              <a:cs typeface="Cambria"/>
              <a:sym typeface="Cambri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61976b3b50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61976b3b50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Bog plants: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Sphagnum moss (top): Most bogs in the New England area are primarily made up of sphagnum moss.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Sundew (2nd down): Sundew are carnivorous plants that produce a sticky substance and can trap insects that land on them!</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Pitcher plant (3rd down): Pitcher plants are also carnivorous, but they trap insects when they fall into their pitcher shaped cup.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Cranberries (bottom): Cranberries grow in bogs in huge quantities are harvested to make things like cranberry juice and cranberry sauce!</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Center Photos: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Top: a sphagnum bog with black spruce trees interspersed.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Center: a cranberry bog.</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Bottom: a fringe bog on the edge of a pond.</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Bog Wildlife: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Spotted turtle (top): bask on moss -Species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Raccoon (2nd down): search for insects as food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Bog copper (3rd down): Only live in bogs and pollinate bog plants-Species of Greatest Conservation Need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Ribbonsnake (bottom): bask on moss to keep warm-Species of Greatest Conservation Need</a:t>
            </a:r>
            <a:endParaRPr sz="1200">
              <a:latin typeface="Cambria"/>
              <a:ea typeface="Cambria"/>
              <a:cs typeface="Cambria"/>
              <a:sym typeface="Cambria"/>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618819ce7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618819ce7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Font typeface="Cambria"/>
              <a:buChar char="●"/>
            </a:pPr>
            <a:r>
              <a:rPr lang="en" sz="1200">
                <a:latin typeface="Cambria"/>
                <a:ea typeface="Cambria"/>
                <a:cs typeface="Cambria"/>
                <a:sym typeface="Cambria"/>
              </a:rPr>
              <a:t>Absorb water during heavy rainfall to prevent floods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Filter out toxins </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Provide habitat for wildlife</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Retain water, prevent droughts</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Provide opportunities for hunting fishing and wildlife watching</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Top photo: Osprey- nest and hunt for fish over wetlands</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2f7efaf646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2f7efaf646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The DEM protects freshwater habitats all throughout Rhode Island in Wildlife Management Areas. These are places where no one is allowed to build houses, businesses or roads. They are places where animals can live without facing the danger of crossing roads or having their homes polluted. The green areas on the map show where the DEM Wildlife Management areas are located in the state. </a:t>
            </a:r>
            <a:endParaRPr sz="1200">
              <a:latin typeface="Cambria"/>
              <a:ea typeface="Cambria"/>
              <a:cs typeface="Cambria"/>
              <a:sym typeface="Cambria"/>
            </a:endParaRPr>
          </a:p>
          <a:p>
            <a:pPr marL="0" lvl="0" indent="0" algn="l" rtl="0">
              <a:spcBef>
                <a:spcPts val="0"/>
              </a:spcBef>
              <a:spcAft>
                <a:spcPts val="0"/>
              </a:spcAft>
              <a:buNone/>
            </a:pPr>
            <a:r>
              <a:rPr lang="en" sz="1200">
                <a:latin typeface="Cambria"/>
                <a:ea typeface="Cambria"/>
                <a:cs typeface="Cambria"/>
                <a:sym typeface="Cambria"/>
              </a:rPr>
              <a:t>Photo: Tillinghast Pond in Tillinghast Management Area</a:t>
            </a:r>
            <a:endParaRPr sz="1200">
              <a:latin typeface="Cambria"/>
              <a:ea typeface="Cambria"/>
              <a:cs typeface="Cambria"/>
              <a:sym typeface="Cambria"/>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8c8388e5b9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8c8388e5b9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Migratory birds, like ducks, often use wetlands to rest and eat on their journey. </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Dabbling ducks, like ring-necked ducks and american black ducks need the water level to be low enough so that they can reach the vegetation under the water just by dipping their heads down since they are not adapted to diving. </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When beavers dam up the flow of water to an area too much, it makes the water too deep for the ducks and doesn’t allow aquatic vegetation to grow very well.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The DEM puts water control structures in wetlands to allow biologists to raise and lower the level of the water as needed. </a:t>
            </a:r>
            <a:endParaRPr sz="1200">
              <a:solidFill>
                <a:schemeClr val="dk1"/>
              </a:solidFill>
              <a:latin typeface="Cambria"/>
              <a:ea typeface="Cambria"/>
              <a:cs typeface="Cambria"/>
              <a:sym typeface="Cambria"/>
            </a:endParaRPr>
          </a:p>
          <a:p>
            <a:pPr marL="914400" lvl="1"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During the certain times of the year, biologists lower the water level so that plants can grow and produce the seeds that ducks need and love to eat. If they need the water level to be higher, they simply adjust the structure. </a:t>
            </a:r>
            <a:endParaRPr sz="1200">
              <a:solidFill>
                <a:schemeClr val="dk1"/>
              </a:solidFill>
              <a:latin typeface="Cambria"/>
              <a:ea typeface="Cambria"/>
              <a:cs typeface="Cambria"/>
              <a:sym typeface="Cambria"/>
            </a:endParaRPr>
          </a:p>
          <a:p>
            <a:pPr marL="0" lvl="0" indent="0" algn="l" rtl="0">
              <a:spcBef>
                <a:spcPts val="0"/>
              </a:spcBef>
              <a:spcAft>
                <a:spcPts val="0"/>
              </a:spcAft>
              <a:buNone/>
            </a:pPr>
            <a:r>
              <a:rPr lang="en" sz="1200">
                <a:solidFill>
                  <a:schemeClr val="dk1"/>
                </a:solidFill>
                <a:latin typeface="Cambria"/>
                <a:ea typeface="Cambria"/>
                <a:cs typeface="Cambria"/>
                <a:sym typeface="Cambria"/>
              </a:rPr>
              <a:t>Photos: </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Water control structure at the Great Swamp Management Area. During and after construction.</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Ring-necked duck (left)</a:t>
            </a:r>
            <a:endParaRPr sz="1200">
              <a:solidFill>
                <a:schemeClr val="dk1"/>
              </a:solidFill>
              <a:latin typeface="Cambria"/>
              <a:ea typeface="Cambria"/>
              <a:cs typeface="Cambria"/>
              <a:sym typeface="Cambria"/>
            </a:endParaRPr>
          </a:p>
          <a:p>
            <a:pPr marL="457200" lvl="0" indent="-304800" algn="l" rtl="0">
              <a:spcBef>
                <a:spcPts val="0"/>
              </a:spcBef>
              <a:spcAft>
                <a:spcPts val="0"/>
              </a:spcAft>
              <a:buClr>
                <a:schemeClr val="dk1"/>
              </a:buClr>
              <a:buSzPts val="1200"/>
              <a:buFont typeface="Cambria"/>
              <a:buChar char="●"/>
            </a:pPr>
            <a:r>
              <a:rPr lang="en" sz="1200">
                <a:solidFill>
                  <a:schemeClr val="dk1"/>
                </a:solidFill>
                <a:latin typeface="Cambria"/>
                <a:ea typeface="Cambria"/>
                <a:cs typeface="Cambria"/>
                <a:sym typeface="Cambria"/>
              </a:rPr>
              <a:t>American black duck (right)</a:t>
            </a:r>
            <a:endParaRPr sz="1200">
              <a:solidFill>
                <a:schemeClr val="dk1"/>
              </a:solidFill>
              <a:latin typeface="Cambria"/>
              <a:ea typeface="Cambria"/>
              <a:cs typeface="Cambria"/>
              <a:sym typeface="Cambria"/>
            </a:endParaRPr>
          </a:p>
          <a:p>
            <a:pPr marL="0" lvl="0" indent="0" algn="l" rtl="0">
              <a:spcBef>
                <a:spcPts val="0"/>
              </a:spcBef>
              <a:spcAft>
                <a:spcPts val="0"/>
              </a:spcAft>
              <a:buNone/>
            </a:pPr>
            <a:endParaRPr sz="1200">
              <a:solidFill>
                <a:schemeClr val="dk1"/>
              </a:solidFill>
              <a:latin typeface="Cambria"/>
              <a:ea typeface="Cambria"/>
              <a:cs typeface="Cambria"/>
              <a:sym typeface="Cambria"/>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f7efaf646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f7efaf646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Cambria"/>
                <a:ea typeface="Cambria"/>
                <a:cs typeface="Cambria"/>
                <a:sym typeface="Cambria"/>
              </a:rPr>
              <a:t>Phragmites (Frag-mite-ees)(appears on click)  is a species of plant that is not native to Rhode Island. It was accidentally introduced from Europe and has taken over spaces where our native wetland plants would grow. If phragmites grows too thick, it can even prevent animals from reaching the water. DEM Biologists have been working hard to cut down this invasive grass in the Great Swamp Management Area to make room for our native plants to grow. By cutting several times per year and treating areas with herbicide, stands of phragmites can be reduced. This benefits all of the wildlife that permanently or temporarily rely on this freshwater habitat. </a:t>
            </a:r>
            <a:endParaRPr sz="1200">
              <a:latin typeface="Cambria"/>
              <a:ea typeface="Cambria"/>
              <a:cs typeface="Cambria"/>
              <a:sym typeface="Cambria"/>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f91183355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3f91183355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Font typeface="Cambria"/>
              <a:buChar char="●"/>
            </a:pPr>
            <a:r>
              <a:rPr lang="en" sz="1200">
                <a:latin typeface="Cambria"/>
                <a:ea typeface="Cambria"/>
                <a:cs typeface="Cambria"/>
                <a:sym typeface="Cambria"/>
              </a:rPr>
              <a:t>Don’t litter</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Pick up trash</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Plant native plants in your yard</a:t>
            </a:r>
            <a:endParaRPr sz="1200">
              <a:latin typeface="Cambria"/>
              <a:ea typeface="Cambria"/>
              <a:cs typeface="Cambria"/>
              <a:sym typeface="Cambria"/>
            </a:endParaRPr>
          </a:p>
          <a:p>
            <a:pPr marL="457200" lvl="0" indent="-304800" algn="l" rtl="0">
              <a:spcBef>
                <a:spcPts val="0"/>
              </a:spcBef>
              <a:spcAft>
                <a:spcPts val="0"/>
              </a:spcAft>
              <a:buSzPts val="1200"/>
              <a:buFont typeface="Cambria"/>
              <a:buChar char="●"/>
            </a:pPr>
            <a:r>
              <a:rPr lang="en" sz="1200">
                <a:latin typeface="Cambria"/>
                <a:ea typeface="Cambria"/>
                <a:cs typeface="Cambria"/>
                <a:sym typeface="Cambria"/>
              </a:rPr>
              <a:t>Reduce, Re-use, Recycle!</a:t>
            </a: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a:p>
            <a:pPr marL="0" lvl="0" indent="0" algn="l" rtl="0">
              <a:spcBef>
                <a:spcPts val="0"/>
              </a:spcBef>
              <a:spcAft>
                <a:spcPts val="0"/>
              </a:spcAft>
              <a:buNone/>
            </a:pPr>
            <a:endParaRPr sz="1200">
              <a:latin typeface="Cambria"/>
              <a:ea typeface="Cambria"/>
              <a:cs typeface="Cambria"/>
              <a:sym typeface="Cambria"/>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B6D7A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png"/><Relationship Id="rId3" Type="http://schemas.openxmlformats.org/officeDocument/2006/relationships/image" Target="../media/image4.jpe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2.png"/><Relationship Id="rId11" Type="http://schemas.openxmlformats.org/officeDocument/2006/relationships/image" Target="../media/image17.jpe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jpeg"/><Relationship Id="rId1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4.jpeg"/><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jpe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image" Target="../media/image22.jpeg"/><Relationship Id="rId9" Type="http://schemas.openxmlformats.org/officeDocument/2006/relationships/image" Target="../media/image27.png"/><Relationship Id="rId14" Type="http://schemas.openxmlformats.org/officeDocument/2006/relationships/image" Target="../media/image32.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4.jpeg"/></Relationships>
</file>

<file path=ppt/slides/_rels/slide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3" Type="http://schemas.openxmlformats.org/officeDocument/2006/relationships/image" Target="../media/image4.jpe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 Id="rId14" Type="http://schemas.openxmlformats.org/officeDocument/2006/relationships/image" Target="../media/image4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1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4.jpe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60.jpeg"/><Relationship Id="rId4" Type="http://schemas.openxmlformats.org/officeDocument/2006/relationships/image" Target="../media/image59.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4.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63.png"/><Relationship Id="rId5" Type="http://schemas.openxmlformats.org/officeDocument/2006/relationships/image" Target="../media/image62.jpeg"/><Relationship Id="rId4" Type="http://schemas.openxmlformats.org/officeDocument/2006/relationships/image" Target="../media/image61.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66.png"/><Relationship Id="rId5" Type="http://schemas.openxmlformats.org/officeDocument/2006/relationships/image" Target="../media/image5.jpeg"/><Relationship Id="rId4" Type="http://schemas.openxmlformats.org/officeDocument/2006/relationships/image" Target="../media/image65.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mt="84000"/>
          </a:blip>
          <a:srcRect r="2219"/>
          <a:stretch/>
        </p:blipFill>
        <p:spPr>
          <a:xfrm>
            <a:off x="0" y="0"/>
            <a:ext cx="9144000" cy="5143501"/>
          </a:xfrm>
          <a:prstGeom prst="rect">
            <a:avLst/>
          </a:prstGeom>
          <a:noFill/>
          <a:ln>
            <a:noFill/>
          </a:ln>
        </p:spPr>
      </p:pic>
      <p:sp>
        <p:nvSpPr>
          <p:cNvPr id="55" name="Google Shape;55;p13"/>
          <p:cNvSpPr txBox="1"/>
          <p:nvPr/>
        </p:nvSpPr>
        <p:spPr>
          <a:xfrm>
            <a:off x="608575" y="647300"/>
            <a:ext cx="7667400" cy="27075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ctr" rtl="0">
              <a:spcBef>
                <a:spcPts val="0"/>
              </a:spcBef>
              <a:spcAft>
                <a:spcPts val="0"/>
              </a:spcAft>
              <a:buNone/>
            </a:pPr>
            <a:endParaRPr sz="6000">
              <a:solidFill>
                <a:srgbClr val="FFFFFF"/>
              </a:solidFill>
              <a:latin typeface="Fredericka the Great"/>
              <a:ea typeface="Fredericka the Great"/>
              <a:cs typeface="Fredericka the Great"/>
              <a:sym typeface="Fredericka the Great"/>
            </a:endParaRPr>
          </a:p>
          <a:p>
            <a:pPr marL="0" lvl="0" indent="0" algn="ctr" rtl="0">
              <a:spcBef>
                <a:spcPts val="0"/>
              </a:spcBef>
              <a:spcAft>
                <a:spcPts val="0"/>
              </a:spcAft>
              <a:buNone/>
            </a:pPr>
            <a:r>
              <a:rPr lang="en" sz="5300">
                <a:solidFill>
                  <a:srgbClr val="FFFFFF"/>
                </a:solidFill>
                <a:latin typeface="Walter Turncoat"/>
                <a:ea typeface="Walter Turncoat"/>
                <a:cs typeface="Walter Turncoat"/>
                <a:sym typeface="Walter Turncoat"/>
              </a:rPr>
              <a:t>Wading through Freshwater Wetlands</a:t>
            </a:r>
            <a:endParaRPr sz="5300">
              <a:solidFill>
                <a:srgbClr val="FFFFFF"/>
              </a:solidFill>
              <a:latin typeface="Walter Turncoat"/>
              <a:ea typeface="Walter Turncoat"/>
              <a:cs typeface="Walter Turncoat"/>
              <a:sym typeface="Walter Turncoat"/>
            </a:endParaRPr>
          </a:p>
          <a:p>
            <a:pPr marL="0" lvl="0" indent="0" algn="l" rtl="0">
              <a:spcBef>
                <a:spcPts val="0"/>
              </a:spcBef>
              <a:spcAft>
                <a:spcPts val="0"/>
              </a:spcAft>
              <a:buNone/>
            </a:pPr>
            <a:r>
              <a:rPr lang="en" sz="2400">
                <a:solidFill>
                  <a:srgbClr val="FFFFFF"/>
                </a:solidFill>
                <a:latin typeface="Walter Turncoat"/>
                <a:ea typeface="Walter Turncoat"/>
                <a:cs typeface="Walter Turncoat"/>
                <a:sym typeface="Walter Turncoat"/>
              </a:rPr>
              <a:t>RI DEM Division of Fish and Wildlife</a:t>
            </a:r>
            <a:endParaRPr sz="2400">
              <a:solidFill>
                <a:srgbClr val="FFFFFF"/>
              </a:solidFill>
              <a:latin typeface="Walter Turncoat"/>
              <a:ea typeface="Walter Turncoat"/>
              <a:cs typeface="Walter Turncoat"/>
              <a:sym typeface="Walter Turncoat"/>
            </a:endParaRPr>
          </a:p>
          <a:p>
            <a:pPr marL="0" lvl="0" indent="0" algn="l" rtl="0">
              <a:spcBef>
                <a:spcPts val="0"/>
              </a:spcBef>
              <a:spcAft>
                <a:spcPts val="0"/>
              </a:spcAft>
              <a:buNone/>
            </a:pPr>
            <a:r>
              <a:rPr lang="en" sz="2400">
                <a:solidFill>
                  <a:srgbClr val="FFFFFF"/>
                </a:solidFill>
                <a:latin typeface="Walter Turncoat"/>
                <a:ea typeface="Walter Turncoat"/>
                <a:cs typeface="Walter Turncoat"/>
                <a:sym typeface="Walter Turncoat"/>
              </a:rPr>
              <a:t>Rhody Critter Kits Program</a:t>
            </a:r>
            <a:endParaRPr sz="2400">
              <a:solidFill>
                <a:srgbClr val="FFFFFF"/>
              </a:solidFill>
              <a:latin typeface="Walter Turncoat"/>
              <a:ea typeface="Walter Turncoat"/>
              <a:cs typeface="Walter Turncoat"/>
              <a:sym typeface="Walter Turncoat"/>
            </a:endParaRPr>
          </a:p>
          <a:p>
            <a:pPr marL="0" lvl="0" indent="0" algn="l" rtl="0">
              <a:spcBef>
                <a:spcPts val="0"/>
              </a:spcBef>
              <a:spcAft>
                <a:spcPts val="0"/>
              </a:spcAft>
              <a:buNone/>
            </a:pPr>
            <a:endParaRPr/>
          </a:p>
          <a:p>
            <a:pPr marL="0" lvl="0" indent="0" algn="l" rtl="0">
              <a:spcBef>
                <a:spcPts val="0"/>
              </a:spcBef>
              <a:spcAft>
                <a:spcPts val="0"/>
              </a:spcAft>
              <a:buNone/>
            </a:pPr>
            <a:endParaRPr sz="2400">
              <a:solidFill>
                <a:srgbClr val="FFFFFF"/>
              </a:solidFill>
              <a:latin typeface="Alegreya"/>
              <a:ea typeface="Alegreya"/>
              <a:cs typeface="Alegreya"/>
              <a:sym typeface="Alegreya"/>
            </a:endParaRPr>
          </a:p>
        </p:txBody>
      </p:sp>
      <p:pic>
        <p:nvPicPr>
          <p:cNvPr id="56" name="Google Shape;56;p13"/>
          <p:cNvPicPr preferRelativeResize="0"/>
          <p:nvPr/>
        </p:nvPicPr>
        <p:blipFill rotWithShape="1">
          <a:blip r:embed="rId4">
            <a:alphaModFix/>
          </a:blip>
          <a:srcRect r="22630"/>
          <a:stretch/>
        </p:blipFill>
        <p:spPr>
          <a:xfrm>
            <a:off x="6196900" y="3257875"/>
            <a:ext cx="2671800" cy="846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rotWithShape="1">
          <a:blip r:embed="rId3">
            <a:alphaModFix amt="63000"/>
          </a:blip>
          <a:srcRect t="10844" r="714" b="5543"/>
          <a:stretch/>
        </p:blipFill>
        <p:spPr>
          <a:xfrm>
            <a:off x="0" y="0"/>
            <a:ext cx="9144000" cy="5123125"/>
          </a:xfrm>
          <a:prstGeom prst="rect">
            <a:avLst/>
          </a:prstGeom>
          <a:noFill/>
          <a:ln>
            <a:noFill/>
          </a:ln>
        </p:spPr>
      </p:pic>
      <p:sp>
        <p:nvSpPr>
          <p:cNvPr id="62" name="Google Shape;62;p14"/>
          <p:cNvSpPr txBox="1">
            <a:spLocks noGrp="1"/>
          </p:cNvSpPr>
          <p:nvPr>
            <p:ph type="title"/>
          </p:nvPr>
        </p:nvSpPr>
        <p:spPr>
          <a:xfrm>
            <a:off x="444450" y="263300"/>
            <a:ext cx="84756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rgbClr val="FFFFFF"/>
                </a:solidFill>
                <a:latin typeface="Walter Turncoat"/>
                <a:ea typeface="Walter Turncoat"/>
                <a:cs typeface="Walter Turncoat"/>
                <a:sym typeface="Walter Turncoat"/>
              </a:rPr>
              <a:t>What are freshwater wetlands?</a:t>
            </a:r>
            <a:endParaRPr sz="3600" b="1">
              <a:solidFill>
                <a:srgbClr val="FFFFFF"/>
              </a:solidFill>
              <a:latin typeface="Walter Turncoat"/>
              <a:ea typeface="Walter Turncoat"/>
              <a:cs typeface="Walter Turncoat"/>
              <a:sym typeface="Walter Turncoat"/>
            </a:endParaRPr>
          </a:p>
        </p:txBody>
      </p:sp>
      <p:sp>
        <p:nvSpPr>
          <p:cNvPr id="63" name="Google Shape;63;p14"/>
          <p:cNvSpPr txBox="1"/>
          <p:nvPr/>
        </p:nvSpPr>
        <p:spPr>
          <a:xfrm>
            <a:off x="829600" y="1852425"/>
            <a:ext cx="7390800" cy="3150000"/>
          </a:xfrm>
          <a:prstGeom prst="rect">
            <a:avLst/>
          </a:prstGeom>
          <a:noFill/>
          <a:ln>
            <a:noFill/>
          </a:ln>
          <a:effectLst>
            <a:outerShdw blurRad="57150" dist="19050" dir="5400000" algn="bl" rotWithShape="0">
              <a:srgbClr val="000000">
                <a:alpha val="50000"/>
              </a:srgbClr>
            </a:outerShdw>
          </a:effectLst>
        </p:spPr>
        <p:txBody>
          <a:bodyPr spcFirstLastPara="1" wrap="square" lIns="91425" tIns="91425" rIns="91425" bIns="91425" anchor="t" anchorCtr="0">
            <a:noAutofit/>
          </a:bodyPr>
          <a:lstStyle/>
          <a:p>
            <a:pPr marL="0" lvl="0" indent="0" algn="ctr" rtl="0">
              <a:spcBef>
                <a:spcPts val="0"/>
              </a:spcBef>
              <a:spcAft>
                <a:spcPts val="0"/>
              </a:spcAft>
              <a:buNone/>
            </a:pPr>
            <a:r>
              <a:rPr lang="en" sz="2400">
                <a:solidFill>
                  <a:srgbClr val="FFFFFF"/>
                </a:solidFill>
                <a:latin typeface="Walter Turncoat"/>
                <a:ea typeface="Walter Turncoat"/>
                <a:cs typeface="Walter Turncoat"/>
                <a:sym typeface="Walter Turncoat"/>
              </a:rPr>
              <a:t>Places where the ground is covered with water</a:t>
            </a:r>
            <a:endParaRPr sz="24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2400">
                <a:solidFill>
                  <a:srgbClr val="FFFFFF"/>
                </a:solidFill>
                <a:latin typeface="Walter Turncoat"/>
                <a:ea typeface="Walter Turncoat"/>
                <a:cs typeface="Walter Turncoat"/>
                <a:sym typeface="Walter Turncoat"/>
              </a:rPr>
              <a:t>(Permanently or temporarily)</a:t>
            </a:r>
            <a:endParaRPr sz="24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2400">
                <a:solidFill>
                  <a:srgbClr val="FFFFFF"/>
                </a:solidFill>
                <a:latin typeface="Walter Turncoat"/>
                <a:ea typeface="Walter Turncoat"/>
                <a:cs typeface="Walter Turncoat"/>
                <a:sym typeface="Walter Turncoat"/>
              </a:rPr>
              <a:t>Marked by specialized water-loving plants</a:t>
            </a:r>
            <a:endParaRPr sz="24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2400">
                <a:solidFill>
                  <a:srgbClr val="FFFFFF"/>
                </a:solidFill>
                <a:latin typeface="Walter Turncoat"/>
                <a:ea typeface="Walter Turncoat"/>
                <a:cs typeface="Walter Turncoat"/>
                <a:sym typeface="Walter Turncoat"/>
              </a:rPr>
              <a:t>One of the four crucial parts of a habitat</a:t>
            </a:r>
            <a:endParaRPr sz="2400">
              <a:solidFill>
                <a:srgbClr val="FFFFFF"/>
              </a:solidFill>
              <a:latin typeface="Walter Turncoat"/>
              <a:ea typeface="Walter Turncoat"/>
              <a:cs typeface="Walter Turncoat"/>
              <a:sym typeface="Walter Turncoa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pic>
        <p:nvPicPr>
          <p:cNvPr id="68" name="Google Shape;68;p15"/>
          <p:cNvPicPr preferRelativeResize="0"/>
          <p:nvPr/>
        </p:nvPicPr>
        <p:blipFill rotWithShape="1">
          <a:blip r:embed="rId3">
            <a:alphaModFix amt="63000"/>
          </a:blip>
          <a:srcRect t="10845" r="714" b="5212"/>
          <a:stretch/>
        </p:blipFill>
        <p:spPr>
          <a:xfrm>
            <a:off x="0" y="0"/>
            <a:ext cx="9144000" cy="5143500"/>
          </a:xfrm>
          <a:prstGeom prst="rect">
            <a:avLst/>
          </a:prstGeom>
          <a:noFill/>
          <a:ln>
            <a:noFill/>
          </a:ln>
        </p:spPr>
      </p:pic>
      <p:sp>
        <p:nvSpPr>
          <p:cNvPr id="69" name="Google Shape;69;p15"/>
          <p:cNvSpPr txBox="1">
            <a:spLocks noGrp="1"/>
          </p:cNvSpPr>
          <p:nvPr>
            <p:ph type="title"/>
          </p:nvPr>
        </p:nvSpPr>
        <p:spPr>
          <a:xfrm>
            <a:off x="1259250" y="2053125"/>
            <a:ext cx="6625500" cy="7866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3600" b="1">
                <a:solidFill>
                  <a:srgbClr val="FFFFFF"/>
                </a:solidFill>
                <a:latin typeface="Walter Turncoat"/>
                <a:ea typeface="Walter Turncoat"/>
                <a:cs typeface="Walter Turncoat"/>
                <a:sym typeface="Walter Turncoat"/>
              </a:rPr>
              <a:t>Wetlands of Rhode Island</a:t>
            </a:r>
            <a:endParaRPr sz="3600" b="1">
              <a:solidFill>
                <a:srgbClr val="FFFFFF"/>
              </a:solidFill>
              <a:latin typeface="Walter Turncoat"/>
              <a:ea typeface="Walter Turncoat"/>
              <a:cs typeface="Walter Turncoat"/>
              <a:sym typeface="Walter Turncoat"/>
            </a:endParaRPr>
          </a:p>
          <a:p>
            <a:pPr marL="0" lvl="0" indent="0" algn="l" rtl="0">
              <a:spcBef>
                <a:spcPts val="0"/>
              </a:spcBef>
              <a:spcAft>
                <a:spcPts val="0"/>
              </a:spcAft>
              <a:buNone/>
            </a:pPr>
            <a:endParaRPr sz="3600">
              <a:latin typeface="Walter Turncoat"/>
              <a:ea typeface="Walter Turncoat"/>
              <a:cs typeface="Walter Turncoat"/>
              <a:sym typeface="Walter Turncoat"/>
            </a:endParaRPr>
          </a:p>
        </p:txBody>
      </p:sp>
      <p:pic>
        <p:nvPicPr>
          <p:cNvPr id="70" name="Google Shape;70;p15"/>
          <p:cNvPicPr preferRelativeResize="0"/>
          <p:nvPr/>
        </p:nvPicPr>
        <p:blipFill rotWithShape="1">
          <a:blip r:embed="rId4">
            <a:alphaModFix/>
          </a:blip>
          <a:srcRect r="5882"/>
          <a:stretch/>
        </p:blipFill>
        <p:spPr>
          <a:xfrm>
            <a:off x="1184800" y="-13451"/>
            <a:ext cx="3412397" cy="2412517"/>
          </a:xfrm>
          <a:prstGeom prst="rect">
            <a:avLst/>
          </a:prstGeom>
          <a:noFill/>
          <a:ln>
            <a:noFill/>
          </a:ln>
        </p:spPr>
      </p:pic>
      <p:pic>
        <p:nvPicPr>
          <p:cNvPr id="71" name="Google Shape;71;p15"/>
          <p:cNvPicPr preferRelativeResize="0"/>
          <p:nvPr/>
        </p:nvPicPr>
        <p:blipFill rotWithShape="1">
          <a:blip r:embed="rId5">
            <a:alphaModFix/>
          </a:blip>
          <a:srcRect t="4122" r="11190"/>
          <a:stretch/>
        </p:blipFill>
        <p:spPr>
          <a:xfrm>
            <a:off x="1184800" y="2687400"/>
            <a:ext cx="3412399" cy="2456100"/>
          </a:xfrm>
          <a:prstGeom prst="rect">
            <a:avLst/>
          </a:prstGeom>
          <a:noFill/>
          <a:ln>
            <a:noFill/>
          </a:ln>
        </p:spPr>
      </p:pic>
      <p:pic>
        <p:nvPicPr>
          <p:cNvPr id="72" name="Google Shape;72;p15"/>
          <p:cNvPicPr preferRelativeResize="0"/>
          <p:nvPr/>
        </p:nvPicPr>
        <p:blipFill>
          <a:blip r:embed="rId6">
            <a:alphaModFix/>
          </a:blip>
          <a:stretch>
            <a:fillRect/>
          </a:stretch>
        </p:blipFill>
        <p:spPr>
          <a:xfrm>
            <a:off x="4598375" y="-13475"/>
            <a:ext cx="3625048" cy="2412156"/>
          </a:xfrm>
          <a:prstGeom prst="rect">
            <a:avLst/>
          </a:prstGeom>
          <a:noFill/>
          <a:ln>
            <a:noFill/>
          </a:ln>
        </p:spPr>
      </p:pic>
      <p:pic>
        <p:nvPicPr>
          <p:cNvPr id="73" name="Google Shape;73;p15"/>
          <p:cNvPicPr preferRelativeResize="0"/>
          <p:nvPr/>
        </p:nvPicPr>
        <p:blipFill>
          <a:blip r:embed="rId7">
            <a:alphaModFix/>
          </a:blip>
          <a:stretch>
            <a:fillRect/>
          </a:stretch>
        </p:blipFill>
        <p:spPr>
          <a:xfrm>
            <a:off x="4597200" y="2687400"/>
            <a:ext cx="3625040" cy="2410625"/>
          </a:xfrm>
          <a:prstGeom prst="rect">
            <a:avLst/>
          </a:prstGeom>
          <a:noFill/>
          <a:ln>
            <a:noFill/>
          </a:ln>
        </p:spPr>
      </p:pic>
      <p:sp>
        <p:nvSpPr>
          <p:cNvPr id="74" name="Google Shape;74;p15"/>
          <p:cNvSpPr txBox="1"/>
          <p:nvPr/>
        </p:nvSpPr>
        <p:spPr>
          <a:xfrm>
            <a:off x="3171450" y="1857125"/>
            <a:ext cx="1257000" cy="472800"/>
          </a:xfrm>
          <a:prstGeom prst="rect">
            <a:avLst/>
          </a:prstGeom>
          <a:noFill/>
          <a:ln>
            <a:noFill/>
          </a:ln>
          <a:effectLst>
            <a:outerShdw blurRad="57150" dist="19050" dir="5400000" algn="bl" rotWithShape="0">
              <a:srgbClr val="000000">
                <a:alpha val="50000"/>
              </a:srgbClr>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FFFF"/>
                </a:solidFill>
                <a:latin typeface="Shadows Into Light Two"/>
                <a:ea typeface="Shadows Into Light Two"/>
                <a:cs typeface="Shadows Into Light Two"/>
                <a:sym typeface="Shadows Into Light Two"/>
              </a:rPr>
              <a:t>Swamps</a:t>
            </a:r>
            <a:endParaRPr sz="2400">
              <a:solidFill>
                <a:srgbClr val="FFFFFF"/>
              </a:solidFill>
              <a:latin typeface="Shadows Into Light Two"/>
              <a:ea typeface="Shadows Into Light Two"/>
              <a:cs typeface="Shadows Into Light Two"/>
              <a:sym typeface="Shadows Into Light Two"/>
            </a:endParaRPr>
          </a:p>
        </p:txBody>
      </p:sp>
      <p:sp>
        <p:nvSpPr>
          <p:cNvPr id="75" name="Google Shape;75;p15"/>
          <p:cNvSpPr txBox="1"/>
          <p:nvPr/>
        </p:nvSpPr>
        <p:spPr>
          <a:xfrm>
            <a:off x="6158350" y="1925875"/>
            <a:ext cx="2065200" cy="472800"/>
          </a:xfrm>
          <a:prstGeom prst="rect">
            <a:avLst/>
          </a:prstGeom>
          <a:noFill/>
          <a:ln>
            <a:noFill/>
          </a:ln>
          <a:effectLst>
            <a:outerShdw blurRad="57150" dist="19050" dir="5400000" algn="bl" rotWithShape="0">
              <a:srgbClr val="000000">
                <a:alpha val="50000"/>
              </a:srgbClr>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FFFF"/>
                </a:solidFill>
                <a:latin typeface="Shadows Into Light Two"/>
                <a:ea typeface="Shadows Into Light Two"/>
                <a:cs typeface="Shadows Into Light Two"/>
                <a:sym typeface="Shadows Into Light Two"/>
              </a:rPr>
              <a:t>Ponds &amp; Rivers</a:t>
            </a:r>
            <a:endParaRPr sz="2400">
              <a:solidFill>
                <a:srgbClr val="FFFFFF"/>
              </a:solidFill>
              <a:latin typeface="Shadows Into Light Two"/>
              <a:ea typeface="Shadows Into Light Two"/>
              <a:cs typeface="Shadows Into Light Two"/>
              <a:sym typeface="Shadows Into Light Two"/>
            </a:endParaRPr>
          </a:p>
        </p:txBody>
      </p:sp>
      <p:sp>
        <p:nvSpPr>
          <p:cNvPr id="76" name="Google Shape;76;p15"/>
          <p:cNvSpPr txBox="1"/>
          <p:nvPr/>
        </p:nvSpPr>
        <p:spPr>
          <a:xfrm>
            <a:off x="2820525" y="4567550"/>
            <a:ext cx="1665600" cy="4728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FFFF"/>
                </a:solidFill>
                <a:latin typeface="Shadows Into Light Two"/>
                <a:ea typeface="Shadows Into Light Two"/>
                <a:cs typeface="Shadows Into Light Two"/>
                <a:sym typeface="Shadows Into Light Two"/>
              </a:rPr>
              <a:t>Vernal Pools</a:t>
            </a:r>
            <a:endParaRPr sz="2400">
              <a:solidFill>
                <a:srgbClr val="FFFFFF"/>
              </a:solidFill>
              <a:latin typeface="Shadows Into Light Two"/>
              <a:ea typeface="Shadows Into Light Two"/>
              <a:cs typeface="Shadows Into Light Two"/>
              <a:sym typeface="Shadows Into Light Two"/>
            </a:endParaRPr>
          </a:p>
        </p:txBody>
      </p:sp>
      <p:sp>
        <p:nvSpPr>
          <p:cNvPr id="77" name="Google Shape;77;p15"/>
          <p:cNvSpPr txBox="1"/>
          <p:nvPr/>
        </p:nvSpPr>
        <p:spPr>
          <a:xfrm>
            <a:off x="7302750" y="4567550"/>
            <a:ext cx="919500" cy="472800"/>
          </a:xfrm>
          <a:prstGeom prst="rect">
            <a:avLst/>
          </a:prstGeom>
          <a:noFill/>
          <a:ln>
            <a:noFill/>
          </a:ln>
          <a:effectLst>
            <a:outerShdw blurRad="57150" dist="19050" dir="5400000" algn="bl" rotWithShape="0">
              <a:srgbClr val="000000">
                <a:alpha val="50000"/>
              </a:srgbClr>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FFFF"/>
                </a:solidFill>
                <a:latin typeface="Shadows Into Light Two"/>
                <a:ea typeface="Shadows Into Light Two"/>
                <a:cs typeface="Shadows Into Light Two"/>
                <a:sym typeface="Shadows Into Light Two"/>
              </a:rPr>
              <a:t>Bogs</a:t>
            </a:r>
            <a:endParaRPr sz="2400">
              <a:solidFill>
                <a:srgbClr val="FFFFFF"/>
              </a:solidFill>
              <a:latin typeface="Shadows Into Light Two"/>
              <a:ea typeface="Shadows Into Light Two"/>
              <a:cs typeface="Shadows Into Light Two"/>
              <a:sym typeface="Shadows Into Light Tw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childTnLst>
                                </p:cTn>
                              </p:par>
                              <p:par>
                                <p:cTn id="8" presetID="10" presetClass="entr" presetSubtype="0" fill="hold"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1000"/>
                                        <p:tgtEl>
                                          <p:spTgt spid="72"/>
                                        </p:tgtEl>
                                      </p:cBhvr>
                                    </p:animEffect>
                                  </p:childTnLst>
                                </p:cTn>
                              </p:par>
                              <p:par>
                                <p:cTn id="11" presetID="10" presetClass="entr" presetSubtype="0" fill="hold" nodeType="withEffect">
                                  <p:stCondLst>
                                    <p:cond delay="0"/>
                                  </p:stCondLst>
                                  <p:childTnLst>
                                    <p:set>
                                      <p:cBhvr>
                                        <p:cTn id="12" dur="1" fill="hold">
                                          <p:stCondLst>
                                            <p:cond delay="0"/>
                                          </p:stCondLst>
                                        </p:cTn>
                                        <p:tgtEl>
                                          <p:spTgt spid="71"/>
                                        </p:tgtEl>
                                        <p:attrNameLst>
                                          <p:attrName>style.visibility</p:attrName>
                                        </p:attrNameLst>
                                      </p:cBhvr>
                                      <p:to>
                                        <p:strVal val="visible"/>
                                      </p:to>
                                    </p:set>
                                    <p:animEffect transition="in" filter="fade">
                                      <p:cBhvr>
                                        <p:cTn id="13" dur="1000"/>
                                        <p:tgtEl>
                                          <p:spTgt spid="71"/>
                                        </p:tgtEl>
                                      </p:cBhvr>
                                    </p:animEffect>
                                  </p:childTnLst>
                                </p:cTn>
                              </p:par>
                              <p:par>
                                <p:cTn id="14" presetID="10" presetClass="entr" presetSubtype="0" fill="hold" nodeType="withEffect">
                                  <p:stCondLst>
                                    <p:cond delay="0"/>
                                  </p:stCondLst>
                                  <p:childTnLst>
                                    <p:set>
                                      <p:cBhvr>
                                        <p:cTn id="15" dur="1" fill="hold">
                                          <p:stCondLst>
                                            <p:cond delay="0"/>
                                          </p:stCondLst>
                                        </p:cTn>
                                        <p:tgtEl>
                                          <p:spTgt spid="73"/>
                                        </p:tgtEl>
                                        <p:attrNameLst>
                                          <p:attrName>style.visibility</p:attrName>
                                        </p:attrNameLst>
                                      </p:cBhvr>
                                      <p:to>
                                        <p:strVal val="visible"/>
                                      </p:to>
                                    </p:set>
                                    <p:animEffect transition="in" filter="fade">
                                      <p:cBhvr>
                                        <p:cTn id="16" dur="1000"/>
                                        <p:tgtEl>
                                          <p:spTgt spid="73"/>
                                        </p:tgtEl>
                                      </p:cBhvr>
                                    </p:animEffect>
                                  </p:childTnLst>
                                </p:cTn>
                              </p:par>
                              <p:par>
                                <p:cTn id="17" presetID="1" presetClass="exit" presetSubtype="0" fill="hold" nodeType="withEffect">
                                  <p:stCondLst>
                                    <p:cond delay="0"/>
                                  </p:stCondLst>
                                  <p:childTnLst>
                                    <p:set>
                                      <p:cBhvr>
                                        <p:cTn id="18" dur="1" fill="hold">
                                          <p:stCondLst>
                                            <p:cond delay="1000"/>
                                          </p:stCondLst>
                                        </p:cTn>
                                        <p:tgtEl>
                                          <p:spTgt spid="69"/>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74"/>
                                        </p:tgtEl>
                                        <p:attrNameLst>
                                          <p:attrName>style.visibility</p:attrName>
                                        </p:attrNameLst>
                                      </p:cBhvr>
                                      <p:to>
                                        <p:strVal val="visible"/>
                                      </p:to>
                                    </p:set>
                                    <p:animEffect transition="in" filter="fade">
                                      <p:cBhvr>
                                        <p:cTn id="21" dur="1000"/>
                                        <p:tgtEl>
                                          <p:spTgt spid="74"/>
                                        </p:tgtEl>
                                      </p:cBhvr>
                                    </p:animEffect>
                                  </p:childTnLst>
                                </p:cTn>
                              </p:par>
                              <p:par>
                                <p:cTn id="22" presetID="10" presetClass="entr" presetSubtype="0" fill="hold" nodeType="with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1000"/>
                                        <p:tgtEl>
                                          <p:spTgt spid="75"/>
                                        </p:tgtEl>
                                      </p:cBhvr>
                                    </p:animEffect>
                                  </p:childTnLst>
                                </p:cTn>
                              </p:par>
                              <p:par>
                                <p:cTn id="25" presetID="10" presetClass="entr" presetSubtype="0" fill="hold" nodeType="withEffect">
                                  <p:stCondLst>
                                    <p:cond delay="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1000"/>
                                        <p:tgtEl>
                                          <p:spTgt spid="76"/>
                                        </p:tgtEl>
                                      </p:cBhvr>
                                    </p:animEffect>
                                  </p:childTnLst>
                                </p:cTn>
                              </p:par>
                              <p:par>
                                <p:cTn id="28" presetID="10" presetClass="entr" presetSubtype="0" fill="hold" nodeType="with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1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pic>
        <p:nvPicPr>
          <p:cNvPr id="82" name="Google Shape;82;p16"/>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83" name="Google Shape;83;p16"/>
          <p:cNvSpPr txBox="1">
            <a:spLocks noGrp="1"/>
          </p:cNvSpPr>
          <p:nvPr>
            <p:ph type="title"/>
          </p:nvPr>
        </p:nvSpPr>
        <p:spPr>
          <a:xfrm>
            <a:off x="77675" y="143200"/>
            <a:ext cx="84756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a:solidFill>
                  <a:srgbClr val="FFFFFF"/>
                </a:solidFill>
                <a:latin typeface="Walter Turncoat"/>
                <a:ea typeface="Walter Turncoat"/>
                <a:cs typeface="Walter Turncoat"/>
                <a:sym typeface="Walter Turncoat"/>
              </a:rPr>
              <a:t>What is a swamp?</a:t>
            </a:r>
            <a:endParaRPr sz="3600" b="1">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endParaRPr>
              <a:latin typeface="Sedgwick Ave"/>
              <a:ea typeface="Sedgwick Ave"/>
              <a:cs typeface="Sedgwick Ave"/>
              <a:sym typeface="Sedgwick Ave"/>
            </a:endParaRPr>
          </a:p>
        </p:txBody>
      </p:sp>
      <p:sp>
        <p:nvSpPr>
          <p:cNvPr id="84" name="Google Shape;84;p16"/>
          <p:cNvSpPr txBox="1"/>
          <p:nvPr/>
        </p:nvSpPr>
        <p:spPr>
          <a:xfrm>
            <a:off x="5216925" y="890000"/>
            <a:ext cx="3694500" cy="34560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Permanently saturated or covered with water</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Found along streams and rivers</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Forested wetlands</a:t>
            </a:r>
            <a:endParaRPr sz="2400">
              <a:solidFill>
                <a:srgbClr val="FFFFFF"/>
              </a:solidFill>
              <a:latin typeface="Walter Turncoat"/>
              <a:ea typeface="Walter Turncoat"/>
              <a:cs typeface="Walter Turncoat"/>
              <a:sym typeface="Walter Turncoat"/>
            </a:endParaRPr>
          </a:p>
        </p:txBody>
      </p:sp>
      <p:pic>
        <p:nvPicPr>
          <p:cNvPr id="85" name="Google Shape;85;p16"/>
          <p:cNvPicPr preferRelativeResize="0"/>
          <p:nvPr/>
        </p:nvPicPr>
        <p:blipFill>
          <a:blip r:embed="rId4">
            <a:alphaModFix/>
          </a:blip>
          <a:stretch>
            <a:fillRect/>
          </a:stretch>
        </p:blipFill>
        <p:spPr>
          <a:xfrm>
            <a:off x="177150" y="1037376"/>
            <a:ext cx="4750803" cy="316124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90" name="Google Shape;90;p17"/>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91" name="Google Shape;91;p17"/>
          <p:cNvSpPr txBox="1"/>
          <p:nvPr/>
        </p:nvSpPr>
        <p:spPr>
          <a:xfrm>
            <a:off x="159850" y="112825"/>
            <a:ext cx="4927200" cy="6771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a:solidFill>
                  <a:srgbClr val="FFFFFF"/>
                </a:solidFill>
                <a:latin typeface="Walter Turncoat"/>
                <a:ea typeface="Walter Turncoat"/>
                <a:cs typeface="Walter Turncoat"/>
                <a:sym typeface="Walter Turncoat"/>
              </a:rPr>
              <a:t>SWAMPS</a:t>
            </a:r>
            <a:endParaRPr sz="3600">
              <a:solidFill>
                <a:srgbClr val="FFFFFF"/>
              </a:solidFill>
              <a:latin typeface="Walter Turncoat"/>
              <a:ea typeface="Walter Turncoat"/>
              <a:cs typeface="Walter Turncoat"/>
              <a:sym typeface="Walter Turncoat"/>
            </a:endParaRPr>
          </a:p>
        </p:txBody>
      </p:sp>
      <p:pic>
        <p:nvPicPr>
          <p:cNvPr id="92" name="Google Shape;92;p17"/>
          <p:cNvPicPr preferRelativeResize="0"/>
          <p:nvPr/>
        </p:nvPicPr>
        <p:blipFill rotWithShape="1">
          <a:blip r:embed="rId4">
            <a:alphaModFix/>
          </a:blip>
          <a:srcRect t="9239"/>
          <a:stretch/>
        </p:blipFill>
        <p:spPr>
          <a:xfrm>
            <a:off x="7466075" y="-1"/>
            <a:ext cx="1677925" cy="1140700"/>
          </a:xfrm>
          <a:prstGeom prst="rect">
            <a:avLst/>
          </a:prstGeom>
          <a:noFill/>
          <a:ln>
            <a:noFill/>
          </a:ln>
        </p:spPr>
      </p:pic>
      <p:pic>
        <p:nvPicPr>
          <p:cNvPr id="93" name="Google Shape;93;p17"/>
          <p:cNvPicPr preferRelativeResize="0"/>
          <p:nvPr/>
        </p:nvPicPr>
        <p:blipFill>
          <a:blip r:embed="rId5">
            <a:alphaModFix/>
          </a:blip>
          <a:stretch>
            <a:fillRect/>
          </a:stretch>
        </p:blipFill>
        <p:spPr>
          <a:xfrm>
            <a:off x="7466075" y="1240038"/>
            <a:ext cx="1677925" cy="1258450"/>
          </a:xfrm>
          <a:prstGeom prst="rect">
            <a:avLst/>
          </a:prstGeom>
          <a:noFill/>
          <a:ln>
            <a:noFill/>
          </a:ln>
        </p:spPr>
      </p:pic>
      <p:pic>
        <p:nvPicPr>
          <p:cNvPr id="94" name="Google Shape;94;p17"/>
          <p:cNvPicPr preferRelativeResize="0"/>
          <p:nvPr/>
        </p:nvPicPr>
        <p:blipFill rotWithShape="1">
          <a:blip r:embed="rId6">
            <a:alphaModFix/>
          </a:blip>
          <a:srcRect b="5508"/>
          <a:stretch/>
        </p:blipFill>
        <p:spPr>
          <a:xfrm>
            <a:off x="7466075" y="3835825"/>
            <a:ext cx="1677925" cy="1307674"/>
          </a:xfrm>
          <a:prstGeom prst="rect">
            <a:avLst/>
          </a:prstGeom>
          <a:noFill/>
          <a:ln>
            <a:noFill/>
          </a:ln>
        </p:spPr>
      </p:pic>
      <p:pic>
        <p:nvPicPr>
          <p:cNvPr id="95" name="Google Shape;95;p17"/>
          <p:cNvPicPr preferRelativeResize="0"/>
          <p:nvPr/>
        </p:nvPicPr>
        <p:blipFill rotWithShape="1">
          <a:blip r:embed="rId7">
            <a:alphaModFix/>
          </a:blip>
          <a:srcRect l="10645" r="10959"/>
          <a:stretch/>
        </p:blipFill>
        <p:spPr>
          <a:xfrm>
            <a:off x="7466075" y="2597853"/>
            <a:ext cx="1677924" cy="1132597"/>
          </a:xfrm>
          <a:prstGeom prst="rect">
            <a:avLst/>
          </a:prstGeom>
          <a:noFill/>
          <a:ln>
            <a:noFill/>
          </a:ln>
        </p:spPr>
      </p:pic>
      <p:pic>
        <p:nvPicPr>
          <p:cNvPr id="96" name="Google Shape;96;p17"/>
          <p:cNvPicPr preferRelativeResize="0"/>
          <p:nvPr/>
        </p:nvPicPr>
        <p:blipFill>
          <a:blip r:embed="rId8">
            <a:alphaModFix/>
          </a:blip>
          <a:stretch>
            <a:fillRect/>
          </a:stretch>
        </p:blipFill>
        <p:spPr>
          <a:xfrm>
            <a:off x="2225954" y="668900"/>
            <a:ext cx="3363400" cy="2238052"/>
          </a:xfrm>
          <a:prstGeom prst="rect">
            <a:avLst/>
          </a:prstGeom>
          <a:noFill/>
          <a:ln>
            <a:noFill/>
          </a:ln>
        </p:spPr>
      </p:pic>
      <p:pic>
        <p:nvPicPr>
          <p:cNvPr id="97" name="Google Shape;97;p17"/>
          <p:cNvPicPr preferRelativeResize="0"/>
          <p:nvPr/>
        </p:nvPicPr>
        <p:blipFill>
          <a:blip r:embed="rId9">
            <a:alphaModFix/>
          </a:blip>
          <a:stretch>
            <a:fillRect/>
          </a:stretch>
        </p:blipFill>
        <p:spPr>
          <a:xfrm>
            <a:off x="2225950" y="2558488"/>
            <a:ext cx="3363404" cy="2522538"/>
          </a:xfrm>
          <a:prstGeom prst="rect">
            <a:avLst/>
          </a:prstGeom>
          <a:noFill/>
          <a:ln>
            <a:noFill/>
          </a:ln>
        </p:spPr>
      </p:pic>
      <p:pic>
        <p:nvPicPr>
          <p:cNvPr id="98" name="Google Shape;98;p17"/>
          <p:cNvPicPr preferRelativeResize="0"/>
          <p:nvPr/>
        </p:nvPicPr>
        <p:blipFill>
          <a:blip r:embed="rId10">
            <a:alphaModFix/>
          </a:blip>
          <a:stretch>
            <a:fillRect/>
          </a:stretch>
        </p:blipFill>
        <p:spPr>
          <a:xfrm>
            <a:off x="0" y="789925"/>
            <a:ext cx="2005472" cy="1341850"/>
          </a:xfrm>
          <a:prstGeom prst="rect">
            <a:avLst/>
          </a:prstGeom>
          <a:noFill/>
          <a:ln>
            <a:noFill/>
          </a:ln>
        </p:spPr>
      </p:pic>
      <p:pic>
        <p:nvPicPr>
          <p:cNvPr id="99" name="Google Shape;99;p17"/>
          <p:cNvPicPr preferRelativeResize="0"/>
          <p:nvPr/>
        </p:nvPicPr>
        <p:blipFill rotWithShape="1">
          <a:blip r:embed="rId11">
            <a:alphaModFix/>
          </a:blip>
          <a:srcRect l="23447"/>
          <a:stretch/>
        </p:blipFill>
        <p:spPr>
          <a:xfrm>
            <a:off x="4458975" y="2116988"/>
            <a:ext cx="2850255" cy="2094325"/>
          </a:xfrm>
          <a:prstGeom prst="rect">
            <a:avLst/>
          </a:prstGeom>
          <a:noFill/>
          <a:ln>
            <a:noFill/>
          </a:ln>
        </p:spPr>
      </p:pic>
      <p:pic>
        <p:nvPicPr>
          <p:cNvPr id="100" name="Google Shape;100;p17"/>
          <p:cNvPicPr preferRelativeResize="0"/>
          <p:nvPr/>
        </p:nvPicPr>
        <p:blipFill rotWithShape="1">
          <a:blip r:embed="rId12">
            <a:alphaModFix/>
          </a:blip>
          <a:srcRect l="39035" r="29492"/>
          <a:stretch/>
        </p:blipFill>
        <p:spPr>
          <a:xfrm>
            <a:off x="1034350" y="3538925"/>
            <a:ext cx="971125" cy="1604575"/>
          </a:xfrm>
          <a:prstGeom prst="rect">
            <a:avLst/>
          </a:prstGeom>
          <a:noFill/>
          <a:ln>
            <a:noFill/>
          </a:ln>
        </p:spPr>
      </p:pic>
      <p:pic>
        <p:nvPicPr>
          <p:cNvPr id="101" name="Google Shape;101;p17"/>
          <p:cNvPicPr preferRelativeResize="0"/>
          <p:nvPr/>
        </p:nvPicPr>
        <p:blipFill rotWithShape="1">
          <a:blip r:embed="rId13">
            <a:alphaModFix/>
          </a:blip>
          <a:srcRect l="14640" t="4338" r="7978" b="13492"/>
          <a:stretch/>
        </p:blipFill>
        <p:spPr>
          <a:xfrm>
            <a:off x="0" y="2130900"/>
            <a:ext cx="2005475" cy="1408025"/>
          </a:xfrm>
          <a:prstGeom prst="rect">
            <a:avLst/>
          </a:prstGeom>
          <a:noFill/>
          <a:ln>
            <a:noFill/>
          </a:ln>
        </p:spPr>
      </p:pic>
      <p:sp>
        <p:nvSpPr>
          <p:cNvPr id="102" name="Google Shape;102;p17"/>
          <p:cNvSpPr/>
          <p:nvPr/>
        </p:nvSpPr>
        <p:spPr>
          <a:xfrm>
            <a:off x="5652175" y="2597851"/>
            <a:ext cx="1040400" cy="783300"/>
          </a:xfrm>
          <a:prstGeom prst="ellipse">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3" name="Google Shape;103;p17"/>
          <p:cNvPicPr preferRelativeResize="0"/>
          <p:nvPr/>
        </p:nvPicPr>
        <p:blipFill rotWithShape="1">
          <a:blip r:embed="rId14">
            <a:alphaModFix/>
          </a:blip>
          <a:srcRect r="3390"/>
          <a:stretch/>
        </p:blipFill>
        <p:spPr>
          <a:xfrm>
            <a:off x="0" y="3538925"/>
            <a:ext cx="1137775" cy="16045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fade">
                                      <p:cBhvr>
                                        <p:cTn id="11" dur="1000"/>
                                        <p:tgtEl>
                                          <p:spTgt spid="92"/>
                                        </p:tgtEl>
                                      </p:cBhvr>
                                    </p:animEffect>
                                  </p:childTnLst>
                                </p:cTn>
                              </p:par>
                              <p:par>
                                <p:cTn id="12" presetID="10" presetClass="entr" presetSubtype="0" fill="hold" nodeType="with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fade">
                                      <p:cBhvr>
                                        <p:cTn id="14" dur="1000"/>
                                        <p:tgtEl>
                                          <p:spTgt spid="93"/>
                                        </p:tgtEl>
                                      </p:cBhvr>
                                    </p:animEffect>
                                  </p:childTnLst>
                                </p:cTn>
                              </p:par>
                              <p:par>
                                <p:cTn id="15" presetID="10" presetClass="entr" presetSubtype="0"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fade">
                                      <p:cBhvr>
                                        <p:cTn id="17" dur="1000"/>
                                        <p:tgtEl>
                                          <p:spTgt spid="95"/>
                                        </p:tgtEl>
                                      </p:cBhvr>
                                    </p:animEffect>
                                  </p:childTnLst>
                                </p:cTn>
                              </p:par>
                              <p:par>
                                <p:cTn id="18" presetID="10" presetClass="entr" presetSubtype="0" fill="hold" nodeType="with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fade">
                                      <p:cBhvr>
                                        <p:cTn id="20"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18"/>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09" name="Google Shape;109;p18"/>
          <p:cNvSpPr txBox="1">
            <a:spLocks noGrp="1"/>
          </p:cNvSpPr>
          <p:nvPr>
            <p:ph type="title"/>
          </p:nvPr>
        </p:nvSpPr>
        <p:spPr>
          <a:xfrm>
            <a:off x="163875" y="243625"/>
            <a:ext cx="51667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a:solidFill>
                  <a:srgbClr val="FFFFFF"/>
                </a:solidFill>
                <a:latin typeface="Walter Turncoat"/>
                <a:ea typeface="Walter Turncoat"/>
                <a:cs typeface="Walter Turncoat"/>
                <a:sym typeface="Walter Turncoat"/>
              </a:rPr>
              <a:t>What is a river?</a:t>
            </a:r>
            <a:endParaRPr sz="3600" b="1">
              <a:solidFill>
                <a:srgbClr val="FFFFFF"/>
              </a:solidFill>
              <a:latin typeface="Walter Turncoat"/>
              <a:ea typeface="Walter Turncoat"/>
              <a:cs typeface="Walter Turncoat"/>
              <a:sym typeface="Walter Turncoat"/>
            </a:endParaRPr>
          </a:p>
          <a:p>
            <a:pPr marL="0" lvl="0" indent="0" algn="l" rtl="0">
              <a:spcBef>
                <a:spcPts val="0"/>
              </a:spcBef>
              <a:spcAft>
                <a:spcPts val="0"/>
              </a:spcAft>
              <a:buClr>
                <a:schemeClr val="dk1"/>
              </a:buClr>
              <a:buSzPts val="1100"/>
              <a:buFont typeface="Arial"/>
              <a:buNone/>
            </a:pPr>
            <a:endParaRPr sz="3600" b="1">
              <a:solidFill>
                <a:srgbClr val="FFFFFF"/>
              </a:solidFill>
              <a:latin typeface="Cabin Sketch"/>
              <a:ea typeface="Cabin Sketch"/>
              <a:cs typeface="Cabin Sketch"/>
              <a:sym typeface="Cabin Sketch"/>
            </a:endParaRPr>
          </a:p>
          <a:p>
            <a:pPr marL="0" lvl="0" indent="0" algn="ctr" rtl="0">
              <a:spcBef>
                <a:spcPts val="0"/>
              </a:spcBef>
              <a:spcAft>
                <a:spcPts val="0"/>
              </a:spcAft>
              <a:buNone/>
            </a:pPr>
            <a:endParaRPr>
              <a:latin typeface="Sedgwick Ave"/>
              <a:ea typeface="Sedgwick Ave"/>
              <a:cs typeface="Sedgwick Ave"/>
              <a:sym typeface="Sedgwick Ave"/>
            </a:endParaRPr>
          </a:p>
        </p:txBody>
      </p:sp>
      <p:pic>
        <p:nvPicPr>
          <p:cNvPr id="110" name="Google Shape;110;p18"/>
          <p:cNvPicPr preferRelativeResize="0"/>
          <p:nvPr/>
        </p:nvPicPr>
        <p:blipFill>
          <a:blip r:embed="rId4">
            <a:alphaModFix/>
          </a:blip>
          <a:stretch>
            <a:fillRect/>
          </a:stretch>
        </p:blipFill>
        <p:spPr>
          <a:xfrm>
            <a:off x="77675" y="932675"/>
            <a:ext cx="4926522" cy="3278153"/>
          </a:xfrm>
          <a:prstGeom prst="rect">
            <a:avLst/>
          </a:prstGeom>
          <a:noFill/>
          <a:ln>
            <a:noFill/>
          </a:ln>
        </p:spPr>
      </p:pic>
      <p:sp>
        <p:nvSpPr>
          <p:cNvPr id="111" name="Google Shape;111;p18"/>
          <p:cNvSpPr txBox="1">
            <a:spLocks noGrp="1"/>
          </p:cNvSpPr>
          <p:nvPr>
            <p:ph type="title"/>
          </p:nvPr>
        </p:nvSpPr>
        <p:spPr>
          <a:xfrm>
            <a:off x="345688" y="4153175"/>
            <a:ext cx="4762312"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300" b="1">
                <a:solidFill>
                  <a:srgbClr val="FFFFFF"/>
                </a:solidFill>
                <a:latin typeface="Walter Turncoat"/>
                <a:ea typeface="Walter Turncoat"/>
                <a:cs typeface="Walter Turncoat"/>
                <a:sym typeface="Walter Turncoat"/>
              </a:rPr>
              <a:t>What is a pond?</a:t>
            </a:r>
            <a:endParaRPr sz="3300" b="1">
              <a:solidFill>
                <a:srgbClr val="FFFFFF"/>
              </a:solidFill>
              <a:latin typeface="Walter Turncoat"/>
              <a:ea typeface="Walter Turncoat"/>
              <a:cs typeface="Walter Turncoat"/>
              <a:sym typeface="Walter Turncoat"/>
            </a:endParaRPr>
          </a:p>
          <a:p>
            <a:pPr marL="0" lvl="0" indent="0" algn="l" rtl="0">
              <a:spcBef>
                <a:spcPts val="0"/>
              </a:spcBef>
              <a:spcAft>
                <a:spcPts val="0"/>
              </a:spcAft>
              <a:buClr>
                <a:schemeClr val="dk1"/>
              </a:buClr>
              <a:buSzPts val="1100"/>
              <a:buFont typeface="Arial"/>
              <a:buNone/>
            </a:pPr>
            <a:endParaRPr sz="3600" b="1">
              <a:solidFill>
                <a:srgbClr val="FFFFFF"/>
              </a:solidFill>
              <a:latin typeface="Cabin Sketch"/>
              <a:ea typeface="Cabin Sketch"/>
              <a:cs typeface="Cabin Sketch"/>
              <a:sym typeface="Cabin Sketch"/>
            </a:endParaRPr>
          </a:p>
          <a:p>
            <a:pPr marL="0" lvl="0" indent="0" algn="ctr" rtl="0">
              <a:spcBef>
                <a:spcPts val="0"/>
              </a:spcBef>
              <a:spcAft>
                <a:spcPts val="0"/>
              </a:spcAft>
              <a:buNone/>
            </a:pPr>
            <a:endParaRPr>
              <a:latin typeface="Sedgwick Ave"/>
              <a:ea typeface="Sedgwick Ave"/>
              <a:cs typeface="Sedgwick Ave"/>
              <a:sym typeface="Sedgwick Ave"/>
            </a:endParaRPr>
          </a:p>
        </p:txBody>
      </p:sp>
      <p:sp>
        <p:nvSpPr>
          <p:cNvPr id="112" name="Google Shape;112;p18"/>
          <p:cNvSpPr/>
          <p:nvPr/>
        </p:nvSpPr>
        <p:spPr>
          <a:xfrm>
            <a:off x="5216925" y="99325"/>
            <a:ext cx="3763200" cy="3097800"/>
          </a:xfrm>
          <a:prstGeom prst="ellipse">
            <a:avLst/>
          </a:prstGeom>
          <a:noFill/>
          <a:ln w="28575" cap="flat" cmpd="sng">
            <a:solidFill>
              <a:srgbClr val="38761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8"/>
          <p:cNvSpPr/>
          <p:nvPr/>
        </p:nvSpPr>
        <p:spPr>
          <a:xfrm>
            <a:off x="5251275" y="1707025"/>
            <a:ext cx="3763200" cy="3366300"/>
          </a:xfrm>
          <a:prstGeom prst="ellipse">
            <a:avLst/>
          </a:prstGeom>
          <a:noFill/>
          <a:ln w="28575"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8"/>
          <p:cNvSpPr txBox="1"/>
          <p:nvPr/>
        </p:nvSpPr>
        <p:spPr>
          <a:xfrm>
            <a:off x="5423025" y="1866574"/>
            <a:ext cx="2973300" cy="9402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457200" lvl="0" indent="0" algn="ctr" rtl="0">
              <a:spcBef>
                <a:spcPts val="0"/>
              </a:spcBef>
              <a:spcAft>
                <a:spcPts val="0"/>
              </a:spcAft>
              <a:buNone/>
            </a:pPr>
            <a:r>
              <a:rPr lang="en" sz="2400">
                <a:solidFill>
                  <a:srgbClr val="FFFFFF"/>
                </a:solidFill>
                <a:latin typeface="Walter Turncoat"/>
                <a:ea typeface="Walter Turncoat"/>
                <a:cs typeface="Walter Turncoat"/>
                <a:sym typeface="Walter Turncoat"/>
              </a:rPr>
              <a:t>Permanently covered with water</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Fredericka the Great"/>
              <a:ea typeface="Fredericka the Great"/>
              <a:cs typeface="Fredericka the Great"/>
              <a:sym typeface="Fredericka the Great"/>
            </a:endParaRPr>
          </a:p>
          <a:p>
            <a:pPr marL="457200" lvl="0" indent="0" algn="l" rtl="0">
              <a:spcBef>
                <a:spcPts val="0"/>
              </a:spcBef>
              <a:spcAft>
                <a:spcPts val="0"/>
              </a:spcAft>
              <a:buNone/>
            </a:pPr>
            <a:endParaRPr sz="2400">
              <a:solidFill>
                <a:srgbClr val="FFFFFF"/>
              </a:solidFill>
              <a:latin typeface="Fredericka the Great"/>
              <a:ea typeface="Fredericka the Great"/>
              <a:cs typeface="Fredericka the Great"/>
              <a:sym typeface="Fredericka the Great"/>
            </a:endParaRPr>
          </a:p>
          <a:p>
            <a:pPr marL="457200" lvl="0" indent="0" algn="l" rtl="0">
              <a:spcBef>
                <a:spcPts val="0"/>
              </a:spcBef>
              <a:spcAft>
                <a:spcPts val="0"/>
              </a:spcAft>
              <a:buNone/>
            </a:pPr>
            <a:endParaRPr sz="2400">
              <a:solidFill>
                <a:srgbClr val="FFFFFF"/>
              </a:solidFill>
              <a:latin typeface="Fredericka the Great"/>
              <a:ea typeface="Fredericka the Great"/>
              <a:cs typeface="Fredericka the Great"/>
              <a:sym typeface="Fredericka the Great"/>
            </a:endParaRPr>
          </a:p>
          <a:p>
            <a:pPr marL="457200" lvl="0" indent="0" algn="l" rtl="0">
              <a:spcBef>
                <a:spcPts val="0"/>
              </a:spcBef>
              <a:spcAft>
                <a:spcPts val="0"/>
              </a:spcAft>
              <a:buNone/>
            </a:pPr>
            <a:endParaRPr sz="2400">
              <a:solidFill>
                <a:srgbClr val="FFFFFF"/>
              </a:solidFill>
              <a:latin typeface="Fredericka the Great"/>
              <a:ea typeface="Fredericka the Great"/>
              <a:cs typeface="Fredericka the Great"/>
              <a:sym typeface="Fredericka the Great"/>
            </a:endParaRPr>
          </a:p>
        </p:txBody>
      </p:sp>
      <p:sp>
        <p:nvSpPr>
          <p:cNvPr id="115" name="Google Shape;115;p18"/>
          <p:cNvSpPr txBox="1"/>
          <p:nvPr/>
        </p:nvSpPr>
        <p:spPr>
          <a:xfrm>
            <a:off x="5216925" y="428425"/>
            <a:ext cx="3763200" cy="12786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-Flowing water</a:t>
            </a:r>
            <a:endParaRPr sz="18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-Natural</a:t>
            </a:r>
            <a:endParaRPr sz="18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-Connect to larger water bodies</a:t>
            </a:r>
            <a:endParaRPr sz="1800">
              <a:latin typeface="Walter Turncoat"/>
              <a:ea typeface="Walter Turncoat"/>
              <a:cs typeface="Walter Turncoat"/>
              <a:sym typeface="Walter Turncoat"/>
            </a:endParaRPr>
          </a:p>
          <a:p>
            <a:pPr marL="0" lvl="0" indent="0" algn="l" rtl="0">
              <a:spcBef>
                <a:spcPts val="0"/>
              </a:spcBef>
              <a:spcAft>
                <a:spcPts val="0"/>
              </a:spcAft>
              <a:buNone/>
            </a:pPr>
            <a:endParaRPr/>
          </a:p>
        </p:txBody>
      </p:sp>
      <p:sp>
        <p:nvSpPr>
          <p:cNvPr id="116" name="Google Shape;116;p18"/>
          <p:cNvSpPr txBox="1"/>
          <p:nvPr/>
        </p:nvSpPr>
        <p:spPr>
          <a:xfrm>
            <a:off x="5216925" y="3127150"/>
            <a:ext cx="3763200" cy="12786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-Standing water</a:t>
            </a:r>
            <a:endParaRPr sz="18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-Natural or man-made</a:t>
            </a:r>
            <a:endParaRPr sz="1800">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r>
              <a:rPr lang="en" sz="1800">
                <a:solidFill>
                  <a:srgbClr val="FFFFFF"/>
                </a:solidFill>
                <a:latin typeface="Walter Turncoat"/>
                <a:ea typeface="Walter Turncoat"/>
                <a:cs typeface="Walter Turncoat"/>
                <a:sym typeface="Walter Turncoat"/>
              </a:rPr>
              <a:t>-Do not connect to larger water bodies</a:t>
            </a:r>
            <a:endParaRPr sz="1800">
              <a:latin typeface="Walter Turncoat"/>
              <a:ea typeface="Walter Turncoat"/>
              <a:cs typeface="Walter Turncoat"/>
              <a:sym typeface="Walter Turncoat"/>
            </a:endParaRPr>
          </a:p>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1000"/>
                                        <p:tgtEl>
                                          <p:spTgt spid="1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5"/>
                                        </p:tgtEl>
                                        <p:attrNameLst>
                                          <p:attrName>style.visibility</p:attrName>
                                        </p:attrNameLst>
                                      </p:cBhvr>
                                      <p:to>
                                        <p:strVal val="visible"/>
                                      </p:to>
                                    </p:set>
                                    <p:animEffect transition="in" filter="fade">
                                      <p:cBhvr>
                                        <p:cTn id="12" dur="1000"/>
                                        <p:tgtEl>
                                          <p:spTgt spid="115"/>
                                        </p:tgtEl>
                                      </p:cBhvr>
                                    </p:animEffect>
                                  </p:childTnLst>
                                </p:cTn>
                              </p:par>
                              <p:par>
                                <p:cTn id="13" presetID="10" presetClass="entr" presetSubtype="0"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Effect transition="in" filter="fade">
                                      <p:cBhvr>
                                        <p:cTn id="15" dur="1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19"/>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22" name="Google Shape;122;p19"/>
          <p:cNvSpPr txBox="1">
            <a:spLocks noGrp="1"/>
          </p:cNvSpPr>
          <p:nvPr>
            <p:ph type="title"/>
          </p:nvPr>
        </p:nvSpPr>
        <p:spPr>
          <a:xfrm>
            <a:off x="66100" y="72425"/>
            <a:ext cx="84756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3600" b="1">
                <a:solidFill>
                  <a:srgbClr val="FFFFFF"/>
                </a:solidFill>
                <a:latin typeface="Walter Turncoat"/>
                <a:ea typeface="Walter Turncoat"/>
                <a:cs typeface="Walter Turncoat"/>
                <a:sym typeface="Walter Turncoat"/>
              </a:rPr>
              <a:t>PONDS and RIVERS</a:t>
            </a:r>
            <a:endParaRPr sz="3600" b="1">
              <a:solidFill>
                <a:srgbClr val="FFFFFF"/>
              </a:solidFill>
              <a:latin typeface="Walter Turncoat"/>
              <a:ea typeface="Walter Turncoat"/>
              <a:cs typeface="Walter Turncoat"/>
              <a:sym typeface="Walter Turncoat"/>
            </a:endParaRPr>
          </a:p>
          <a:p>
            <a:pPr marL="0" lvl="0" indent="0" algn="ctr" rtl="0">
              <a:spcBef>
                <a:spcPts val="0"/>
              </a:spcBef>
              <a:spcAft>
                <a:spcPts val="0"/>
              </a:spcAft>
              <a:buNone/>
            </a:pPr>
            <a:endParaRPr>
              <a:latin typeface="Sedgwick Ave"/>
              <a:ea typeface="Sedgwick Ave"/>
              <a:cs typeface="Sedgwick Ave"/>
              <a:sym typeface="Sedgwick Ave"/>
            </a:endParaRPr>
          </a:p>
        </p:txBody>
      </p:sp>
      <p:pic>
        <p:nvPicPr>
          <p:cNvPr id="123" name="Google Shape;123;p19"/>
          <p:cNvPicPr preferRelativeResize="0"/>
          <p:nvPr/>
        </p:nvPicPr>
        <p:blipFill>
          <a:blip r:embed="rId4">
            <a:alphaModFix/>
          </a:blip>
          <a:stretch>
            <a:fillRect/>
          </a:stretch>
        </p:blipFill>
        <p:spPr>
          <a:xfrm>
            <a:off x="1877575" y="726125"/>
            <a:ext cx="3267576" cy="2174275"/>
          </a:xfrm>
          <a:prstGeom prst="rect">
            <a:avLst/>
          </a:prstGeom>
          <a:noFill/>
          <a:ln>
            <a:noFill/>
          </a:ln>
        </p:spPr>
      </p:pic>
      <p:pic>
        <p:nvPicPr>
          <p:cNvPr id="124" name="Google Shape;124;p19"/>
          <p:cNvPicPr preferRelativeResize="0"/>
          <p:nvPr/>
        </p:nvPicPr>
        <p:blipFill rotWithShape="1">
          <a:blip r:embed="rId5">
            <a:alphaModFix/>
          </a:blip>
          <a:srcRect b="2893"/>
          <a:stretch/>
        </p:blipFill>
        <p:spPr>
          <a:xfrm>
            <a:off x="1877575" y="2900400"/>
            <a:ext cx="3267555" cy="2111277"/>
          </a:xfrm>
          <a:prstGeom prst="rect">
            <a:avLst/>
          </a:prstGeom>
          <a:noFill/>
          <a:ln>
            <a:noFill/>
          </a:ln>
        </p:spPr>
      </p:pic>
      <p:pic>
        <p:nvPicPr>
          <p:cNvPr id="125" name="Google Shape;125;p19"/>
          <p:cNvPicPr preferRelativeResize="0"/>
          <p:nvPr/>
        </p:nvPicPr>
        <p:blipFill rotWithShape="1">
          <a:blip r:embed="rId6">
            <a:alphaModFix/>
          </a:blip>
          <a:srcRect b="28708"/>
          <a:stretch/>
        </p:blipFill>
        <p:spPr>
          <a:xfrm>
            <a:off x="0" y="4330650"/>
            <a:ext cx="1140150" cy="812850"/>
          </a:xfrm>
          <a:prstGeom prst="rect">
            <a:avLst/>
          </a:prstGeom>
          <a:noFill/>
          <a:ln>
            <a:noFill/>
          </a:ln>
        </p:spPr>
      </p:pic>
      <p:pic>
        <p:nvPicPr>
          <p:cNvPr id="126" name="Google Shape;126;p19"/>
          <p:cNvPicPr preferRelativeResize="0"/>
          <p:nvPr/>
        </p:nvPicPr>
        <p:blipFill rotWithShape="1">
          <a:blip r:embed="rId7">
            <a:alphaModFix/>
          </a:blip>
          <a:srcRect l="19465"/>
          <a:stretch/>
        </p:blipFill>
        <p:spPr>
          <a:xfrm>
            <a:off x="832200" y="4330650"/>
            <a:ext cx="872825" cy="812850"/>
          </a:xfrm>
          <a:prstGeom prst="rect">
            <a:avLst/>
          </a:prstGeom>
          <a:noFill/>
          <a:ln>
            <a:noFill/>
          </a:ln>
        </p:spPr>
      </p:pic>
      <p:pic>
        <p:nvPicPr>
          <p:cNvPr id="127" name="Google Shape;127;p19"/>
          <p:cNvPicPr preferRelativeResize="0"/>
          <p:nvPr/>
        </p:nvPicPr>
        <p:blipFill>
          <a:blip r:embed="rId8">
            <a:alphaModFix/>
          </a:blip>
          <a:stretch>
            <a:fillRect/>
          </a:stretch>
        </p:blipFill>
        <p:spPr>
          <a:xfrm>
            <a:off x="0" y="726125"/>
            <a:ext cx="1705024" cy="1136689"/>
          </a:xfrm>
          <a:prstGeom prst="rect">
            <a:avLst/>
          </a:prstGeom>
          <a:noFill/>
          <a:ln>
            <a:noFill/>
          </a:ln>
        </p:spPr>
      </p:pic>
      <p:pic>
        <p:nvPicPr>
          <p:cNvPr id="128" name="Google Shape;128;p19"/>
          <p:cNvPicPr preferRelativeResize="0"/>
          <p:nvPr/>
        </p:nvPicPr>
        <p:blipFill rotWithShape="1">
          <a:blip r:embed="rId9">
            <a:alphaModFix/>
          </a:blip>
          <a:srcRect l="6619" r="25904" b="4470"/>
          <a:stretch/>
        </p:blipFill>
        <p:spPr>
          <a:xfrm>
            <a:off x="0" y="3136375"/>
            <a:ext cx="1705026" cy="1194276"/>
          </a:xfrm>
          <a:prstGeom prst="rect">
            <a:avLst/>
          </a:prstGeom>
          <a:noFill/>
          <a:ln>
            <a:noFill/>
          </a:ln>
        </p:spPr>
      </p:pic>
      <p:pic>
        <p:nvPicPr>
          <p:cNvPr id="129" name="Google Shape;129;p19"/>
          <p:cNvPicPr preferRelativeResize="0"/>
          <p:nvPr/>
        </p:nvPicPr>
        <p:blipFill rotWithShape="1">
          <a:blip r:embed="rId10">
            <a:alphaModFix/>
          </a:blip>
          <a:srcRect b="16043"/>
          <a:stretch/>
        </p:blipFill>
        <p:spPr>
          <a:xfrm>
            <a:off x="0" y="1874538"/>
            <a:ext cx="1705025" cy="1250120"/>
          </a:xfrm>
          <a:prstGeom prst="rect">
            <a:avLst/>
          </a:prstGeom>
          <a:noFill/>
          <a:ln>
            <a:noFill/>
          </a:ln>
        </p:spPr>
      </p:pic>
      <p:pic>
        <p:nvPicPr>
          <p:cNvPr id="130" name="Google Shape;130;p19"/>
          <p:cNvPicPr preferRelativeResize="0"/>
          <p:nvPr/>
        </p:nvPicPr>
        <p:blipFill rotWithShape="1">
          <a:blip r:embed="rId11">
            <a:alphaModFix/>
          </a:blip>
          <a:srcRect l="19723"/>
          <a:stretch/>
        </p:blipFill>
        <p:spPr>
          <a:xfrm>
            <a:off x="7314000" y="0"/>
            <a:ext cx="1830000" cy="1281828"/>
          </a:xfrm>
          <a:prstGeom prst="rect">
            <a:avLst/>
          </a:prstGeom>
          <a:noFill/>
          <a:ln>
            <a:noFill/>
          </a:ln>
        </p:spPr>
      </p:pic>
      <p:pic>
        <p:nvPicPr>
          <p:cNvPr id="131" name="Google Shape;131;p19"/>
          <p:cNvPicPr preferRelativeResize="0"/>
          <p:nvPr/>
        </p:nvPicPr>
        <p:blipFill rotWithShape="1">
          <a:blip r:embed="rId12">
            <a:alphaModFix/>
          </a:blip>
          <a:srcRect t="11831" b="6568"/>
          <a:stretch/>
        </p:blipFill>
        <p:spPr>
          <a:xfrm>
            <a:off x="7314000" y="1281825"/>
            <a:ext cx="1830000" cy="1493226"/>
          </a:xfrm>
          <a:prstGeom prst="rect">
            <a:avLst/>
          </a:prstGeom>
          <a:noFill/>
          <a:ln>
            <a:noFill/>
          </a:ln>
        </p:spPr>
      </p:pic>
      <p:pic>
        <p:nvPicPr>
          <p:cNvPr id="132" name="Google Shape;132;p19"/>
          <p:cNvPicPr preferRelativeResize="0"/>
          <p:nvPr/>
        </p:nvPicPr>
        <p:blipFill>
          <a:blip r:embed="rId13">
            <a:alphaModFix/>
          </a:blip>
          <a:stretch>
            <a:fillRect/>
          </a:stretch>
        </p:blipFill>
        <p:spPr>
          <a:xfrm>
            <a:off x="7314000" y="2775045"/>
            <a:ext cx="1830000" cy="1372504"/>
          </a:xfrm>
          <a:prstGeom prst="rect">
            <a:avLst/>
          </a:prstGeom>
          <a:noFill/>
          <a:ln>
            <a:noFill/>
          </a:ln>
        </p:spPr>
      </p:pic>
      <p:pic>
        <p:nvPicPr>
          <p:cNvPr id="133" name="Google Shape;133;p19"/>
          <p:cNvPicPr preferRelativeResize="0"/>
          <p:nvPr/>
        </p:nvPicPr>
        <p:blipFill>
          <a:blip r:embed="rId14">
            <a:alphaModFix/>
          </a:blip>
          <a:stretch>
            <a:fillRect/>
          </a:stretch>
        </p:blipFill>
        <p:spPr>
          <a:xfrm>
            <a:off x="4198549" y="2046300"/>
            <a:ext cx="2984350" cy="1985827"/>
          </a:xfrm>
          <a:prstGeom prst="rect">
            <a:avLst/>
          </a:prstGeom>
          <a:noFill/>
          <a:ln>
            <a:noFill/>
          </a:ln>
        </p:spPr>
      </p:pic>
      <p:pic>
        <p:nvPicPr>
          <p:cNvPr id="134" name="Google Shape;134;p19"/>
          <p:cNvPicPr preferRelativeResize="0"/>
          <p:nvPr/>
        </p:nvPicPr>
        <p:blipFill>
          <a:blip r:embed="rId15">
            <a:alphaModFix/>
          </a:blip>
          <a:stretch>
            <a:fillRect/>
          </a:stretch>
        </p:blipFill>
        <p:spPr>
          <a:xfrm>
            <a:off x="7314000" y="3929603"/>
            <a:ext cx="1830000" cy="121389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fade">
                                      <p:cBhvr>
                                        <p:cTn id="7" dur="1000"/>
                                        <p:tgtEl>
                                          <p:spTgt spid="130"/>
                                        </p:tgtEl>
                                      </p:cBhvr>
                                    </p:animEffect>
                                  </p:childTnLst>
                                </p:cTn>
                              </p:par>
                              <p:par>
                                <p:cTn id="8" presetID="10" presetClass="entr" presetSubtype="0" fill="hold" nodeType="withEffect">
                                  <p:stCondLst>
                                    <p:cond delay="0"/>
                                  </p:stCondLst>
                                  <p:childTnLst>
                                    <p:set>
                                      <p:cBhvr>
                                        <p:cTn id="9" dur="1" fill="hold">
                                          <p:stCondLst>
                                            <p:cond delay="0"/>
                                          </p:stCondLst>
                                        </p:cTn>
                                        <p:tgtEl>
                                          <p:spTgt spid="131"/>
                                        </p:tgtEl>
                                        <p:attrNameLst>
                                          <p:attrName>style.visibility</p:attrName>
                                        </p:attrNameLst>
                                      </p:cBhvr>
                                      <p:to>
                                        <p:strVal val="visible"/>
                                      </p:to>
                                    </p:set>
                                    <p:animEffect transition="in" filter="fade">
                                      <p:cBhvr>
                                        <p:cTn id="10" dur="1000"/>
                                        <p:tgtEl>
                                          <p:spTgt spid="131"/>
                                        </p:tgtEl>
                                      </p:cBhvr>
                                    </p:animEffect>
                                  </p:childTnLst>
                                </p:cTn>
                              </p:par>
                              <p:par>
                                <p:cTn id="11" presetID="10" presetClass="entr" presetSubtype="0" fill="hold" nodeType="withEffect">
                                  <p:stCondLst>
                                    <p:cond delay="0"/>
                                  </p:stCondLst>
                                  <p:childTnLst>
                                    <p:set>
                                      <p:cBhvr>
                                        <p:cTn id="12" dur="1" fill="hold">
                                          <p:stCondLst>
                                            <p:cond delay="0"/>
                                          </p:stCondLst>
                                        </p:cTn>
                                        <p:tgtEl>
                                          <p:spTgt spid="132"/>
                                        </p:tgtEl>
                                        <p:attrNameLst>
                                          <p:attrName>style.visibility</p:attrName>
                                        </p:attrNameLst>
                                      </p:cBhvr>
                                      <p:to>
                                        <p:strVal val="visible"/>
                                      </p:to>
                                    </p:set>
                                    <p:animEffect transition="in" filter="fade">
                                      <p:cBhvr>
                                        <p:cTn id="13" dur="10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20"/>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40" name="Google Shape;140;p20"/>
          <p:cNvSpPr txBox="1">
            <a:spLocks noGrp="1"/>
          </p:cNvSpPr>
          <p:nvPr>
            <p:ph type="title"/>
          </p:nvPr>
        </p:nvSpPr>
        <p:spPr>
          <a:xfrm>
            <a:off x="273450" y="148400"/>
            <a:ext cx="85971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FFFFFF"/>
                </a:solidFill>
                <a:latin typeface="Walter Turncoat"/>
                <a:ea typeface="Walter Turncoat"/>
                <a:cs typeface="Walter Turncoat"/>
                <a:sym typeface="Walter Turncoat"/>
              </a:rPr>
              <a:t>What is a vernal pool?</a:t>
            </a:r>
            <a:endParaRPr sz="3600" b="1">
              <a:solidFill>
                <a:srgbClr val="FFFFFF"/>
              </a:solidFill>
              <a:latin typeface="Walter Turncoat"/>
              <a:ea typeface="Walter Turncoat"/>
              <a:cs typeface="Walter Turncoat"/>
              <a:sym typeface="Walter Turncoat"/>
            </a:endParaRPr>
          </a:p>
        </p:txBody>
      </p:sp>
      <p:pic>
        <p:nvPicPr>
          <p:cNvPr id="141" name="Google Shape;141;p20"/>
          <p:cNvPicPr preferRelativeResize="0"/>
          <p:nvPr/>
        </p:nvPicPr>
        <p:blipFill>
          <a:blip r:embed="rId4">
            <a:alphaModFix/>
          </a:blip>
          <a:stretch>
            <a:fillRect/>
          </a:stretch>
        </p:blipFill>
        <p:spPr>
          <a:xfrm>
            <a:off x="273450" y="1204300"/>
            <a:ext cx="4397576" cy="3298173"/>
          </a:xfrm>
          <a:prstGeom prst="rect">
            <a:avLst/>
          </a:prstGeom>
          <a:noFill/>
          <a:ln>
            <a:noFill/>
          </a:ln>
        </p:spPr>
      </p:pic>
      <p:sp>
        <p:nvSpPr>
          <p:cNvPr id="142" name="Google Shape;142;p20"/>
          <p:cNvSpPr txBox="1"/>
          <p:nvPr/>
        </p:nvSpPr>
        <p:spPr>
          <a:xfrm>
            <a:off x="4995150" y="584550"/>
            <a:ext cx="3875400" cy="39744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Temporary wetland</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Found in the woods</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Filled seasonally from snowmelt and rainfall</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Supports specially adapted animals</a:t>
            </a:r>
            <a:endParaRPr sz="2400">
              <a:solidFill>
                <a:srgbClr val="FFFFFF"/>
              </a:solidFill>
              <a:latin typeface="Walter Turncoat"/>
              <a:ea typeface="Walter Turncoat"/>
              <a:cs typeface="Walter Turncoat"/>
              <a:sym typeface="Walter Turncoat"/>
            </a:endParaRPr>
          </a:p>
          <a:p>
            <a:pPr marL="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NO FISH!</a:t>
            </a:r>
            <a:endParaRPr sz="2400">
              <a:solidFill>
                <a:srgbClr val="FFFFFF"/>
              </a:solidFill>
              <a:latin typeface="Walter Turncoat"/>
              <a:ea typeface="Walter Turncoat"/>
              <a:cs typeface="Walter Turncoat"/>
              <a:sym typeface="Walter Turncoa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pic>
        <p:nvPicPr>
          <p:cNvPr id="147" name="Google Shape;147;p21"/>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48" name="Google Shape;148;p21"/>
          <p:cNvSpPr txBox="1">
            <a:spLocks noGrp="1"/>
          </p:cNvSpPr>
          <p:nvPr>
            <p:ph type="title"/>
          </p:nvPr>
        </p:nvSpPr>
        <p:spPr>
          <a:xfrm>
            <a:off x="273450" y="83975"/>
            <a:ext cx="85971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FFFFFF"/>
                </a:solidFill>
                <a:latin typeface="Walter Turncoat"/>
                <a:ea typeface="Walter Turncoat"/>
                <a:cs typeface="Walter Turncoat"/>
                <a:sym typeface="Walter Turncoat"/>
              </a:rPr>
              <a:t>VERNAL POOLS</a:t>
            </a:r>
            <a:endParaRPr sz="3600" b="1">
              <a:solidFill>
                <a:srgbClr val="FFFFFF"/>
              </a:solidFill>
              <a:latin typeface="Walter Turncoat"/>
              <a:ea typeface="Walter Turncoat"/>
              <a:cs typeface="Walter Turncoat"/>
              <a:sym typeface="Walter Turncoat"/>
            </a:endParaRPr>
          </a:p>
        </p:txBody>
      </p:sp>
      <p:pic>
        <p:nvPicPr>
          <p:cNvPr id="149" name="Google Shape;149;p21"/>
          <p:cNvPicPr preferRelativeResize="0"/>
          <p:nvPr/>
        </p:nvPicPr>
        <p:blipFill rotWithShape="1">
          <a:blip r:embed="rId4">
            <a:alphaModFix/>
          </a:blip>
          <a:srcRect l="9828"/>
          <a:stretch/>
        </p:blipFill>
        <p:spPr>
          <a:xfrm>
            <a:off x="2079863" y="1585916"/>
            <a:ext cx="3463925" cy="2881058"/>
          </a:xfrm>
          <a:prstGeom prst="rect">
            <a:avLst/>
          </a:prstGeom>
          <a:noFill/>
          <a:ln>
            <a:noFill/>
          </a:ln>
        </p:spPr>
      </p:pic>
      <p:pic>
        <p:nvPicPr>
          <p:cNvPr id="150" name="Google Shape;150;p21"/>
          <p:cNvPicPr preferRelativeResize="0"/>
          <p:nvPr/>
        </p:nvPicPr>
        <p:blipFill rotWithShape="1">
          <a:blip r:embed="rId5">
            <a:alphaModFix/>
          </a:blip>
          <a:srcRect l="9828"/>
          <a:stretch/>
        </p:blipFill>
        <p:spPr>
          <a:xfrm>
            <a:off x="2079875" y="1561637"/>
            <a:ext cx="3463925" cy="2929625"/>
          </a:xfrm>
          <a:prstGeom prst="rect">
            <a:avLst/>
          </a:prstGeom>
          <a:noFill/>
          <a:ln>
            <a:noFill/>
          </a:ln>
        </p:spPr>
      </p:pic>
      <p:pic>
        <p:nvPicPr>
          <p:cNvPr id="151" name="Google Shape;151;p21"/>
          <p:cNvPicPr preferRelativeResize="0"/>
          <p:nvPr/>
        </p:nvPicPr>
        <p:blipFill>
          <a:blip r:embed="rId6">
            <a:alphaModFix/>
          </a:blip>
          <a:stretch>
            <a:fillRect/>
          </a:stretch>
        </p:blipFill>
        <p:spPr>
          <a:xfrm>
            <a:off x="5629881" y="1366100"/>
            <a:ext cx="1510719" cy="3202725"/>
          </a:xfrm>
          <a:prstGeom prst="rect">
            <a:avLst/>
          </a:prstGeom>
          <a:noFill/>
          <a:ln>
            <a:noFill/>
          </a:ln>
        </p:spPr>
      </p:pic>
      <p:pic>
        <p:nvPicPr>
          <p:cNvPr id="152" name="Google Shape;152;p21"/>
          <p:cNvPicPr preferRelativeResize="0"/>
          <p:nvPr/>
        </p:nvPicPr>
        <p:blipFill rotWithShape="1">
          <a:blip r:embed="rId7">
            <a:alphaModFix/>
          </a:blip>
          <a:srcRect l="38248" t="22299"/>
          <a:stretch/>
        </p:blipFill>
        <p:spPr>
          <a:xfrm>
            <a:off x="0" y="1651425"/>
            <a:ext cx="1993798" cy="1411211"/>
          </a:xfrm>
          <a:prstGeom prst="rect">
            <a:avLst/>
          </a:prstGeom>
          <a:noFill/>
          <a:ln>
            <a:noFill/>
          </a:ln>
        </p:spPr>
      </p:pic>
      <p:pic>
        <p:nvPicPr>
          <p:cNvPr id="153" name="Google Shape;153;p21"/>
          <p:cNvPicPr preferRelativeResize="0"/>
          <p:nvPr/>
        </p:nvPicPr>
        <p:blipFill>
          <a:blip r:embed="rId8">
            <a:alphaModFix/>
          </a:blip>
          <a:stretch>
            <a:fillRect/>
          </a:stretch>
        </p:blipFill>
        <p:spPr>
          <a:xfrm>
            <a:off x="0" y="2842750"/>
            <a:ext cx="1993794" cy="1495350"/>
          </a:xfrm>
          <a:prstGeom prst="rect">
            <a:avLst/>
          </a:prstGeom>
          <a:noFill/>
          <a:ln>
            <a:noFill/>
          </a:ln>
        </p:spPr>
      </p:pic>
      <p:pic>
        <p:nvPicPr>
          <p:cNvPr id="154" name="Google Shape;154;p21"/>
          <p:cNvPicPr preferRelativeResize="0"/>
          <p:nvPr/>
        </p:nvPicPr>
        <p:blipFill>
          <a:blip r:embed="rId9">
            <a:alphaModFix/>
          </a:blip>
          <a:stretch>
            <a:fillRect/>
          </a:stretch>
        </p:blipFill>
        <p:spPr>
          <a:xfrm>
            <a:off x="0" y="4121677"/>
            <a:ext cx="1993800" cy="1021824"/>
          </a:xfrm>
          <a:prstGeom prst="rect">
            <a:avLst/>
          </a:prstGeom>
          <a:noFill/>
          <a:ln>
            <a:noFill/>
          </a:ln>
        </p:spPr>
      </p:pic>
      <p:pic>
        <p:nvPicPr>
          <p:cNvPr id="155" name="Google Shape;155;p21"/>
          <p:cNvPicPr preferRelativeResize="0"/>
          <p:nvPr/>
        </p:nvPicPr>
        <p:blipFill rotWithShape="1">
          <a:blip r:embed="rId10">
            <a:alphaModFix/>
          </a:blip>
          <a:srcRect t="23047"/>
          <a:stretch/>
        </p:blipFill>
        <p:spPr>
          <a:xfrm>
            <a:off x="0" y="757725"/>
            <a:ext cx="1993800" cy="1021825"/>
          </a:xfrm>
          <a:prstGeom prst="rect">
            <a:avLst/>
          </a:prstGeom>
          <a:noFill/>
          <a:ln>
            <a:noFill/>
          </a:ln>
        </p:spPr>
      </p:pic>
      <p:pic>
        <p:nvPicPr>
          <p:cNvPr id="156" name="Google Shape;156;p21"/>
          <p:cNvPicPr preferRelativeResize="0"/>
          <p:nvPr/>
        </p:nvPicPr>
        <p:blipFill>
          <a:blip r:embed="rId11">
            <a:alphaModFix/>
          </a:blip>
          <a:stretch>
            <a:fillRect/>
          </a:stretch>
        </p:blipFill>
        <p:spPr>
          <a:xfrm>
            <a:off x="7226675" y="0"/>
            <a:ext cx="1917325" cy="1366100"/>
          </a:xfrm>
          <a:prstGeom prst="rect">
            <a:avLst/>
          </a:prstGeom>
          <a:noFill/>
          <a:ln>
            <a:noFill/>
          </a:ln>
        </p:spPr>
      </p:pic>
      <p:pic>
        <p:nvPicPr>
          <p:cNvPr id="157" name="Google Shape;157;p21"/>
          <p:cNvPicPr preferRelativeResize="0"/>
          <p:nvPr/>
        </p:nvPicPr>
        <p:blipFill>
          <a:blip r:embed="rId12">
            <a:alphaModFix/>
          </a:blip>
          <a:stretch>
            <a:fillRect/>
          </a:stretch>
        </p:blipFill>
        <p:spPr>
          <a:xfrm>
            <a:off x="7226675" y="1399730"/>
            <a:ext cx="1917324" cy="1286820"/>
          </a:xfrm>
          <a:prstGeom prst="rect">
            <a:avLst/>
          </a:prstGeom>
          <a:noFill/>
          <a:ln>
            <a:noFill/>
          </a:ln>
        </p:spPr>
      </p:pic>
      <p:pic>
        <p:nvPicPr>
          <p:cNvPr id="158" name="Google Shape;158;p21"/>
          <p:cNvPicPr preferRelativeResize="0"/>
          <p:nvPr/>
        </p:nvPicPr>
        <p:blipFill>
          <a:blip r:embed="rId13">
            <a:alphaModFix/>
          </a:blip>
          <a:stretch>
            <a:fillRect/>
          </a:stretch>
        </p:blipFill>
        <p:spPr>
          <a:xfrm>
            <a:off x="7226675" y="2714571"/>
            <a:ext cx="1917325" cy="1144004"/>
          </a:xfrm>
          <a:prstGeom prst="rect">
            <a:avLst/>
          </a:prstGeom>
          <a:noFill/>
          <a:ln>
            <a:noFill/>
          </a:ln>
        </p:spPr>
      </p:pic>
      <p:pic>
        <p:nvPicPr>
          <p:cNvPr id="159" name="Google Shape;159;p21"/>
          <p:cNvPicPr preferRelativeResize="0"/>
          <p:nvPr/>
        </p:nvPicPr>
        <p:blipFill rotWithShape="1">
          <a:blip r:embed="rId14">
            <a:alphaModFix/>
          </a:blip>
          <a:srcRect b="8692"/>
          <a:stretch/>
        </p:blipFill>
        <p:spPr>
          <a:xfrm>
            <a:off x="7226675" y="3886608"/>
            <a:ext cx="1917325" cy="125689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Effect transition="in" filter="fade">
                                      <p:cBhvr>
                                        <p:cTn id="7" dur="1000"/>
                                        <p:tgtEl>
                                          <p:spTgt spid="1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6"/>
                                        </p:tgtEl>
                                        <p:attrNameLst>
                                          <p:attrName>style.visibility</p:attrName>
                                        </p:attrNameLst>
                                      </p:cBhvr>
                                      <p:to>
                                        <p:strVal val="visible"/>
                                      </p:to>
                                    </p:set>
                                    <p:animEffect transition="in" filter="fade">
                                      <p:cBhvr>
                                        <p:cTn id="12" dur="1000"/>
                                        <p:tgtEl>
                                          <p:spTgt spid="156"/>
                                        </p:tgtEl>
                                      </p:cBhvr>
                                    </p:animEffect>
                                  </p:childTnLst>
                                </p:cTn>
                              </p:par>
                              <p:par>
                                <p:cTn id="13" presetID="10" presetClass="entr" presetSubtype="0" fill="hold" nodeType="withEffect">
                                  <p:stCondLst>
                                    <p:cond delay="0"/>
                                  </p:stCondLst>
                                  <p:childTnLst>
                                    <p:set>
                                      <p:cBhvr>
                                        <p:cTn id="14" dur="1" fill="hold">
                                          <p:stCondLst>
                                            <p:cond delay="0"/>
                                          </p:stCondLst>
                                        </p:cTn>
                                        <p:tgtEl>
                                          <p:spTgt spid="157"/>
                                        </p:tgtEl>
                                        <p:attrNameLst>
                                          <p:attrName>style.visibility</p:attrName>
                                        </p:attrNameLst>
                                      </p:cBhvr>
                                      <p:to>
                                        <p:strVal val="visible"/>
                                      </p:to>
                                    </p:set>
                                    <p:animEffect transition="in" filter="fade">
                                      <p:cBhvr>
                                        <p:cTn id="15" dur="1000"/>
                                        <p:tgtEl>
                                          <p:spTgt spid="157"/>
                                        </p:tgtEl>
                                      </p:cBhvr>
                                    </p:animEffect>
                                  </p:childTnLst>
                                </p:cTn>
                              </p:par>
                              <p:par>
                                <p:cTn id="16" presetID="10" presetClass="entr" presetSubtype="0" fill="hold" nodeType="withEffect">
                                  <p:stCondLst>
                                    <p:cond delay="0"/>
                                  </p:stCondLst>
                                  <p:childTnLst>
                                    <p:set>
                                      <p:cBhvr>
                                        <p:cTn id="17" dur="1" fill="hold">
                                          <p:stCondLst>
                                            <p:cond delay="0"/>
                                          </p:stCondLst>
                                        </p:cTn>
                                        <p:tgtEl>
                                          <p:spTgt spid="158"/>
                                        </p:tgtEl>
                                        <p:attrNameLst>
                                          <p:attrName>style.visibility</p:attrName>
                                        </p:attrNameLst>
                                      </p:cBhvr>
                                      <p:to>
                                        <p:strVal val="visible"/>
                                      </p:to>
                                    </p:set>
                                    <p:animEffect transition="in" filter="fade">
                                      <p:cBhvr>
                                        <p:cTn id="18" dur="1000"/>
                                        <p:tgtEl>
                                          <p:spTgt spid="158"/>
                                        </p:tgtEl>
                                      </p:cBhvr>
                                    </p:animEffect>
                                  </p:childTnLst>
                                </p:cTn>
                              </p:par>
                              <p:par>
                                <p:cTn id="19" presetID="10" presetClass="entr" presetSubtype="0" fill="hold" nodeType="withEffect">
                                  <p:stCondLst>
                                    <p:cond delay="0"/>
                                  </p:stCondLst>
                                  <p:childTnLst>
                                    <p:set>
                                      <p:cBhvr>
                                        <p:cTn id="20" dur="1" fill="hold">
                                          <p:stCondLst>
                                            <p:cond delay="0"/>
                                          </p:stCondLst>
                                        </p:cTn>
                                        <p:tgtEl>
                                          <p:spTgt spid="159"/>
                                        </p:tgtEl>
                                        <p:attrNameLst>
                                          <p:attrName>style.visibility</p:attrName>
                                        </p:attrNameLst>
                                      </p:cBhvr>
                                      <p:to>
                                        <p:strVal val="visible"/>
                                      </p:to>
                                    </p:set>
                                    <p:animEffect transition="in" filter="fade">
                                      <p:cBhvr>
                                        <p:cTn id="21" dur="10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22"/>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65" name="Google Shape;165;p22"/>
          <p:cNvSpPr txBox="1">
            <a:spLocks noGrp="1"/>
          </p:cNvSpPr>
          <p:nvPr>
            <p:ph type="title"/>
          </p:nvPr>
        </p:nvSpPr>
        <p:spPr>
          <a:xfrm>
            <a:off x="273450" y="148400"/>
            <a:ext cx="85971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FFFFFF"/>
                </a:solidFill>
                <a:latin typeface="Walter Turncoat"/>
                <a:ea typeface="Walter Turncoat"/>
                <a:cs typeface="Walter Turncoat"/>
                <a:sym typeface="Walter Turncoat"/>
              </a:rPr>
              <a:t>Bogs</a:t>
            </a:r>
            <a:endParaRPr sz="3600" b="1">
              <a:solidFill>
                <a:srgbClr val="FFFFFF"/>
              </a:solidFill>
              <a:latin typeface="Walter Turncoat"/>
              <a:ea typeface="Walter Turncoat"/>
              <a:cs typeface="Walter Turncoat"/>
              <a:sym typeface="Walter Turncoat"/>
            </a:endParaRPr>
          </a:p>
        </p:txBody>
      </p:sp>
      <p:pic>
        <p:nvPicPr>
          <p:cNvPr id="166" name="Google Shape;166;p22"/>
          <p:cNvPicPr preferRelativeResize="0"/>
          <p:nvPr/>
        </p:nvPicPr>
        <p:blipFill rotWithShape="1">
          <a:blip r:embed="rId4">
            <a:alphaModFix/>
          </a:blip>
          <a:srcRect r="12134"/>
          <a:stretch/>
        </p:blipFill>
        <p:spPr>
          <a:xfrm>
            <a:off x="219100" y="930475"/>
            <a:ext cx="4589950" cy="3885150"/>
          </a:xfrm>
          <a:prstGeom prst="rect">
            <a:avLst/>
          </a:prstGeom>
          <a:noFill/>
          <a:ln>
            <a:noFill/>
          </a:ln>
        </p:spPr>
      </p:pic>
      <p:sp>
        <p:nvSpPr>
          <p:cNvPr id="167" name="Google Shape;167;p22"/>
          <p:cNvSpPr txBox="1"/>
          <p:nvPr/>
        </p:nvSpPr>
        <p:spPr>
          <a:xfrm>
            <a:off x="4995150" y="1170875"/>
            <a:ext cx="3875400" cy="32295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Soil permanently saturated</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Made up of peat</a:t>
            </a:r>
            <a:endParaRPr sz="2400">
              <a:solidFill>
                <a:srgbClr val="FFFFFF"/>
              </a:solidFill>
              <a:latin typeface="Walter Turncoat"/>
              <a:ea typeface="Walter Turncoat"/>
              <a:cs typeface="Walter Turncoat"/>
              <a:sym typeface="Walter Turncoat"/>
            </a:endParaRPr>
          </a:p>
          <a:p>
            <a:pPr marL="457200" lvl="0" indent="0" algn="l" rtl="0">
              <a:spcBef>
                <a:spcPts val="0"/>
              </a:spcBef>
              <a:spcAft>
                <a:spcPts val="0"/>
              </a:spcAft>
              <a:buNone/>
            </a:pP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Plants form together to create floating mats</a:t>
            </a:r>
            <a:endParaRPr sz="2400">
              <a:solidFill>
                <a:srgbClr val="FFFFFF"/>
              </a:solidFill>
              <a:latin typeface="Walter Turncoat"/>
              <a:ea typeface="Walter Turncoat"/>
              <a:cs typeface="Walter Turncoat"/>
              <a:sym typeface="Walter Turncoa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23"/>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73" name="Google Shape;173;p23"/>
          <p:cNvSpPr txBox="1">
            <a:spLocks noGrp="1"/>
          </p:cNvSpPr>
          <p:nvPr>
            <p:ph type="title"/>
          </p:nvPr>
        </p:nvSpPr>
        <p:spPr>
          <a:xfrm>
            <a:off x="273450" y="148400"/>
            <a:ext cx="85971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FFFFFF"/>
                </a:solidFill>
                <a:latin typeface="Walter Turncoat"/>
                <a:ea typeface="Walter Turncoat"/>
                <a:cs typeface="Walter Turncoat"/>
                <a:sym typeface="Walter Turncoat"/>
              </a:rPr>
              <a:t>Bogs</a:t>
            </a:r>
            <a:endParaRPr sz="3600" b="1">
              <a:solidFill>
                <a:srgbClr val="FFFFFF"/>
              </a:solidFill>
              <a:latin typeface="Walter Turncoat"/>
              <a:ea typeface="Walter Turncoat"/>
              <a:cs typeface="Walter Turncoat"/>
              <a:sym typeface="Walter Turncoat"/>
            </a:endParaRPr>
          </a:p>
        </p:txBody>
      </p:sp>
      <p:pic>
        <p:nvPicPr>
          <p:cNvPr id="174" name="Google Shape;174;p23"/>
          <p:cNvPicPr preferRelativeResize="0"/>
          <p:nvPr/>
        </p:nvPicPr>
        <p:blipFill>
          <a:blip r:embed="rId4">
            <a:alphaModFix/>
          </a:blip>
          <a:stretch>
            <a:fillRect/>
          </a:stretch>
        </p:blipFill>
        <p:spPr>
          <a:xfrm>
            <a:off x="7510600" y="0"/>
            <a:ext cx="1633400" cy="1089470"/>
          </a:xfrm>
          <a:prstGeom prst="rect">
            <a:avLst/>
          </a:prstGeom>
          <a:noFill/>
          <a:ln>
            <a:noFill/>
          </a:ln>
        </p:spPr>
      </p:pic>
      <p:pic>
        <p:nvPicPr>
          <p:cNvPr id="175" name="Google Shape;175;p23"/>
          <p:cNvPicPr preferRelativeResize="0"/>
          <p:nvPr/>
        </p:nvPicPr>
        <p:blipFill>
          <a:blip r:embed="rId5">
            <a:alphaModFix/>
          </a:blip>
          <a:stretch>
            <a:fillRect/>
          </a:stretch>
        </p:blipFill>
        <p:spPr>
          <a:xfrm>
            <a:off x="1982998" y="3012725"/>
            <a:ext cx="3569170" cy="2003925"/>
          </a:xfrm>
          <a:prstGeom prst="rect">
            <a:avLst/>
          </a:prstGeom>
          <a:noFill/>
          <a:ln>
            <a:noFill/>
          </a:ln>
        </p:spPr>
      </p:pic>
      <p:pic>
        <p:nvPicPr>
          <p:cNvPr id="176" name="Google Shape;176;p23"/>
          <p:cNvPicPr preferRelativeResize="0"/>
          <p:nvPr/>
        </p:nvPicPr>
        <p:blipFill rotWithShape="1">
          <a:blip r:embed="rId6">
            <a:alphaModFix/>
          </a:blip>
          <a:srcRect/>
          <a:stretch/>
        </p:blipFill>
        <p:spPr>
          <a:xfrm>
            <a:off x="1954176" y="202176"/>
            <a:ext cx="3569175" cy="2363157"/>
          </a:xfrm>
          <a:prstGeom prst="rect">
            <a:avLst/>
          </a:prstGeom>
          <a:noFill/>
          <a:ln>
            <a:noFill/>
          </a:ln>
        </p:spPr>
      </p:pic>
      <p:pic>
        <p:nvPicPr>
          <p:cNvPr id="177" name="Google Shape;177;p23"/>
          <p:cNvPicPr preferRelativeResize="0"/>
          <p:nvPr/>
        </p:nvPicPr>
        <p:blipFill>
          <a:blip r:embed="rId7">
            <a:alphaModFix/>
          </a:blip>
          <a:stretch>
            <a:fillRect/>
          </a:stretch>
        </p:blipFill>
        <p:spPr>
          <a:xfrm>
            <a:off x="16425" y="917597"/>
            <a:ext cx="1751225" cy="1717441"/>
          </a:xfrm>
          <a:prstGeom prst="rect">
            <a:avLst/>
          </a:prstGeom>
          <a:noFill/>
          <a:ln>
            <a:noFill/>
          </a:ln>
        </p:spPr>
      </p:pic>
      <p:pic>
        <p:nvPicPr>
          <p:cNvPr id="178" name="Google Shape;178;p23"/>
          <p:cNvPicPr preferRelativeResize="0"/>
          <p:nvPr/>
        </p:nvPicPr>
        <p:blipFill>
          <a:blip r:embed="rId8">
            <a:alphaModFix/>
          </a:blip>
          <a:stretch>
            <a:fillRect/>
          </a:stretch>
        </p:blipFill>
        <p:spPr>
          <a:xfrm>
            <a:off x="4196775" y="1511775"/>
            <a:ext cx="3150858" cy="2363149"/>
          </a:xfrm>
          <a:prstGeom prst="rect">
            <a:avLst/>
          </a:prstGeom>
          <a:noFill/>
          <a:ln>
            <a:noFill/>
          </a:ln>
        </p:spPr>
      </p:pic>
      <p:pic>
        <p:nvPicPr>
          <p:cNvPr id="179" name="Google Shape;179;p23"/>
          <p:cNvPicPr preferRelativeResize="0"/>
          <p:nvPr/>
        </p:nvPicPr>
        <p:blipFill>
          <a:blip r:embed="rId9">
            <a:alphaModFix/>
          </a:blip>
          <a:stretch>
            <a:fillRect/>
          </a:stretch>
        </p:blipFill>
        <p:spPr>
          <a:xfrm>
            <a:off x="0" y="1976746"/>
            <a:ext cx="1784100" cy="1190000"/>
          </a:xfrm>
          <a:prstGeom prst="rect">
            <a:avLst/>
          </a:prstGeom>
          <a:noFill/>
          <a:ln>
            <a:noFill/>
          </a:ln>
        </p:spPr>
      </p:pic>
      <p:pic>
        <p:nvPicPr>
          <p:cNvPr id="180" name="Google Shape;180;p23"/>
          <p:cNvPicPr preferRelativeResize="0"/>
          <p:nvPr/>
        </p:nvPicPr>
        <p:blipFill rotWithShape="1">
          <a:blip r:embed="rId10">
            <a:alphaModFix/>
          </a:blip>
          <a:srcRect b="4507"/>
          <a:stretch/>
        </p:blipFill>
        <p:spPr>
          <a:xfrm>
            <a:off x="0" y="3012725"/>
            <a:ext cx="1784100" cy="1277825"/>
          </a:xfrm>
          <a:prstGeom prst="rect">
            <a:avLst/>
          </a:prstGeom>
          <a:noFill/>
          <a:ln>
            <a:noFill/>
          </a:ln>
        </p:spPr>
      </p:pic>
      <p:pic>
        <p:nvPicPr>
          <p:cNvPr id="181" name="Google Shape;181;p23"/>
          <p:cNvPicPr preferRelativeResize="0"/>
          <p:nvPr/>
        </p:nvPicPr>
        <p:blipFill rotWithShape="1">
          <a:blip r:embed="rId11">
            <a:alphaModFix/>
          </a:blip>
          <a:srcRect b="25523"/>
          <a:stretch/>
        </p:blipFill>
        <p:spPr>
          <a:xfrm>
            <a:off x="0" y="4069400"/>
            <a:ext cx="1784100" cy="1074099"/>
          </a:xfrm>
          <a:prstGeom prst="rect">
            <a:avLst/>
          </a:prstGeom>
          <a:noFill/>
          <a:ln>
            <a:noFill/>
          </a:ln>
        </p:spPr>
      </p:pic>
      <p:pic>
        <p:nvPicPr>
          <p:cNvPr id="182" name="Google Shape;182;p23"/>
          <p:cNvPicPr preferRelativeResize="0"/>
          <p:nvPr/>
        </p:nvPicPr>
        <p:blipFill rotWithShape="1">
          <a:blip r:embed="rId12">
            <a:alphaModFix/>
          </a:blip>
          <a:srcRect l="19205" r="11910"/>
          <a:stretch/>
        </p:blipFill>
        <p:spPr>
          <a:xfrm>
            <a:off x="7510600" y="1014850"/>
            <a:ext cx="1633401" cy="1334350"/>
          </a:xfrm>
          <a:prstGeom prst="rect">
            <a:avLst/>
          </a:prstGeom>
          <a:noFill/>
          <a:ln>
            <a:noFill/>
          </a:ln>
        </p:spPr>
      </p:pic>
      <p:pic>
        <p:nvPicPr>
          <p:cNvPr id="183" name="Google Shape;183;p23"/>
          <p:cNvPicPr preferRelativeResize="0"/>
          <p:nvPr/>
        </p:nvPicPr>
        <p:blipFill rotWithShape="1">
          <a:blip r:embed="rId13">
            <a:alphaModFix/>
          </a:blip>
          <a:srcRect t="5114" b="12397"/>
          <a:stretch/>
        </p:blipFill>
        <p:spPr>
          <a:xfrm>
            <a:off x="7510600" y="2215650"/>
            <a:ext cx="1633400" cy="1347439"/>
          </a:xfrm>
          <a:prstGeom prst="rect">
            <a:avLst/>
          </a:prstGeom>
          <a:noFill/>
          <a:ln>
            <a:noFill/>
          </a:ln>
        </p:spPr>
      </p:pic>
      <p:pic>
        <p:nvPicPr>
          <p:cNvPr id="184" name="Google Shape;184;p23"/>
          <p:cNvPicPr preferRelativeResize="0"/>
          <p:nvPr/>
        </p:nvPicPr>
        <p:blipFill rotWithShape="1">
          <a:blip r:embed="rId14">
            <a:alphaModFix/>
          </a:blip>
          <a:srcRect t="18173"/>
          <a:stretch/>
        </p:blipFill>
        <p:spPr>
          <a:xfrm>
            <a:off x="7510612" y="3563099"/>
            <a:ext cx="1633389" cy="1580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
                                        </p:tgtEl>
                                        <p:attrNameLst>
                                          <p:attrName>style.visibility</p:attrName>
                                        </p:attrNameLst>
                                      </p:cBhvr>
                                      <p:to>
                                        <p:strVal val="visible"/>
                                      </p:to>
                                    </p:set>
                                    <p:animEffect transition="in" filter="fade">
                                      <p:cBhvr>
                                        <p:cTn id="7" dur="1000"/>
                                        <p:tgtEl>
                                          <p:spTgt spid="174"/>
                                        </p:tgtEl>
                                      </p:cBhvr>
                                    </p:animEffect>
                                  </p:childTnLst>
                                </p:cTn>
                              </p:par>
                              <p:par>
                                <p:cTn id="8" presetID="10" presetClass="entr" presetSubtype="0" fill="hold" nodeType="withEffect">
                                  <p:stCondLst>
                                    <p:cond delay="0"/>
                                  </p:stCondLst>
                                  <p:childTnLst>
                                    <p:set>
                                      <p:cBhvr>
                                        <p:cTn id="9" dur="1" fill="hold">
                                          <p:stCondLst>
                                            <p:cond delay="0"/>
                                          </p:stCondLst>
                                        </p:cTn>
                                        <p:tgtEl>
                                          <p:spTgt spid="182"/>
                                        </p:tgtEl>
                                        <p:attrNameLst>
                                          <p:attrName>style.visibility</p:attrName>
                                        </p:attrNameLst>
                                      </p:cBhvr>
                                      <p:to>
                                        <p:strVal val="visible"/>
                                      </p:to>
                                    </p:set>
                                    <p:animEffect transition="in" filter="fade">
                                      <p:cBhvr>
                                        <p:cTn id="10" dur="1000"/>
                                        <p:tgtEl>
                                          <p:spTgt spid="182"/>
                                        </p:tgtEl>
                                      </p:cBhvr>
                                    </p:animEffect>
                                  </p:childTnLst>
                                </p:cTn>
                              </p:par>
                              <p:par>
                                <p:cTn id="11" presetID="10" presetClass="entr" presetSubtype="0" fill="hold" nodeType="withEffect">
                                  <p:stCondLst>
                                    <p:cond delay="0"/>
                                  </p:stCondLst>
                                  <p:childTnLst>
                                    <p:set>
                                      <p:cBhvr>
                                        <p:cTn id="12" dur="1" fill="hold">
                                          <p:stCondLst>
                                            <p:cond delay="0"/>
                                          </p:stCondLst>
                                        </p:cTn>
                                        <p:tgtEl>
                                          <p:spTgt spid="183"/>
                                        </p:tgtEl>
                                        <p:attrNameLst>
                                          <p:attrName>style.visibility</p:attrName>
                                        </p:attrNameLst>
                                      </p:cBhvr>
                                      <p:to>
                                        <p:strVal val="visible"/>
                                      </p:to>
                                    </p:set>
                                    <p:animEffect transition="in" filter="fade">
                                      <p:cBhvr>
                                        <p:cTn id="13" dur="1000"/>
                                        <p:tgtEl>
                                          <p:spTgt spid="183"/>
                                        </p:tgtEl>
                                      </p:cBhvr>
                                    </p:animEffect>
                                  </p:childTnLst>
                                </p:cTn>
                              </p:par>
                              <p:par>
                                <p:cTn id="14" presetID="10" presetClass="entr" presetSubtype="0" fill="hold" nodeType="withEffect">
                                  <p:stCondLst>
                                    <p:cond delay="0"/>
                                  </p:stCondLst>
                                  <p:childTnLst>
                                    <p:set>
                                      <p:cBhvr>
                                        <p:cTn id="15" dur="1" fill="hold">
                                          <p:stCondLst>
                                            <p:cond delay="0"/>
                                          </p:stCondLst>
                                        </p:cTn>
                                        <p:tgtEl>
                                          <p:spTgt spid="184"/>
                                        </p:tgtEl>
                                        <p:attrNameLst>
                                          <p:attrName>style.visibility</p:attrName>
                                        </p:attrNameLst>
                                      </p:cBhvr>
                                      <p:to>
                                        <p:strVal val="visible"/>
                                      </p:to>
                                    </p:set>
                                    <p:animEffect transition="in" filter="fade">
                                      <p:cBhvr>
                                        <p:cTn id="16" dur="1000"/>
                                        <p:tgtEl>
                                          <p:spTgt spid="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89" name="Google Shape;189;p24"/>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90" name="Google Shape;190;p24"/>
          <p:cNvSpPr txBox="1">
            <a:spLocks noGrp="1"/>
          </p:cNvSpPr>
          <p:nvPr>
            <p:ph type="title"/>
          </p:nvPr>
        </p:nvSpPr>
        <p:spPr>
          <a:xfrm>
            <a:off x="273450" y="229125"/>
            <a:ext cx="8597100" cy="572700"/>
          </a:xfrm>
          <a:prstGeom prst="rect">
            <a:avLst/>
          </a:prstGeom>
          <a:effectLst>
            <a:outerShdw blurRad="57150" dist="19050" dir="5400000" algn="bl" rotWithShape="0">
              <a:srgbClr val="000000"/>
            </a:outerShdw>
          </a:effectLst>
        </p:spPr>
        <p:txBody>
          <a:bodyPr spcFirstLastPara="1" wrap="square" lIns="91425" tIns="91425" rIns="91425" bIns="91425" anchor="t" anchorCtr="0">
            <a:noAutofit/>
          </a:bodyPr>
          <a:lstStyle/>
          <a:p>
            <a:pPr marL="0" lvl="0" indent="0" algn="l" rtl="0">
              <a:spcBef>
                <a:spcPts val="0"/>
              </a:spcBef>
              <a:spcAft>
                <a:spcPts val="0"/>
              </a:spcAft>
              <a:buNone/>
            </a:pPr>
            <a:r>
              <a:rPr lang="en" sz="3600" b="1">
                <a:solidFill>
                  <a:srgbClr val="FFFFFF"/>
                </a:solidFill>
                <a:latin typeface="Walter Turncoat"/>
                <a:ea typeface="Walter Turncoat"/>
                <a:cs typeface="Walter Turncoat"/>
                <a:sym typeface="Walter Turncoat"/>
              </a:rPr>
              <a:t>Why are freshwater wetlands important?</a:t>
            </a:r>
            <a:endParaRPr sz="3600" b="1">
              <a:solidFill>
                <a:srgbClr val="FFFFFF"/>
              </a:solidFill>
              <a:latin typeface="Walter Turncoat"/>
              <a:ea typeface="Walter Turncoat"/>
              <a:cs typeface="Walter Turncoat"/>
              <a:sym typeface="Walter Turncoat"/>
            </a:endParaRPr>
          </a:p>
        </p:txBody>
      </p:sp>
      <p:sp>
        <p:nvSpPr>
          <p:cNvPr id="191" name="Google Shape;191;p24"/>
          <p:cNvSpPr txBox="1"/>
          <p:nvPr/>
        </p:nvSpPr>
        <p:spPr>
          <a:xfrm>
            <a:off x="151050" y="1949375"/>
            <a:ext cx="6285300" cy="3344400"/>
          </a:xfrm>
          <a:prstGeom prst="rect">
            <a:avLst/>
          </a:prstGeom>
          <a:noFill/>
          <a:ln>
            <a:noFill/>
          </a:ln>
          <a:effectLst>
            <a:outerShdw blurRad="57150" dist="19050" dir="5400000" algn="bl" rotWithShape="0">
              <a:srgbClr val="000000"/>
            </a:outerShdw>
          </a:effectLst>
        </p:spPr>
        <p:txBody>
          <a:bodyPr spcFirstLastPara="1" wrap="square" lIns="91425" tIns="91425" rIns="91425" bIns="91425" anchor="t" anchorCtr="0">
            <a:noAutofit/>
          </a:bodyPr>
          <a:lstStyle/>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Absorb water during heavy rainfall preventing floods</a:t>
            </a: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Act like a sponge, filtering out toxins </a:t>
            </a: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Provide habitat for wildlife</a:t>
            </a: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Retain water, preventing droughts</a:t>
            </a:r>
            <a:endParaRPr sz="2400">
              <a:solidFill>
                <a:srgbClr val="FFFFFF"/>
              </a:solidFill>
              <a:latin typeface="Walter Turncoat"/>
              <a:ea typeface="Walter Turncoat"/>
              <a:cs typeface="Walter Turncoat"/>
              <a:sym typeface="Walter Turncoat"/>
            </a:endParaRPr>
          </a:p>
          <a:p>
            <a:pPr marL="457200" lvl="0" indent="-381000" algn="l" rtl="0">
              <a:spcBef>
                <a:spcPts val="0"/>
              </a:spcBef>
              <a:spcAft>
                <a:spcPts val="0"/>
              </a:spcAft>
              <a:buClr>
                <a:srgbClr val="FFFFFF"/>
              </a:buClr>
              <a:buSzPts val="2400"/>
              <a:buFont typeface="Walter Turncoat"/>
              <a:buChar char="●"/>
            </a:pPr>
            <a:r>
              <a:rPr lang="en" sz="2400">
                <a:solidFill>
                  <a:srgbClr val="FFFFFF"/>
                </a:solidFill>
                <a:latin typeface="Walter Turncoat"/>
                <a:ea typeface="Walter Turncoat"/>
                <a:cs typeface="Walter Turncoat"/>
                <a:sym typeface="Walter Turncoat"/>
              </a:rPr>
              <a:t>Provide opportunities for hunting fishing and wildlife watching</a:t>
            </a:r>
            <a:endParaRPr sz="2400">
              <a:solidFill>
                <a:srgbClr val="FFFFFF"/>
              </a:solidFill>
              <a:latin typeface="Walter Turncoat"/>
              <a:ea typeface="Walter Turncoat"/>
              <a:cs typeface="Walter Turncoat"/>
              <a:sym typeface="Walter Turncoat"/>
            </a:endParaRPr>
          </a:p>
        </p:txBody>
      </p:sp>
      <p:pic>
        <p:nvPicPr>
          <p:cNvPr id="192" name="Google Shape;192;p24"/>
          <p:cNvPicPr preferRelativeResize="0"/>
          <p:nvPr/>
        </p:nvPicPr>
        <p:blipFill>
          <a:blip r:embed="rId4">
            <a:alphaModFix/>
          </a:blip>
          <a:stretch>
            <a:fillRect/>
          </a:stretch>
        </p:blipFill>
        <p:spPr>
          <a:xfrm>
            <a:off x="6261950" y="2981975"/>
            <a:ext cx="2882051" cy="216152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fade">
                                      <p:cBhvr>
                                        <p:cTn id="7" dur="1000"/>
                                        <p:tgtEl>
                                          <p:spTgt spid="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25"/>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198" name="Google Shape;198;p25"/>
          <p:cNvSpPr txBox="1">
            <a:spLocks noGrp="1"/>
          </p:cNvSpPr>
          <p:nvPr>
            <p:ph type="title"/>
          </p:nvPr>
        </p:nvSpPr>
        <p:spPr>
          <a:xfrm>
            <a:off x="0" y="13080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400" b="1" dirty="0">
                <a:solidFill>
                  <a:srgbClr val="FFFFFF"/>
                </a:solidFill>
                <a:latin typeface="Walter Turncoat"/>
                <a:ea typeface="Walter Turncoat"/>
                <a:cs typeface="Walter Turncoat"/>
                <a:sym typeface="Walter Turncoat"/>
              </a:rPr>
              <a:t>How is the DEM helping wetland habitat in Rhode Island? </a:t>
            </a:r>
            <a:endParaRPr sz="2400" b="1" dirty="0">
              <a:solidFill>
                <a:srgbClr val="FFFFFF"/>
              </a:solidFill>
              <a:latin typeface="Walter Turncoat"/>
              <a:ea typeface="Walter Turncoat"/>
              <a:cs typeface="Walter Turncoat"/>
              <a:sym typeface="Walter Turncoat"/>
            </a:endParaRPr>
          </a:p>
        </p:txBody>
      </p:sp>
      <p:sp>
        <p:nvSpPr>
          <p:cNvPr id="199" name="Google Shape;199;p25"/>
          <p:cNvSpPr txBox="1">
            <a:spLocks noGrp="1"/>
          </p:cNvSpPr>
          <p:nvPr>
            <p:ph type="body" idx="1"/>
          </p:nvPr>
        </p:nvSpPr>
        <p:spPr>
          <a:xfrm>
            <a:off x="3130350" y="4488500"/>
            <a:ext cx="3252000" cy="48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FFFFFF"/>
                </a:solidFill>
                <a:latin typeface="Walter Turncoat"/>
                <a:ea typeface="Walter Turncoat"/>
                <a:cs typeface="Walter Turncoat"/>
                <a:sym typeface="Walter Turncoat"/>
              </a:rPr>
              <a:t>By protecting it!</a:t>
            </a:r>
            <a:endParaRPr sz="3000" b="1">
              <a:solidFill>
                <a:srgbClr val="FFFFFF"/>
              </a:solidFill>
              <a:latin typeface="Walter Turncoat"/>
              <a:ea typeface="Walter Turncoat"/>
              <a:cs typeface="Walter Turncoat"/>
              <a:sym typeface="Walter Turncoat"/>
            </a:endParaRPr>
          </a:p>
          <a:p>
            <a:pPr marL="0" lvl="0" indent="0" algn="l" rtl="0">
              <a:spcBef>
                <a:spcPts val="1600"/>
              </a:spcBef>
              <a:spcAft>
                <a:spcPts val="1600"/>
              </a:spcAft>
              <a:buNone/>
            </a:pPr>
            <a:endParaRPr>
              <a:latin typeface="Walter Turncoat"/>
              <a:ea typeface="Walter Turncoat"/>
              <a:cs typeface="Walter Turncoat"/>
              <a:sym typeface="Walter Turncoat"/>
            </a:endParaRPr>
          </a:p>
        </p:txBody>
      </p:sp>
      <p:pic>
        <p:nvPicPr>
          <p:cNvPr id="200" name="Google Shape;200;p25"/>
          <p:cNvPicPr preferRelativeResize="0"/>
          <p:nvPr/>
        </p:nvPicPr>
        <p:blipFill rotWithShape="1">
          <a:blip r:embed="rId4">
            <a:alphaModFix/>
          </a:blip>
          <a:srcRect l="30851" t="17908" r="38744" b="10942"/>
          <a:stretch/>
        </p:blipFill>
        <p:spPr>
          <a:xfrm>
            <a:off x="282125" y="703500"/>
            <a:ext cx="2798952" cy="3869624"/>
          </a:xfrm>
          <a:prstGeom prst="rect">
            <a:avLst/>
          </a:prstGeom>
          <a:noFill/>
          <a:ln w="9525" cap="flat" cmpd="sng">
            <a:solidFill>
              <a:srgbClr val="FFFFFF"/>
            </a:solidFill>
            <a:prstDash val="solid"/>
            <a:round/>
            <a:headEnd type="none" w="sm" len="sm"/>
            <a:tailEnd type="none" w="sm" len="sm"/>
          </a:ln>
          <a:effectLst>
            <a:outerShdw blurRad="185738" dist="19050" dir="5400000" algn="bl" rotWithShape="0">
              <a:srgbClr val="000000">
                <a:alpha val="50000"/>
              </a:srgbClr>
            </a:outerShdw>
          </a:effectLst>
        </p:spPr>
      </p:pic>
      <p:pic>
        <p:nvPicPr>
          <p:cNvPr id="201" name="Google Shape;201;p25"/>
          <p:cNvPicPr preferRelativeResize="0"/>
          <p:nvPr/>
        </p:nvPicPr>
        <p:blipFill>
          <a:blip r:embed="rId5">
            <a:alphaModFix/>
          </a:blip>
          <a:stretch>
            <a:fillRect/>
          </a:stretch>
        </p:blipFill>
        <p:spPr>
          <a:xfrm>
            <a:off x="3130349" y="703500"/>
            <a:ext cx="5731525" cy="38696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26"/>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pic>
        <p:nvPicPr>
          <p:cNvPr id="207" name="Google Shape;207;p26"/>
          <p:cNvPicPr preferRelativeResize="0"/>
          <p:nvPr/>
        </p:nvPicPr>
        <p:blipFill>
          <a:blip r:embed="rId4">
            <a:alphaModFix/>
          </a:blip>
          <a:stretch>
            <a:fillRect/>
          </a:stretch>
        </p:blipFill>
        <p:spPr>
          <a:xfrm>
            <a:off x="3428350" y="1489225"/>
            <a:ext cx="3600475" cy="2700317"/>
          </a:xfrm>
          <a:prstGeom prst="rect">
            <a:avLst/>
          </a:prstGeom>
          <a:noFill/>
          <a:ln>
            <a:noFill/>
          </a:ln>
        </p:spPr>
      </p:pic>
      <p:pic>
        <p:nvPicPr>
          <p:cNvPr id="208" name="Google Shape;208;p26"/>
          <p:cNvPicPr preferRelativeResize="0"/>
          <p:nvPr/>
        </p:nvPicPr>
        <p:blipFill>
          <a:blip r:embed="rId5">
            <a:alphaModFix/>
          </a:blip>
          <a:stretch>
            <a:fillRect/>
          </a:stretch>
        </p:blipFill>
        <p:spPr>
          <a:xfrm>
            <a:off x="86375" y="1008901"/>
            <a:ext cx="3600475" cy="2700372"/>
          </a:xfrm>
          <a:prstGeom prst="rect">
            <a:avLst/>
          </a:prstGeom>
          <a:noFill/>
          <a:ln>
            <a:noFill/>
          </a:ln>
        </p:spPr>
      </p:pic>
      <p:pic>
        <p:nvPicPr>
          <p:cNvPr id="209" name="Google Shape;209;p26"/>
          <p:cNvPicPr preferRelativeResize="0"/>
          <p:nvPr/>
        </p:nvPicPr>
        <p:blipFill>
          <a:blip r:embed="rId6">
            <a:alphaModFix/>
          </a:blip>
          <a:stretch>
            <a:fillRect/>
          </a:stretch>
        </p:blipFill>
        <p:spPr>
          <a:xfrm>
            <a:off x="7249822" y="3578680"/>
            <a:ext cx="1814900" cy="1359400"/>
          </a:xfrm>
          <a:prstGeom prst="rect">
            <a:avLst/>
          </a:prstGeom>
          <a:noFill/>
          <a:ln>
            <a:noFill/>
          </a:ln>
        </p:spPr>
      </p:pic>
      <p:pic>
        <p:nvPicPr>
          <p:cNvPr id="210" name="Google Shape;210;p26"/>
          <p:cNvPicPr preferRelativeResize="0"/>
          <p:nvPr/>
        </p:nvPicPr>
        <p:blipFill>
          <a:blip r:embed="rId7">
            <a:alphaModFix/>
          </a:blip>
          <a:stretch>
            <a:fillRect/>
          </a:stretch>
        </p:blipFill>
        <p:spPr>
          <a:xfrm>
            <a:off x="6827900" y="2220675"/>
            <a:ext cx="1891050" cy="1418281"/>
          </a:xfrm>
          <a:prstGeom prst="rect">
            <a:avLst/>
          </a:prstGeom>
          <a:noFill/>
          <a:ln>
            <a:noFill/>
          </a:ln>
        </p:spPr>
      </p:pic>
      <p:sp>
        <p:nvSpPr>
          <p:cNvPr id="211" name="Google Shape;211;p26"/>
          <p:cNvSpPr txBox="1">
            <a:spLocks noGrp="1"/>
          </p:cNvSpPr>
          <p:nvPr>
            <p:ph type="title"/>
          </p:nvPr>
        </p:nvSpPr>
        <p:spPr>
          <a:xfrm>
            <a:off x="0" y="130800"/>
            <a:ext cx="90741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500" b="1">
                <a:solidFill>
                  <a:srgbClr val="FFFFFF"/>
                </a:solidFill>
                <a:latin typeface="Walter Turncoat"/>
                <a:ea typeface="Walter Turncoat"/>
                <a:cs typeface="Walter Turncoat"/>
                <a:sym typeface="Walter Turncoat"/>
              </a:rPr>
              <a:t>How is the DEM helping wetland habitat in Rhode Island?</a:t>
            </a:r>
            <a:r>
              <a:rPr lang="en" b="1">
                <a:solidFill>
                  <a:srgbClr val="FFFFFF"/>
                </a:solidFill>
                <a:latin typeface="Walter Turncoat"/>
                <a:ea typeface="Walter Turncoat"/>
                <a:cs typeface="Walter Turncoat"/>
                <a:sym typeface="Walter Turncoat"/>
              </a:rPr>
              <a:t> </a:t>
            </a:r>
            <a:endParaRPr b="1">
              <a:solidFill>
                <a:srgbClr val="FFFFFF"/>
              </a:solidFill>
              <a:latin typeface="Walter Turncoat"/>
              <a:ea typeface="Walter Turncoat"/>
              <a:cs typeface="Walter Turncoat"/>
              <a:sym typeface="Walter Turncoat"/>
            </a:endParaRPr>
          </a:p>
        </p:txBody>
      </p:sp>
      <p:sp>
        <p:nvSpPr>
          <p:cNvPr id="212" name="Google Shape;212;p26"/>
          <p:cNvSpPr txBox="1">
            <a:spLocks noGrp="1"/>
          </p:cNvSpPr>
          <p:nvPr>
            <p:ph type="body" idx="1"/>
          </p:nvPr>
        </p:nvSpPr>
        <p:spPr>
          <a:xfrm>
            <a:off x="3266100" y="4449050"/>
            <a:ext cx="2995800" cy="48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FFFFFF"/>
                </a:solidFill>
                <a:latin typeface="Walter Turncoat"/>
                <a:ea typeface="Walter Turncoat"/>
                <a:cs typeface="Walter Turncoat"/>
                <a:sym typeface="Walter Turncoat"/>
              </a:rPr>
              <a:t>By creating it!</a:t>
            </a:r>
            <a:endParaRPr sz="3000" b="1">
              <a:solidFill>
                <a:srgbClr val="FFFFFF"/>
              </a:solidFill>
              <a:latin typeface="Walter Turncoat"/>
              <a:ea typeface="Walter Turncoat"/>
              <a:cs typeface="Walter Turncoat"/>
              <a:sym typeface="Walter Turncoat"/>
            </a:endParaRPr>
          </a:p>
          <a:p>
            <a:pPr marL="0" lvl="0" indent="0" algn="l" rtl="0">
              <a:spcBef>
                <a:spcPts val="1600"/>
              </a:spcBef>
              <a:spcAft>
                <a:spcPts val="1600"/>
              </a:spcAft>
              <a:buNone/>
            </a:pPr>
            <a:endParaRPr>
              <a:latin typeface="Walter Turncoat"/>
              <a:ea typeface="Walter Turncoat"/>
              <a:cs typeface="Walter Turncoat"/>
              <a:sym typeface="Walter Turncoa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17" name="Google Shape;217;p27"/>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218" name="Google Shape;218;p27"/>
          <p:cNvSpPr txBox="1">
            <a:spLocks noGrp="1"/>
          </p:cNvSpPr>
          <p:nvPr>
            <p:ph type="title"/>
          </p:nvPr>
        </p:nvSpPr>
        <p:spPr>
          <a:xfrm>
            <a:off x="103500" y="130800"/>
            <a:ext cx="88722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300" b="1">
                <a:solidFill>
                  <a:srgbClr val="FFFFFF"/>
                </a:solidFill>
                <a:latin typeface="Walter Turncoat"/>
                <a:ea typeface="Walter Turncoat"/>
                <a:cs typeface="Walter Turncoat"/>
                <a:sym typeface="Walter Turncoat"/>
              </a:rPr>
              <a:t>How is the DEM helping wetland habitat in Rhode Island? </a:t>
            </a:r>
            <a:endParaRPr sz="2300" b="1">
              <a:solidFill>
                <a:srgbClr val="FFFFFF"/>
              </a:solidFill>
              <a:latin typeface="Walter Turncoat"/>
              <a:ea typeface="Walter Turncoat"/>
              <a:cs typeface="Walter Turncoat"/>
              <a:sym typeface="Walter Turncoat"/>
            </a:endParaRPr>
          </a:p>
        </p:txBody>
      </p:sp>
      <p:sp>
        <p:nvSpPr>
          <p:cNvPr id="219" name="Google Shape;219;p27"/>
          <p:cNvSpPr txBox="1">
            <a:spLocks noGrp="1"/>
          </p:cNvSpPr>
          <p:nvPr>
            <p:ph type="body" idx="1"/>
          </p:nvPr>
        </p:nvSpPr>
        <p:spPr>
          <a:xfrm>
            <a:off x="3328700" y="4452550"/>
            <a:ext cx="3475500" cy="48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FFFFFF"/>
                </a:solidFill>
                <a:latin typeface="Walter Turncoat"/>
                <a:ea typeface="Walter Turncoat"/>
                <a:cs typeface="Walter Turncoat"/>
                <a:sym typeface="Walter Turncoat"/>
              </a:rPr>
              <a:t>By restoring it!</a:t>
            </a:r>
            <a:endParaRPr sz="3000" b="1">
              <a:solidFill>
                <a:srgbClr val="FFFFFF"/>
              </a:solidFill>
              <a:latin typeface="Walter Turncoat"/>
              <a:ea typeface="Walter Turncoat"/>
              <a:cs typeface="Walter Turncoat"/>
              <a:sym typeface="Walter Turncoat"/>
            </a:endParaRPr>
          </a:p>
          <a:p>
            <a:pPr marL="0" lvl="0" indent="0" algn="l" rtl="0">
              <a:spcBef>
                <a:spcPts val="1600"/>
              </a:spcBef>
              <a:spcAft>
                <a:spcPts val="1600"/>
              </a:spcAft>
              <a:buNone/>
            </a:pPr>
            <a:endParaRPr>
              <a:latin typeface="Walter Turncoat"/>
              <a:ea typeface="Walter Turncoat"/>
              <a:cs typeface="Walter Turncoat"/>
              <a:sym typeface="Walter Turncoat"/>
            </a:endParaRPr>
          </a:p>
        </p:txBody>
      </p:sp>
      <p:sp>
        <p:nvSpPr>
          <p:cNvPr id="220" name="Google Shape;220;p27"/>
          <p:cNvSpPr/>
          <p:nvPr/>
        </p:nvSpPr>
        <p:spPr>
          <a:xfrm>
            <a:off x="3681200" y="2391200"/>
            <a:ext cx="719700" cy="1650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21" name="Google Shape;221;p27"/>
          <p:cNvPicPr preferRelativeResize="0"/>
          <p:nvPr/>
        </p:nvPicPr>
        <p:blipFill rotWithShape="1">
          <a:blip r:embed="rId4">
            <a:alphaModFix/>
          </a:blip>
          <a:srcRect t="1719"/>
          <a:stretch/>
        </p:blipFill>
        <p:spPr>
          <a:xfrm>
            <a:off x="4599100" y="1167775"/>
            <a:ext cx="4544898" cy="2976074"/>
          </a:xfrm>
          <a:prstGeom prst="rect">
            <a:avLst/>
          </a:prstGeom>
          <a:noFill/>
          <a:ln>
            <a:noFill/>
          </a:ln>
        </p:spPr>
      </p:pic>
      <p:pic>
        <p:nvPicPr>
          <p:cNvPr id="222" name="Google Shape;222;p27"/>
          <p:cNvPicPr preferRelativeResize="0"/>
          <p:nvPr/>
        </p:nvPicPr>
        <p:blipFill>
          <a:blip r:embed="rId5">
            <a:alphaModFix/>
          </a:blip>
          <a:stretch>
            <a:fillRect/>
          </a:stretch>
        </p:blipFill>
        <p:spPr>
          <a:xfrm>
            <a:off x="0" y="1158363"/>
            <a:ext cx="4472524" cy="2976078"/>
          </a:xfrm>
          <a:prstGeom prst="rect">
            <a:avLst/>
          </a:prstGeom>
          <a:noFill/>
          <a:ln>
            <a:noFill/>
          </a:ln>
        </p:spPr>
      </p:pic>
      <p:pic>
        <p:nvPicPr>
          <p:cNvPr id="223" name="Google Shape;223;p27"/>
          <p:cNvPicPr preferRelativeResize="0"/>
          <p:nvPr/>
        </p:nvPicPr>
        <p:blipFill>
          <a:blip r:embed="rId6">
            <a:alphaModFix/>
          </a:blip>
          <a:stretch>
            <a:fillRect/>
          </a:stretch>
        </p:blipFill>
        <p:spPr>
          <a:xfrm>
            <a:off x="1975125" y="767125"/>
            <a:ext cx="4829074" cy="3621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3"/>
                                        </p:tgtEl>
                                        <p:attrNameLst>
                                          <p:attrName>style.visibility</p:attrName>
                                        </p:attrNameLst>
                                      </p:cBhvr>
                                      <p:to>
                                        <p:strVal val="visible"/>
                                      </p:to>
                                    </p:set>
                                    <p:animEffect transition="in" filter="fade">
                                      <p:cBhvr>
                                        <p:cTn id="7" dur="1000"/>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28"/>
          <p:cNvPicPr preferRelativeResize="0"/>
          <p:nvPr/>
        </p:nvPicPr>
        <p:blipFill rotWithShape="1">
          <a:blip r:embed="rId3">
            <a:alphaModFix amt="60000"/>
          </a:blip>
          <a:srcRect t="2736" r="714" b="13321"/>
          <a:stretch/>
        </p:blipFill>
        <p:spPr>
          <a:xfrm>
            <a:off x="0" y="0"/>
            <a:ext cx="9144000" cy="5143500"/>
          </a:xfrm>
          <a:prstGeom prst="rect">
            <a:avLst/>
          </a:prstGeom>
          <a:noFill/>
          <a:ln>
            <a:noFill/>
          </a:ln>
        </p:spPr>
      </p:pic>
      <p:sp>
        <p:nvSpPr>
          <p:cNvPr id="229" name="Google Shape;229;p28"/>
          <p:cNvSpPr txBox="1">
            <a:spLocks noGrp="1"/>
          </p:cNvSpPr>
          <p:nvPr>
            <p:ph type="title"/>
          </p:nvPr>
        </p:nvSpPr>
        <p:spPr>
          <a:xfrm>
            <a:off x="389050" y="2224100"/>
            <a:ext cx="8520600" cy="572700"/>
          </a:xfrm>
          <a:prstGeom prst="rect">
            <a:avLst/>
          </a:prstGeom>
          <a:effectLst>
            <a:outerShdw blurRad="57150" dist="9525" dir="5400000" algn="bl" rotWithShape="0">
              <a:srgbClr val="000000">
                <a:alpha val="88000"/>
              </a:srgbClr>
            </a:outerShdw>
          </a:effectLst>
        </p:spPr>
        <p:txBody>
          <a:bodyPr spcFirstLastPara="1" wrap="square" lIns="91425" tIns="91425" rIns="91425" bIns="91425" anchor="t" anchorCtr="0">
            <a:noAutofit/>
          </a:bodyPr>
          <a:lstStyle/>
          <a:p>
            <a:pPr marL="0" lvl="0" indent="0" algn="ctr" rtl="0">
              <a:spcBef>
                <a:spcPts val="0"/>
              </a:spcBef>
              <a:spcAft>
                <a:spcPts val="0"/>
              </a:spcAft>
              <a:buNone/>
            </a:pPr>
            <a:r>
              <a:rPr lang="en" sz="4800">
                <a:solidFill>
                  <a:srgbClr val="FFFFFF"/>
                </a:solidFill>
                <a:latin typeface="Walter Turncoat"/>
                <a:ea typeface="Walter Turncoat"/>
                <a:cs typeface="Walter Turncoat"/>
                <a:sym typeface="Walter Turncoat"/>
              </a:rPr>
              <a:t>How can you help wetlands?</a:t>
            </a:r>
            <a:endParaRPr sz="4800">
              <a:solidFill>
                <a:srgbClr val="FFFFFF"/>
              </a:solidFill>
              <a:latin typeface="Walter Turncoat"/>
              <a:ea typeface="Walter Turncoat"/>
              <a:cs typeface="Walter Turncoat"/>
              <a:sym typeface="Walter Turncoat"/>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1965</Words>
  <Application>Microsoft Office PowerPoint</Application>
  <PresentationFormat>On-screen Show (16:9)</PresentationFormat>
  <Paragraphs>202</Paragraphs>
  <Slides>16</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Sedgwick Ave</vt:lpstr>
      <vt:lpstr>Alegreya</vt:lpstr>
      <vt:lpstr>Shadows Into Light Two</vt:lpstr>
      <vt:lpstr>Cabin Sketch</vt:lpstr>
      <vt:lpstr>Walter Turncoat</vt:lpstr>
      <vt:lpstr>Arial</vt:lpstr>
      <vt:lpstr>Cambria</vt:lpstr>
      <vt:lpstr>Fredericka the Great</vt:lpstr>
      <vt:lpstr>Simple Light</vt:lpstr>
      <vt:lpstr>PowerPoint Presentation</vt:lpstr>
      <vt:lpstr>What are freshwater wetlands?</vt:lpstr>
      <vt:lpstr>Wetlands of Rhode Island </vt:lpstr>
      <vt:lpstr>What is a swamp? </vt:lpstr>
      <vt:lpstr>PowerPoint Presentation</vt:lpstr>
      <vt:lpstr>What is a river?  </vt:lpstr>
      <vt:lpstr>PONDS and RIVERS </vt:lpstr>
      <vt:lpstr>What is a vernal pool?</vt:lpstr>
      <vt:lpstr>VERNAL POOLS</vt:lpstr>
      <vt:lpstr>Bogs</vt:lpstr>
      <vt:lpstr>Bogs</vt:lpstr>
      <vt:lpstr>Why are freshwater wetlands important?</vt:lpstr>
      <vt:lpstr>How is the DEM helping wetland habitat in Rhode Island? </vt:lpstr>
      <vt:lpstr>How is the DEM helping wetland habitat in Rhode Island? </vt:lpstr>
      <vt:lpstr>How is the DEM helping wetland habitat in Rhode Island? </vt:lpstr>
      <vt:lpstr>How can you help wetlands?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Gannon, Mary (DEM)</cp:lastModifiedBy>
  <cp:revision>1</cp:revision>
  <dcterms:modified xsi:type="dcterms:W3CDTF">2023-10-17T19:51:29Z</dcterms:modified>
</cp:coreProperties>
</file>