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Annie Use Your Telescope" panose="020B0604020202020204" charset="0"/>
      <p:regular r:id="rId13"/>
    </p:embeddedFont>
    <p:embeddedFont>
      <p:font typeface="Calibri" panose="020F0502020204030204" pitchFamily="34" charset="0"/>
      <p:regular r:id="rId14"/>
      <p:bold r:id="rId15"/>
      <p:italic r:id="rId16"/>
      <p:boldItalic r:id="rId17"/>
    </p:embeddedFont>
    <p:embeddedFont>
      <p:font typeface="Cambria" panose="02040503050406030204" pitchFamily="18" charset="0"/>
      <p:regular r:id="rId18"/>
      <p:bold r:id="rId19"/>
      <p:italic r:id="rId20"/>
      <p:boldItalic r:id="rId21"/>
    </p:embeddedFont>
    <p:embeddedFont>
      <p:font typeface="Unkempt"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non, Mary (DEM)" userId="12de4988-0d83-4038-bb6d-8f396020a2a4" providerId="ADAL" clId="{9458FA2B-87AB-4727-A3E4-7AB756EB2F7C}"/>
    <pc:docChg chg="custSel modSld">
      <pc:chgData name="Gannon, Mary (DEM)" userId="12de4988-0d83-4038-bb6d-8f396020a2a4" providerId="ADAL" clId="{9458FA2B-87AB-4727-A3E4-7AB756EB2F7C}" dt="2021-09-01T17:35:58.997" v="1" actId="1076"/>
      <pc:docMkLst>
        <pc:docMk/>
      </pc:docMkLst>
      <pc:sldChg chg="delSp modSp mod">
        <pc:chgData name="Gannon, Mary (DEM)" userId="12de4988-0d83-4038-bb6d-8f396020a2a4" providerId="ADAL" clId="{9458FA2B-87AB-4727-A3E4-7AB756EB2F7C}" dt="2021-09-01T17:35:58.997" v="1" actId="1076"/>
        <pc:sldMkLst>
          <pc:docMk/>
          <pc:sldMk cId="0" sldId="260"/>
        </pc:sldMkLst>
        <pc:picChg chg="del">
          <ac:chgData name="Gannon, Mary (DEM)" userId="12de4988-0d83-4038-bb6d-8f396020a2a4" providerId="ADAL" clId="{9458FA2B-87AB-4727-A3E4-7AB756EB2F7C}" dt="2021-09-01T17:35:57.096" v="0" actId="478"/>
          <ac:picMkLst>
            <pc:docMk/>
            <pc:sldMk cId="0" sldId="260"/>
            <ac:picMk id="88" creationId="{00000000-0000-0000-0000-000000000000}"/>
          </ac:picMkLst>
        </pc:picChg>
        <pc:picChg chg="mod">
          <ac:chgData name="Gannon, Mary (DEM)" userId="12de4988-0d83-4038-bb6d-8f396020a2a4" providerId="ADAL" clId="{9458FA2B-87AB-4727-A3E4-7AB756EB2F7C}" dt="2021-09-01T17:35:58.997" v="1" actId="1076"/>
          <ac:picMkLst>
            <pc:docMk/>
            <pc:sldMk cId="0" sldId="260"/>
            <ac:picMk id="8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e2658df83d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Cambria"/>
              <a:buChar char="●"/>
            </a:pPr>
            <a:r>
              <a:rPr lang="en" sz="1200">
                <a:latin typeface="Cambria"/>
                <a:ea typeface="Cambria"/>
                <a:cs typeface="Cambria"/>
                <a:sym typeface="Cambria"/>
              </a:rPr>
              <a:t>Open gate</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Open shed (shelter, potentially something to eat in the shed)</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Brush pile (pile of sticks and leaves in the back, good spot for a den)</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Dog house and dog food (small pet left unattended is a potential prey item, food bowl is an open invitation to have a snack)</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Unsecure trash cans (great food for nosy critters)</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Unfenced garden (fruits and veggies)</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Bird feeder (lots of animals other than birds like to eat birdseed)</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Open compost bucket (rotting food scraps are a smelly attractant)</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Place underneath shed (perfect for a burrow or den)</a:t>
            </a:r>
            <a:endParaRPr sz="1200">
              <a:latin typeface="Cambria"/>
              <a:ea typeface="Cambria"/>
              <a:cs typeface="Cambria"/>
              <a:sym typeface="Cambria"/>
            </a:endParaRPr>
          </a:p>
        </p:txBody>
      </p:sp>
      <p:sp>
        <p:nvSpPr>
          <p:cNvPr id="123" name="Google Shape;123;ge2658df83d_0_1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dcfa3f7a9c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dcfa3f7a9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e2658df83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Cambria"/>
              <a:buChar char="●"/>
            </a:pPr>
            <a:r>
              <a:rPr lang="en">
                <a:latin typeface="Cambria"/>
                <a:ea typeface="Cambria"/>
                <a:cs typeface="Cambria"/>
                <a:sym typeface="Cambria"/>
              </a:rPr>
              <a:t>Once upon a time, there were no coyotes in Rhode Island.</a:t>
            </a:r>
            <a:endParaRPr>
              <a:latin typeface="Cambria"/>
              <a:ea typeface="Cambria"/>
              <a:cs typeface="Cambria"/>
              <a:sym typeface="Cambria"/>
            </a:endParaRPr>
          </a:p>
          <a:p>
            <a:pPr marL="457200" lvl="0" indent="-317500" algn="l" rtl="0">
              <a:spcBef>
                <a:spcPts val="0"/>
              </a:spcBef>
              <a:spcAft>
                <a:spcPts val="0"/>
              </a:spcAft>
              <a:buSzPts val="1400"/>
              <a:buFont typeface="Cambria"/>
              <a:buChar char="●"/>
            </a:pPr>
            <a:r>
              <a:rPr lang="en">
                <a:latin typeface="Cambria"/>
                <a:ea typeface="Cambria"/>
                <a:cs typeface="Cambria"/>
                <a:sym typeface="Cambria"/>
              </a:rPr>
              <a:t>The predators were wolves, cougars and bears until humans pushed them all out and hunted many until they were almost gone.</a:t>
            </a:r>
            <a:endParaRPr>
              <a:latin typeface="Cambria"/>
              <a:ea typeface="Cambria"/>
              <a:cs typeface="Cambria"/>
              <a:sym typeface="Cambria"/>
            </a:endParaRPr>
          </a:p>
          <a:p>
            <a:pPr marL="457200" lvl="0" indent="-317500" algn="l" rtl="0">
              <a:spcBef>
                <a:spcPts val="0"/>
              </a:spcBef>
              <a:spcAft>
                <a:spcPts val="0"/>
              </a:spcAft>
              <a:buSzPts val="1400"/>
              <a:buFont typeface="Cambria"/>
              <a:buChar char="●"/>
            </a:pPr>
            <a:r>
              <a:rPr lang="en">
                <a:latin typeface="Cambria"/>
                <a:ea typeface="Cambria"/>
                <a:cs typeface="Cambria"/>
                <a:sym typeface="Cambria"/>
              </a:rPr>
              <a:t>Coyotes moved from the west to the east, following wagon trains moving people and livestock. Coyotes picked on the trash piles left behind by humans, and took advantage of the easy feeding opportunity. </a:t>
            </a:r>
            <a:endParaRPr>
              <a:latin typeface="Cambria"/>
              <a:ea typeface="Cambria"/>
              <a:cs typeface="Cambria"/>
              <a:sym typeface="Cambria"/>
            </a:endParaRPr>
          </a:p>
          <a:p>
            <a:pPr marL="457200" lvl="0" indent="-317500" algn="l" rtl="0">
              <a:spcBef>
                <a:spcPts val="0"/>
              </a:spcBef>
              <a:spcAft>
                <a:spcPts val="0"/>
              </a:spcAft>
              <a:buSzPts val="1400"/>
              <a:buFont typeface="Cambria"/>
              <a:buChar char="●"/>
            </a:pPr>
            <a:r>
              <a:rPr lang="en">
                <a:latin typeface="Cambria"/>
                <a:ea typeface="Cambria"/>
                <a:cs typeface="Cambria"/>
                <a:sym typeface="Cambria"/>
              </a:rPr>
              <a:t>Once the larger predators were gone, there was more food and space, allowing coyotes to spread all over North America. Coyotes are very comfortable living nearby humans. </a:t>
            </a:r>
            <a:endParaRPr>
              <a:latin typeface="Cambria"/>
              <a:ea typeface="Cambria"/>
              <a:cs typeface="Cambria"/>
              <a:sym typeface="Cambria"/>
            </a:endParaRPr>
          </a:p>
        </p:txBody>
      </p:sp>
      <p:sp>
        <p:nvSpPr>
          <p:cNvPr id="65" name="Google Shape;65;ge2658df83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2658df83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mbria"/>
                <a:ea typeface="Cambria"/>
                <a:cs typeface="Cambria"/>
                <a:sym typeface="Cambria"/>
              </a:rPr>
              <a:t>Coyotes are omnivores and eat a wide variety of foods...including garbage, pet food, compost, and garden fruits/veggies. Naturally, coyotes consume small rodents (making them excellent control agents for rodent populations), wild fruits, deer, and occasionally birds. Small pets can be at risk of becoming a coyote meal if left unattended. Coyotes do not know the difference between a squirrel and a stray cat. </a:t>
            </a:r>
            <a:endParaRPr sz="1200">
              <a:latin typeface="Cambria"/>
              <a:ea typeface="Cambria"/>
              <a:cs typeface="Cambria"/>
              <a:sym typeface="Cambria"/>
            </a:endParaRPr>
          </a:p>
        </p:txBody>
      </p:sp>
      <p:sp>
        <p:nvSpPr>
          <p:cNvPr id="72" name="Google Shape;72;ge2658df83d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2658df83d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mbria"/>
                <a:ea typeface="Cambria"/>
                <a:cs typeface="Cambria"/>
                <a:sym typeface="Cambria"/>
              </a:rPr>
              <a:t>They are generalists, they will eat just about anything they can find or catch. This easy adaptability can cause potential problems when it comes to human-coyote coexistence. </a:t>
            </a:r>
            <a:endParaRPr sz="1200">
              <a:latin typeface="Cambria"/>
              <a:ea typeface="Cambria"/>
              <a:cs typeface="Cambria"/>
              <a:sym typeface="Cambria"/>
            </a:endParaRPr>
          </a:p>
        </p:txBody>
      </p:sp>
      <p:sp>
        <p:nvSpPr>
          <p:cNvPr id="85" name="Google Shape;85;ge2658df83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2658df83d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Coyotes naturally live in a variety of natural habitats like forests and field edges, but because they are so easily adaptable and opportunistic feeders, they are perfectly happy setting up their homes in suburban neighborhoods, or even in cities (like on the East Side of Providence!). </a:t>
            </a:r>
            <a:endParaRPr/>
          </a:p>
        </p:txBody>
      </p:sp>
      <p:sp>
        <p:nvSpPr>
          <p:cNvPr id="92" name="Google Shape;92;ge2658df83d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2658df83d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2658df83d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e2658df83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Cambria"/>
              <a:buChar char="●"/>
            </a:pPr>
            <a:r>
              <a:rPr lang="en" sz="1200">
                <a:latin typeface="Cambria"/>
                <a:ea typeface="Cambria"/>
                <a:cs typeface="Cambria"/>
                <a:sym typeface="Cambria"/>
              </a:rPr>
              <a:t>DEM is working with volunteers and the Narragansett Bay Coyote Study to learn more about coyote behaviors.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Numi Mitchell (on left) is trapping coyotes and attaching radio-collars around their necks to see where they  go, and where they spend the most time.</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This information will tell biologists where coyotes are getting their food from, because this is where a coyote spends most of its time.</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By identifying these food sources it will help biologists decrease human-coyote conflicts by removing any unnatural food sources that are allowing populations to grow too large.</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p:txBody>
      </p:sp>
      <p:sp>
        <p:nvSpPr>
          <p:cNvPr id="106" name="Google Shape;106;ge2658df83d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e2658df83d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ambria"/>
                <a:ea typeface="Cambria"/>
                <a:cs typeface="Cambria"/>
                <a:sym typeface="Cambria"/>
              </a:rPr>
              <a:t>If we eliminate any human sources of food, such as trash, compost piles and pet food, it removes these extra resources that are allowing coyote populations (or other nuisance wildlife) to grow larger and become bolder. More coyotes means more human wildlife conflicts. Rhode Island residents need to help keep a balance where everyone can be happy. It is against the law to intentionally feed wildlife in Rhode Island, with the exception of raised backyard bird seed/suet feeders.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Supervising pets outside is important because when left unattended, pets can become a potential meal for wildlife (small pets), or been seen as a territorial threat (large dogs). Making sure outdoor enclosures for chickens, rabbits, and other small livestock will help deter hungry predators.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Many people have good intentions, and just want to connect with nature, but trying to get close to wildlife, or tame wildlife (training squirrels or birds to eat out of your hand, handling baby wild animals, etc.) is truly detrimental to wildlife. Wild animals need space, and should be observed at a distance. Trying to get too close or training wildlife can cause issues regarding potential rabies exposure, loss of natural behaviors, and increased road crossing, all of which could lead to human health risks and/or the unnecessary death of an animal.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“Hazing” nuisance species can help deter unwanted behavior. With the example of coyotes, making loud noises (like with a coyote shaker) whenever a coyote comes on your property reinforces to the coyote that humans are scary and that they should be skittish around us. When animals forget that humans are a threat, they sometimes can get too comfy with our presence, which can cause issues later on. It may seem mean to want to scare wild animals, but it can make a big difference in keeping animals safe and people free from conflicts with wildlife. You certainly can just quietly observe wildlife too; you don’t need to scare every single critter you see! </a:t>
            </a:r>
            <a:endParaRPr sz="1200">
              <a:latin typeface="Cambria"/>
              <a:ea typeface="Cambria"/>
              <a:cs typeface="Cambria"/>
              <a:sym typeface="Cambria"/>
            </a:endParaRPr>
          </a:p>
        </p:txBody>
      </p:sp>
      <p:sp>
        <p:nvSpPr>
          <p:cNvPr id="115" name="Google Shape;115;ge2658df83d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888250"/>
            <a:ext cx="9332400" cy="2021700"/>
          </a:xfrm>
          <a:prstGeom prst="rect">
            <a:avLst/>
          </a:prstGeom>
          <a:solidFill>
            <a:srgbClr val="45818E"/>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latin typeface="Unkempt"/>
                <a:ea typeface="Unkempt"/>
                <a:cs typeface="Unkempt"/>
                <a:sym typeface="Unkempt"/>
              </a:rPr>
              <a:t>The Balancing Act</a:t>
            </a:r>
            <a:endParaRPr b="1">
              <a:latin typeface="Unkempt"/>
              <a:ea typeface="Unkempt"/>
              <a:cs typeface="Unkempt"/>
              <a:sym typeface="Unkempt"/>
            </a:endParaRPr>
          </a:p>
          <a:p>
            <a:pPr marL="0" lvl="0" indent="0" algn="ctr" rtl="0">
              <a:spcBef>
                <a:spcPts val="0"/>
              </a:spcBef>
              <a:spcAft>
                <a:spcPts val="0"/>
              </a:spcAft>
              <a:buNone/>
            </a:pPr>
            <a:r>
              <a:rPr lang="en" sz="3755" b="1">
                <a:latin typeface="Unkempt"/>
                <a:ea typeface="Unkempt"/>
                <a:cs typeface="Unkempt"/>
                <a:sym typeface="Unkempt"/>
              </a:rPr>
              <a:t>RIDEM Division of Fish and Wildlife </a:t>
            </a:r>
            <a:endParaRPr sz="3755" b="1">
              <a:latin typeface="Unkempt"/>
              <a:ea typeface="Unkempt"/>
              <a:cs typeface="Unkempt"/>
              <a:sym typeface="Unkempt"/>
            </a:endParaRPr>
          </a:p>
          <a:p>
            <a:pPr marL="0" lvl="0" indent="0" algn="ctr" rtl="0">
              <a:spcBef>
                <a:spcPts val="0"/>
              </a:spcBef>
              <a:spcAft>
                <a:spcPts val="0"/>
              </a:spcAft>
              <a:buNone/>
            </a:pPr>
            <a:r>
              <a:rPr lang="en" sz="3755" b="1">
                <a:latin typeface="Unkempt"/>
                <a:ea typeface="Unkempt"/>
                <a:cs typeface="Unkempt"/>
                <a:sym typeface="Unkempt"/>
              </a:rPr>
              <a:t>Rhody Critter Kits Program</a:t>
            </a:r>
            <a:endParaRPr sz="3755" b="1">
              <a:latin typeface="Unkempt"/>
              <a:ea typeface="Unkempt"/>
              <a:cs typeface="Unkempt"/>
              <a:sym typeface="Unkempt"/>
            </a:endParaRPr>
          </a:p>
        </p:txBody>
      </p:sp>
      <p:sp>
        <p:nvSpPr>
          <p:cNvPr id="55" name="Google Shape;55;p13"/>
          <p:cNvSpPr/>
          <p:nvPr/>
        </p:nvSpPr>
        <p:spPr>
          <a:xfrm>
            <a:off x="-53125" y="2877175"/>
            <a:ext cx="9406800" cy="11982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 name="Google Shape;56;p13"/>
          <p:cNvPicPr preferRelativeResize="0"/>
          <p:nvPr/>
        </p:nvPicPr>
        <p:blipFill rotWithShape="1">
          <a:blip r:embed="rId3">
            <a:alphaModFix/>
          </a:blip>
          <a:srcRect r="22672"/>
          <a:stretch/>
        </p:blipFill>
        <p:spPr>
          <a:xfrm>
            <a:off x="3054862" y="2877175"/>
            <a:ext cx="3291637" cy="104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24"/>
        <p:cNvGrpSpPr/>
        <p:nvPr/>
      </p:nvGrpSpPr>
      <p:grpSpPr>
        <a:xfrm>
          <a:off x="0" y="0"/>
          <a:ext cx="0" cy="0"/>
          <a:chOff x="0" y="0"/>
          <a:chExt cx="0" cy="0"/>
        </a:xfrm>
      </p:grpSpPr>
      <p:sp>
        <p:nvSpPr>
          <p:cNvPr id="125" name="Google Shape;125;p22"/>
          <p:cNvSpPr txBox="1">
            <a:spLocks noGrp="1"/>
          </p:cNvSpPr>
          <p:nvPr>
            <p:ph type="ctrTitle"/>
          </p:nvPr>
        </p:nvSpPr>
        <p:spPr>
          <a:xfrm>
            <a:off x="6659200" y="934900"/>
            <a:ext cx="2199000" cy="26775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chemeClr val="dk1"/>
              </a:buClr>
              <a:buSzPts val="3645"/>
              <a:buFont typeface="Calibri"/>
              <a:buNone/>
            </a:pPr>
            <a:r>
              <a:rPr lang="en" sz="3202" b="1">
                <a:latin typeface="Unkempt"/>
                <a:ea typeface="Unkempt"/>
                <a:cs typeface="Unkempt"/>
                <a:sym typeface="Unkempt"/>
              </a:rPr>
              <a:t>What might attract a critter to this backyard?</a:t>
            </a:r>
            <a:endParaRPr sz="2635" b="1" i="0" u="none" strike="noStrike" cap="none">
              <a:latin typeface="Unkempt"/>
              <a:ea typeface="Unkempt"/>
              <a:cs typeface="Unkempt"/>
              <a:sym typeface="Unkempt"/>
            </a:endParaRPr>
          </a:p>
        </p:txBody>
      </p:sp>
      <p:pic>
        <p:nvPicPr>
          <p:cNvPr id="126" name="Google Shape;126;p22"/>
          <p:cNvPicPr preferRelativeResize="0"/>
          <p:nvPr/>
        </p:nvPicPr>
        <p:blipFill>
          <a:blip r:embed="rId3">
            <a:alphaModFix/>
          </a:blip>
          <a:stretch>
            <a:fillRect/>
          </a:stretch>
        </p:blipFill>
        <p:spPr>
          <a:xfrm>
            <a:off x="0" y="37275"/>
            <a:ext cx="6378029" cy="4991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697275" y="413200"/>
            <a:ext cx="7619700" cy="726900"/>
          </a:xfrm>
          <a:prstGeom prst="rect">
            <a:avLst/>
          </a:prstGeom>
          <a:noFill/>
          <a:ln>
            <a:noFill/>
          </a:ln>
        </p:spPr>
        <p:txBody>
          <a:bodyPr spcFirstLastPara="1" wrap="square" lIns="68575" tIns="34275" rIns="68575" bIns="34275" anchor="b" anchorCtr="0">
            <a:normAutofit fontScale="90000"/>
          </a:bodyPr>
          <a:lstStyle/>
          <a:p>
            <a:pPr marL="0" marR="0" lvl="0" indent="0" algn="ctr" rtl="0">
              <a:lnSpc>
                <a:spcPct val="90000"/>
              </a:lnSpc>
              <a:spcBef>
                <a:spcPts val="0"/>
              </a:spcBef>
              <a:spcAft>
                <a:spcPts val="0"/>
              </a:spcAft>
              <a:buClr>
                <a:schemeClr val="dk1"/>
              </a:buClr>
              <a:buSzPct val="96889"/>
              <a:buFont typeface="Calibri"/>
              <a:buNone/>
            </a:pPr>
            <a:r>
              <a:rPr lang="en" sz="4180" b="1">
                <a:latin typeface="Unkempt"/>
                <a:ea typeface="Unkempt"/>
                <a:cs typeface="Unkempt"/>
                <a:sym typeface="Unkempt"/>
              </a:rPr>
              <a:t>Keeping the balance can be tricky!</a:t>
            </a:r>
            <a:endParaRPr sz="4180" b="1">
              <a:latin typeface="Unkempt"/>
              <a:ea typeface="Unkempt"/>
              <a:cs typeface="Unkempt"/>
              <a:sym typeface="Unkempt"/>
            </a:endParaRPr>
          </a:p>
        </p:txBody>
      </p:sp>
      <p:sp>
        <p:nvSpPr>
          <p:cNvPr id="62" name="Google Shape;62;p14"/>
          <p:cNvSpPr txBox="1">
            <a:spLocks noGrp="1"/>
          </p:cNvSpPr>
          <p:nvPr>
            <p:ph type="ctrTitle"/>
          </p:nvPr>
        </p:nvSpPr>
        <p:spPr>
          <a:xfrm>
            <a:off x="650950" y="1974250"/>
            <a:ext cx="7619700" cy="1661700"/>
          </a:xfrm>
          <a:prstGeom prst="rect">
            <a:avLst/>
          </a:prstGeom>
          <a:noFill/>
          <a:ln>
            <a:noFill/>
          </a:ln>
        </p:spPr>
        <p:txBody>
          <a:bodyPr spcFirstLastPara="1" wrap="square" lIns="68575" tIns="34275" rIns="68575" bIns="34275" anchor="b" anchorCtr="0">
            <a:noAutofit/>
          </a:bodyPr>
          <a:lstStyle/>
          <a:p>
            <a:pPr marL="914400" lvl="1" indent="-349250" algn="l" rtl="0">
              <a:lnSpc>
                <a:spcPct val="115000"/>
              </a:lnSpc>
              <a:spcBef>
                <a:spcPts val="0"/>
              </a:spcBef>
              <a:spcAft>
                <a:spcPts val="0"/>
              </a:spcAft>
              <a:buClr>
                <a:schemeClr val="lt1"/>
              </a:buClr>
              <a:buSzPts val="1900"/>
              <a:buFont typeface="Unkempt"/>
              <a:buAutoNum type="alphaLcPeriod"/>
            </a:pPr>
            <a:r>
              <a:rPr lang="en" sz="1900" b="1">
                <a:solidFill>
                  <a:schemeClr val="lt1"/>
                </a:solidFill>
                <a:latin typeface="Unkempt"/>
                <a:ea typeface="Unkempt"/>
                <a:cs typeface="Unkempt"/>
                <a:sym typeface="Unkempt"/>
              </a:rPr>
              <a:t>What do all animals (including people) need to survive?</a:t>
            </a:r>
            <a:endParaRPr sz="1900" b="1">
              <a:solidFill>
                <a:schemeClr val="lt1"/>
              </a:solidFill>
              <a:latin typeface="Unkempt"/>
              <a:ea typeface="Unkempt"/>
              <a:cs typeface="Unkempt"/>
              <a:sym typeface="Unkempt"/>
            </a:endParaRPr>
          </a:p>
          <a:p>
            <a:pPr marL="914400" lvl="1" indent="-349250" algn="l" rtl="0">
              <a:lnSpc>
                <a:spcPct val="115000"/>
              </a:lnSpc>
              <a:spcBef>
                <a:spcPts val="0"/>
              </a:spcBef>
              <a:spcAft>
                <a:spcPts val="0"/>
              </a:spcAft>
              <a:buClr>
                <a:schemeClr val="lt1"/>
              </a:buClr>
              <a:buSzPts val="1900"/>
              <a:buFont typeface="Unkempt"/>
              <a:buAutoNum type="alphaLcPeriod"/>
            </a:pPr>
            <a:r>
              <a:rPr lang="en" sz="1900" b="1">
                <a:solidFill>
                  <a:schemeClr val="lt1"/>
                </a:solidFill>
                <a:latin typeface="Unkempt"/>
                <a:ea typeface="Unkempt"/>
                <a:cs typeface="Unkempt"/>
                <a:sym typeface="Unkempt"/>
              </a:rPr>
              <a:t>What are some things that animals might do that bother or scare people? What problems might wildlife cause for people?</a:t>
            </a:r>
            <a:endParaRPr sz="1900" b="1">
              <a:solidFill>
                <a:schemeClr val="lt1"/>
              </a:solidFill>
              <a:latin typeface="Unkempt"/>
              <a:ea typeface="Unkempt"/>
              <a:cs typeface="Unkempt"/>
              <a:sym typeface="Unkempt"/>
            </a:endParaRPr>
          </a:p>
          <a:p>
            <a:pPr marL="914400" lvl="1" indent="-349250" algn="l" rtl="0">
              <a:lnSpc>
                <a:spcPct val="115000"/>
              </a:lnSpc>
              <a:spcBef>
                <a:spcPts val="0"/>
              </a:spcBef>
              <a:spcAft>
                <a:spcPts val="0"/>
              </a:spcAft>
              <a:buClr>
                <a:schemeClr val="lt1"/>
              </a:buClr>
              <a:buSzPts val="1900"/>
              <a:buFont typeface="Unkempt"/>
              <a:buAutoNum type="alphaLcPeriod"/>
            </a:pPr>
            <a:r>
              <a:rPr lang="en" sz="1900" b="1">
                <a:solidFill>
                  <a:schemeClr val="lt1"/>
                </a:solidFill>
                <a:latin typeface="Unkempt"/>
                <a:ea typeface="Unkempt"/>
                <a:cs typeface="Unkempt"/>
                <a:sym typeface="Unkempt"/>
              </a:rPr>
              <a:t>What are some things that people might do that make it harder for wildlife to survive? What problems can people cause for wildlife?</a:t>
            </a:r>
            <a:endParaRPr sz="1900" b="1">
              <a:solidFill>
                <a:schemeClr val="lt1"/>
              </a:solidFill>
              <a:latin typeface="Unkempt"/>
              <a:ea typeface="Unkempt"/>
              <a:cs typeface="Unkempt"/>
              <a:sym typeface="Unkemp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4621819" y="284700"/>
            <a:ext cx="4162200" cy="726900"/>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chemeClr val="dk1"/>
              </a:buClr>
              <a:buSzPts val="4050"/>
              <a:buFont typeface="Calibri"/>
              <a:buNone/>
            </a:pPr>
            <a:r>
              <a:rPr lang="en" sz="3780" b="1">
                <a:latin typeface="Unkempt"/>
                <a:ea typeface="Unkempt"/>
                <a:cs typeface="Unkempt"/>
                <a:sym typeface="Unkempt"/>
              </a:rPr>
              <a:t>The Coyote’s Story</a:t>
            </a:r>
            <a:endParaRPr sz="3150" b="1" i="0" u="none" strike="noStrike" cap="none">
              <a:latin typeface="Unkempt"/>
              <a:ea typeface="Unkempt"/>
              <a:cs typeface="Unkempt"/>
              <a:sym typeface="Unkempt"/>
            </a:endParaRPr>
          </a:p>
        </p:txBody>
      </p:sp>
      <p:pic>
        <p:nvPicPr>
          <p:cNvPr id="68" name="Google Shape;68;p15"/>
          <p:cNvPicPr preferRelativeResize="0"/>
          <p:nvPr/>
        </p:nvPicPr>
        <p:blipFill>
          <a:blip r:embed="rId3">
            <a:alphaModFix/>
          </a:blip>
          <a:stretch>
            <a:fillRect/>
          </a:stretch>
        </p:blipFill>
        <p:spPr>
          <a:xfrm>
            <a:off x="0" y="0"/>
            <a:ext cx="4102340" cy="5143501"/>
          </a:xfrm>
          <a:prstGeom prst="rect">
            <a:avLst/>
          </a:prstGeom>
          <a:noFill/>
          <a:ln>
            <a:noFill/>
          </a:ln>
        </p:spPr>
      </p:pic>
      <p:sp>
        <p:nvSpPr>
          <p:cNvPr id="69" name="Google Shape;69;p15"/>
          <p:cNvSpPr txBox="1">
            <a:spLocks noGrp="1"/>
          </p:cNvSpPr>
          <p:nvPr>
            <p:ph type="ctrTitle"/>
          </p:nvPr>
        </p:nvSpPr>
        <p:spPr>
          <a:xfrm>
            <a:off x="4324950" y="1127531"/>
            <a:ext cx="4252500" cy="3766200"/>
          </a:xfrm>
          <a:prstGeom prst="rect">
            <a:avLst/>
          </a:prstGeom>
          <a:noFill/>
          <a:ln>
            <a:noFill/>
          </a:ln>
        </p:spPr>
        <p:txBody>
          <a:bodyPr spcFirstLastPara="1" wrap="square" lIns="68575" tIns="34275" rIns="68575" bIns="34275" anchor="b" anchorCtr="0">
            <a:normAutofit/>
          </a:bodyPr>
          <a:lstStyle/>
          <a:p>
            <a:pPr marL="342900" marR="0" lvl="0" indent="0" algn="ctr" rtl="0">
              <a:lnSpc>
                <a:spcPct val="90000"/>
              </a:lnSpc>
              <a:spcBef>
                <a:spcPts val="0"/>
              </a:spcBef>
              <a:spcAft>
                <a:spcPts val="0"/>
              </a:spcAft>
              <a:buNone/>
            </a:pPr>
            <a:r>
              <a:rPr lang="en" sz="2500" i="1">
                <a:solidFill>
                  <a:schemeClr val="lt1"/>
                </a:solidFill>
                <a:latin typeface="Unkempt"/>
                <a:ea typeface="Unkempt"/>
                <a:cs typeface="Unkempt"/>
                <a:sym typeface="Unkempt"/>
              </a:rPr>
              <a:t>Canis latrans</a:t>
            </a:r>
            <a:endParaRPr sz="2500" i="1">
              <a:solidFill>
                <a:schemeClr val="lt1"/>
              </a:solidFill>
              <a:latin typeface="Unkempt"/>
              <a:ea typeface="Unkempt"/>
              <a:cs typeface="Unkempt"/>
              <a:sym typeface="Unkempt"/>
            </a:endParaRPr>
          </a:p>
          <a:p>
            <a:pPr marL="342900" marR="0" lvl="0" indent="-323850" algn="l" rtl="0">
              <a:lnSpc>
                <a:spcPct val="90000"/>
              </a:lnSpc>
              <a:spcBef>
                <a:spcPts val="0"/>
              </a:spcBef>
              <a:spcAft>
                <a:spcPts val="0"/>
              </a:spcAft>
              <a:buClr>
                <a:schemeClr val="lt1"/>
              </a:buClr>
              <a:buSzPts val="2500"/>
              <a:buFont typeface="Unkempt"/>
              <a:buChar char="●"/>
            </a:pPr>
            <a:r>
              <a:rPr lang="en" sz="2500">
                <a:solidFill>
                  <a:schemeClr val="lt1"/>
                </a:solidFill>
                <a:latin typeface="Unkempt"/>
                <a:ea typeface="Unkempt"/>
                <a:cs typeface="Unkempt"/>
                <a:sym typeface="Unkempt"/>
              </a:rPr>
              <a:t>Scientific name = “Barking Dog”</a:t>
            </a:r>
            <a:endParaRPr sz="2500">
              <a:solidFill>
                <a:schemeClr val="lt1"/>
              </a:solidFill>
              <a:latin typeface="Unkempt"/>
              <a:ea typeface="Unkempt"/>
              <a:cs typeface="Unkempt"/>
              <a:sym typeface="Unkempt"/>
            </a:endParaRPr>
          </a:p>
          <a:p>
            <a:pPr marL="342900" marR="0" lvl="0" indent="-323850" algn="l" rtl="0">
              <a:lnSpc>
                <a:spcPct val="90000"/>
              </a:lnSpc>
              <a:spcBef>
                <a:spcPts val="0"/>
              </a:spcBef>
              <a:spcAft>
                <a:spcPts val="0"/>
              </a:spcAft>
              <a:buClr>
                <a:schemeClr val="lt1"/>
              </a:buClr>
              <a:buSzPts val="2500"/>
              <a:buFont typeface="Unkempt"/>
              <a:buChar char="●"/>
            </a:pPr>
            <a:r>
              <a:rPr lang="en" sz="2500">
                <a:solidFill>
                  <a:schemeClr val="lt1"/>
                </a:solidFill>
                <a:latin typeface="Unkempt"/>
                <a:ea typeface="Unkempt"/>
                <a:cs typeface="Unkempt"/>
                <a:sym typeface="Unkempt"/>
              </a:rPr>
              <a:t>Coyote came from the Aztec word “coyotl” </a:t>
            </a:r>
            <a:endParaRPr sz="2500">
              <a:solidFill>
                <a:schemeClr val="lt1"/>
              </a:solidFill>
              <a:latin typeface="Unkempt"/>
              <a:ea typeface="Unkempt"/>
              <a:cs typeface="Unkempt"/>
              <a:sym typeface="Unkempt"/>
            </a:endParaRPr>
          </a:p>
          <a:p>
            <a:pPr marL="342900" marR="0" lvl="0" indent="-323850" algn="l" rtl="0">
              <a:lnSpc>
                <a:spcPct val="90000"/>
              </a:lnSpc>
              <a:spcBef>
                <a:spcPts val="0"/>
              </a:spcBef>
              <a:spcAft>
                <a:spcPts val="0"/>
              </a:spcAft>
              <a:buClr>
                <a:schemeClr val="lt1"/>
              </a:buClr>
              <a:buSzPts val="2500"/>
              <a:buFont typeface="Unkempt"/>
              <a:buChar char="●"/>
            </a:pPr>
            <a:r>
              <a:rPr lang="en" sz="2500">
                <a:solidFill>
                  <a:schemeClr val="lt1"/>
                </a:solidFill>
                <a:latin typeface="Unkempt"/>
                <a:ea typeface="Unkempt"/>
                <a:cs typeface="Unkempt"/>
                <a:sym typeface="Unkempt"/>
              </a:rPr>
              <a:t>Part of many Native American folktales</a:t>
            </a:r>
            <a:endParaRPr sz="2500">
              <a:solidFill>
                <a:schemeClr val="lt1"/>
              </a:solidFill>
              <a:latin typeface="Unkempt"/>
              <a:ea typeface="Unkempt"/>
              <a:cs typeface="Unkempt"/>
              <a:sym typeface="Unkempt"/>
            </a:endParaRPr>
          </a:p>
          <a:p>
            <a:pPr marL="342900" marR="0" lvl="0" indent="-323850" algn="l" rtl="0">
              <a:lnSpc>
                <a:spcPct val="90000"/>
              </a:lnSpc>
              <a:spcBef>
                <a:spcPts val="0"/>
              </a:spcBef>
              <a:spcAft>
                <a:spcPts val="0"/>
              </a:spcAft>
              <a:buClr>
                <a:schemeClr val="lt1"/>
              </a:buClr>
              <a:buSzPts val="2500"/>
              <a:buFont typeface="Unkempt"/>
              <a:buChar char="●"/>
            </a:pPr>
            <a:r>
              <a:rPr lang="en" sz="2500">
                <a:solidFill>
                  <a:schemeClr val="lt1"/>
                </a:solidFill>
                <a:latin typeface="Unkempt"/>
                <a:ea typeface="Unkempt"/>
                <a:cs typeface="Unkempt"/>
                <a:sym typeface="Unkempt"/>
              </a:rPr>
              <a:t>First seen in Rhode Island in 1960</a:t>
            </a:r>
            <a:endParaRPr sz="2500">
              <a:solidFill>
                <a:schemeClr val="lt1"/>
              </a:solidFill>
              <a:latin typeface="Unkempt"/>
              <a:ea typeface="Unkempt"/>
              <a:cs typeface="Unkempt"/>
              <a:sym typeface="Unkempt"/>
            </a:endParaRPr>
          </a:p>
          <a:p>
            <a:pPr marL="0" marR="0" lvl="0" indent="0" algn="l" rtl="0">
              <a:lnSpc>
                <a:spcPct val="90000"/>
              </a:lnSpc>
              <a:spcBef>
                <a:spcPts val="0"/>
              </a:spcBef>
              <a:spcAft>
                <a:spcPts val="0"/>
              </a:spcAft>
              <a:buNone/>
            </a:pPr>
            <a:endParaRPr sz="2300">
              <a:solidFill>
                <a:srgbClr val="F1C232"/>
              </a:solidFill>
              <a:latin typeface="Annie Use Your Telescope"/>
              <a:ea typeface="Annie Use Your Telescope"/>
              <a:cs typeface="Annie Use Your Telescope"/>
              <a:sym typeface="Annie Use Your Telescop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ctrTitle"/>
          </p:nvPr>
        </p:nvSpPr>
        <p:spPr>
          <a:xfrm>
            <a:off x="1129331" y="218563"/>
            <a:ext cx="6858000" cy="726900"/>
          </a:xfrm>
          <a:prstGeom prst="rect">
            <a:avLst/>
          </a:prstGeom>
          <a:noFill/>
          <a:ln>
            <a:noFill/>
          </a:ln>
        </p:spPr>
        <p:txBody>
          <a:bodyPr spcFirstLastPara="1" wrap="square" lIns="68575" tIns="34275" rIns="68575" bIns="34275" anchor="b" anchorCtr="0">
            <a:normAutofit/>
          </a:bodyPr>
          <a:lstStyle/>
          <a:p>
            <a:pPr marL="0" marR="0" lvl="0" indent="0" algn="ctr" rtl="0">
              <a:lnSpc>
                <a:spcPct val="90000"/>
              </a:lnSpc>
              <a:spcBef>
                <a:spcPts val="0"/>
              </a:spcBef>
              <a:spcAft>
                <a:spcPts val="0"/>
              </a:spcAft>
              <a:buClr>
                <a:schemeClr val="dk1"/>
              </a:buClr>
              <a:buSzPts val="4050"/>
              <a:buFont typeface="Calibri"/>
              <a:buNone/>
            </a:pPr>
            <a:r>
              <a:rPr lang="en" sz="4180" b="1">
                <a:latin typeface="Unkempt"/>
                <a:ea typeface="Unkempt"/>
                <a:cs typeface="Unkempt"/>
                <a:sym typeface="Unkempt"/>
              </a:rPr>
              <a:t>What do coyotes eat?</a:t>
            </a:r>
            <a:endParaRPr sz="3550" b="1" i="0" u="none" strike="noStrike" cap="none">
              <a:latin typeface="Unkempt"/>
              <a:ea typeface="Unkempt"/>
              <a:cs typeface="Unkempt"/>
              <a:sym typeface="Unkempt"/>
            </a:endParaRPr>
          </a:p>
        </p:txBody>
      </p:sp>
      <p:pic>
        <p:nvPicPr>
          <p:cNvPr id="75" name="Google Shape;75;p16"/>
          <p:cNvPicPr preferRelativeResize="0"/>
          <p:nvPr/>
        </p:nvPicPr>
        <p:blipFill>
          <a:blip r:embed="rId3">
            <a:alphaModFix/>
          </a:blip>
          <a:stretch>
            <a:fillRect/>
          </a:stretch>
        </p:blipFill>
        <p:spPr>
          <a:xfrm>
            <a:off x="305569" y="1182557"/>
            <a:ext cx="1850231" cy="1385887"/>
          </a:xfrm>
          <a:prstGeom prst="rect">
            <a:avLst/>
          </a:prstGeom>
          <a:noFill/>
          <a:ln w="9525" cap="flat" cmpd="sng">
            <a:solidFill>
              <a:srgbClr val="FFFFFF"/>
            </a:solidFill>
            <a:prstDash val="solid"/>
            <a:round/>
            <a:headEnd type="none" w="sm" len="sm"/>
            <a:tailEnd type="none" w="sm" len="sm"/>
          </a:ln>
        </p:spPr>
      </p:pic>
      <p:pic>
        <p:nvPicPr>
          <p:cNvPr id="76" name="Google Shape;76;p16"/>
          <p:cNvPicPr preferRelativeResize="0"/>
          <p:nvPr/>
        </p:nvPicPr>
        <p:blipFill>
          <a:blip r:embed="rId4">
            <a:alphaModFix/>
          </a:blip>
          <a:stretch>
            <a:fillRect/>
          </a:stretch>
        </p:blipFill>
        <p:spPr>
          <a:xfrm>
            <a:off x="2342475" y="1158065"/>
            <a:ext cx="2688131" cy="1434882"/>
          </a:xfrm>
          <a:prstGeom prst="rect">
            <a:avLst/>
          </a:prstGeom>
          <a:noFill/>
          <a:ln w="9525" cap="flat" cmpd="sng">
            <a:solidFill>
              <a:srgbClr val="FFFFFF"/>
            </a:solidFill>
            <a:prstDash val="solid"/>
            <a:round/>
            <a:headEnd type="none" w="sm" len="sm"/>
            <a:tailEnd type="none" w="sm" len="sm"/>
          </a:ln>
        </p:spPr>
      </p:pic>
      <p:pic>
        <p:nvPicPr>
          <p:cNvPr id="77" name="Google Shape;77;p16"/>
          <p:cNvPicPr preferRelativeResize="0"/>
          <p:nvPr/>
        </p:nvPicPr>
        <p:blipFill>
          <a:blip r:embed="rId5">
            <a:alphaModFix/>
          </a:blip>
          <a:stretch>
            <a:fillRect/>
          </a:stretch>
        </p:blipFill>
        <p:spPr>
          <a:xfrm>
            <a:off x="37725" y="2853931"/>
            <a:ext cx="1982269" cy="1982269"/>
          </a:xfrm>
          <a:prstGeom prst="rect">
            <a:avLst/>
          </a:prstGeom>
          <a:noFill/>
          <a:ln w="9525" cap="flat" cmpd="sng">
            <a:solidFill>
              <a:srgbClr val="FFFFFF"/>
            </a:solidFill>
            <a:prstDash val="solid"/>
            <a:round/>
            <a:headEnd type="none" w="sm" len="sm"/>
            <a:tailEnd type="none" w="sm" len="sm"/>
          </a:ln>
        </p:spPr>
      </p:pic>
      <p:pic>
        <p:nvPicPr>
          <p:cNvPr id="78" name="Google Shape;78;p16"/>
          <p:cNvPicPr preferRelativeResize="0"/>
          <p:nvPr/>
        </p:nvPicPr>
        <p:blipFill>
          <a:blip r:embed="rId6">
            <a:alphaModFix/>
          </a:blip>
          <a:stretch>
            <a:fillRect/>
          </a:stretch>
        </p:blipFill>
        <p:spPr>
          <a:xfrm>
            <a:off x="2155803" y="2766431"/>
            <a:ext cx="1711182" cy="2126159"/>
          </a:xfrm>
          <a:prstGeom prst="rect">
            <a:avLst/>
          </a:prstGeom>
          <a:noFill/>
          <a:ln w="9525" cap="flat" cmpd="sng">
            <a:solidFill>
              <a:srgbClr val="FFFFFF"/>
            </a:solidFill>
            <a:prstDash val="solid"/>
            <a:round/>
            <a:headEnd type="none" w="sm" len="sm"/>
            <a:tailEnd type="none" w="sm" len="sm"/>
          </a:ln>
        </p:spPr>
      </p:pic>
      <p:pic>
        <p:nvPicPr>
          <p:cNvPr id="79" name="Google Shape;79;p16"/>
          <p:cNvPicPr preferRelativeResize="0"/>
          <p:nvPr/>
        </p:nvPicPr>
        <p:blipFill>
          <a:blip r:embed="rId7">
            <a:alphaModFix/>
          </a:blip>
          <a:stretch>
            <a:fillRect/>
          </a:stretch>
        </p:blipFill>
        <p:spPr>
          <a:xfrm>
            <a:off x="5217282" y="1182562"/>
            <a:ext cx="2084057" cy="1385888"/>
          </a:xfrm>
          <a:prstGeom prst="rect">
            <a:avLst/>
          </a:prstGeom>
          <a:noFill/>
          <a:ln w="9525" cap="flat" cmpd="sng">
            <a:solidFill>
              <a:srgbClr val="FFFFFF"/>
            </a:solidFill>
            <a:prstDash val="solid"/>
            <a:round/>
            <a:headEnd type="none" w="sm" len="sm"/>
            <a:tailEnd type="none" w="sm" len="sm"/>
          </a:ln>
        </p:spPr>
      </p:pic>
      <p:pic>
        <p:nvPicPr>
          <p:cNvPr id="80" name="Google Shape;80;p16"/>
          <p:cNvPicPr preferRelativeResize="0"/>
          <p:nvPr/>
        </p:nvPicPr>
        <p:blipFill rotWithShape="1">
          <a:blip r:embed="rId8">
            <a:alphaModFix/>
          </a:blip>
          <a:srcRect l="44766"/>
          <a:stretch/>
        </p:blipFill>
        <p:spPr>
          <a:xfrm>
            <a:off x="4002787" y="2805694"/>
            <a:ext cx="1813106" cy="2185219"/>
          </a:xfrm>
          <a:prstGeom prst="rect">
            <a:avLst/>
          </a:prstGeom>
          <a:noFill/>
          <a:ln w="9525" cap="flat" cmpd="sng">
            <a:solidFill>
              <a:srgbClr val="FFFFFF"/>
            </a:solidFill>
            <a:prstDash val="solid"/>
            <a:round/>
            <a:headEnd type="none" w="sm" len="sm"/>
            <a:tailEnd type="none" w="sm" len="sm"/>
          </a:ln>
        </p:spPr>
      </p:pic>
      <p:pic>
        <p:nvPicPr>
          <p:cNvPr id="81" name="Google Shape;81;p16"/>
          <p:cNvPicPr preferRelativeResize="0"/>
          <p:nvPr/>
        </p:nvPicPr>
        <p:blipFill>
          <a:blip r:embed="rId9">
            <a:alphaModFix/>
          </a:blip>
          <a:stretch>
            <a:fillRect/>
          </a:stretch>
        </p:blipFill>
        <p:spPr>
          <a:xfrm>
            <a:off x="5930193" y="2682745"/>
            <a:ext cx="3099507" cy="2324630"/>
          </a:xfrm>
          <a:prstGeom prst="rect">
            <a:avLst/>
          </a:prstGeom>
          <a:noFill/>
          <a:ln w="9525" cap="flat" cmpd="sng">
            <a:solidFill>
              <a:srgbClr val="FFFFFF"/>
            </a:solidFill>
            <a:prstDash val="solid"/>
            <a:round/>
            <a:headEnd type="none" w="sm" len="sm"/>
            <a:tailEnd type="none" w="sm" len="sm"/>
          </a:ln>
        </p:spPr>
      </p:pic>
      <p:pic>
        <p:nvPicPr>
          <p:cNvPr id="82" name="Google Shape;82;p16"/>
          <p:cNvPicPr preferRelativeResize="0"/>
          <p:nvPr/>
        </p:nvPicPr>
        <p:blipFill>
          <a:blip r:embed="rId10">
            <a:alphaModFix/>
          </a:blip>
          <a:stretch>
            <a:fillRect/>
          </a:stretch>
        </p:blipFill>
        <p:spPr>
          <a:xfrm>
            <a:off x="7415638" y="1172442"/>
            <a:ext cx="1614063" cy="1406116"/>
          </a:xfrm>
          <a:prstGeom prst="rect">
            <a:avLst/>
          </a:prstGeom>
          <a:noFill/>
          <a:ln w="952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1000"/>
                                        <p:tgtEl>
                                          <p:spTgt spid="76"/>
                                        </p:tgtEl>
                                      </p:cBhvr>
                                    </p:animEffect>
                                  </p:childTnLst>
                                </p:cTn>
                              </p:par>
                              <p:par>
                                <p:cTn id="11" presetID="10"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childTnLst>
                                </p:cTn>
                              </p:par>
                              <p:par>
                                <p:cTn id="14" presetID="10" presetClass="entr" presetSubtype="0"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1000"/>
                                        <p:tgtEl>
                                          <p:spTgt spid="78"/>
                                        </p:tgtEl>
                                      </p:cBhvr>
                                    </p:animEffect>
                                  </p:childTnLst>
                                </p:cTn>
                              </p:par>
                              <p:par>
                                <p:cTn id="17" presetID="10"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1000"/>
                                        <p:tgtEl>
                                          <p:spTgt spid="79"/>
                                        </p:tgtEl>
                                      </p:cBhvr>
                                    </p:animEffect>
                                  </p:childTnLst>
                                </p:cTn>
                              </p:par>
                              <p:par>
                                <p:cTn id="20" presetID="10" presetClass="entr" presetSubtype="0" fill="hold"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1000"/>
                                        <p:tgtEl>
                                          <p:spTgt spid="80"/>
                                        </p:tgtEl>
                                      </p:cBhvr>
                                    </p:animEffect>
                                  </p:childTnLst>
                                </p:cTn>
                              </p:par>
                              <p:par>
                                <p:cTn id="23" presetID="10"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1000"/>
                                        <p:tgtEl>
                                          <p:spTgt spid="81"/>
                                        </p:tgtEl>
                                      </p:cBhvr>
                                    </p:animEffect>
                                  </p:childTnLst>
                                </p:cTn>
                              </p:par>
                              <p:par>
                                <p:cTn id="26" presetID="10" presetClass="entr" presetSubtype="0"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86"/>
        <p:cNvGrpSpPr/>
        <p:nvPr/>
      </p:nvGrpSpPr>
      <p:grpSpPr>
        <a:xfrm>
          <a:off x="0" y="0"/>
          <a:ext cx="0" cy="0"/>
          <a:chOff x="0" y="0"/>
          <a:chExt cx="0" cy="0"/>
        </a:xfrm>
      </p:grpSpPr>
      <p:sp>
        <p:nvSpPr>
          <p:cNvPr id="87" name="Google Shape;87;p17"/>
          <p:cNvSpPr txBox="1">
            <a:spLocks noGrp="1"/>
          </p:cNvSpPr>
          <p:nvPr>
            <p:ph type="ctrTitle"/>
          </p:nvPr>
        </p:nvSpPr>
        <p:spPr>
          <a:xfrm>
            <a:off x="1142991" y="293445"/>
            <a:ext cx="6858000" cy="726900"/>
          </a:xfrm>
          <a:prstGeom prst="rect">
            <a:avLst/>
          </a:prstGeom>
          <a:noFill/>
          <a:ln>
            <a:noFill/>
          </a:ln>
        </p:spPr>
        <p:txBody>
          <a:bodyPr spcFirstLastPara="1" wrap="square" lIns="68575" tIns="34275" rIns="68575" bIns="34275" anchor="b" anchorCtr="0">
            <a:normAutofit fontScale="90000"/>
          </a:bodyPr>
          <a:lstStyle/>
          <a:p>
            <a:pPr marL="0" marR="0" lvl="0" indent="0" algn="ctr" rtl="0">
              <a:lnSpc>
                <a:spcPct val="90000"/>
              </a:lnSpc>
              <a:spcBef>
                <a:spcPts val="0"/>
              </a:spcBef>
              <a:spcAft>
                <a:spcPts val="0"/>
              </a:spcAft>
              <a:buClr>
                <a:schemeClr val="dk1"/>
              </a:buClr>
              <a:buSzPct val="150000"/>
              <a:buFont typeface="Calibri"/>
              <a:buNone/>
            </a:pPr>
            <a:r>
              <a:rPr lang="en" sz="3000" b="1">
                <a:latin typeface="Unkempt"/>
                <a:ea typeface="Unkempt"/>
                <a:cs typeface="Unkempt"/>
                <a:sym typeface="Unkempt"/>
              </a:rPr>
              <a:t>They will hunt...but they also like leftovers!</a:t>
            </a:r>
            <a:endParaRPr sz="3000" b="1" i="0" u="none" strike="noStrike" cap="none">
              <a:latin typeface="Unkempt"/>
              <a:ea typeface="Unkempt"/>
              <a:cs typeface="Unkempt"/>
              <a:sym typeface="Unkempt"/>
            </a:endParaRPr>
          </a:p>
        </p:txBody>
      </p:sp>
      <p:pic>
        <p:nvPicPr>
          <p:cNvPr id="89" name="Google Shape;89;p17"/>
          <p:cNvPicPr preferRelativeResize="0"/>
          <p:nvPr/>
        </p:nvPicPr>
        <p:blipFill>
          <a:blip r:embed="rId3">
            <a:alphaModFix/>
          </a:blip>
          <a:stretch>
            <a:fillRect/>
          </a:stretch>
        </p:blipFill>
        <p:spPr>
          <a:xfrm>
            <a:off x="2345956" y="1355179"/>
            <a:ext cx="4085086" cy="3004274"/>
          </a:xfrm>
          <a:prstGeom prst="rect">
            <a:avLst/>
          </a:prstGeom>
          <a:noFill/>
          <a:ln w="952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93"/>
        <p:cNvGrpSpPr/>
        <p:nvPr/>
      </p:nvGrpSpPr>
      <p:grpSpPr>
        <a:xfrm>
          <a:off x="0" y="0"/>
          <a:ext cx="0" cy="0"/>
          <a:chOff x="0" y="0"/>
          <a:chExt cx="0" cy="0"/>
        </a:xfrm>
      </p:grpSpPr>
      <p:sp>
        <p:nvSpPr>
          <p:cNvPr id="94" name="Google Shape;94;p18"/>
          <p:cNvSpPr txBox="1">
            <a:spLocks noGrp="1"/>
          </p:cNvSpPr>
          <p:nvPr>
            <p:ph type="ctrTitle"/>
          </p:nvPr>
        </p:nvSpPr>
        <p:spPr>
          <a:xfrm>
            <a:off x="783225" y="104469"/>
            <a:ext cx="7809900" cy="726900"/>
          </a:xfrm>
          <a:prstGeom prst="rect">
            <a:avLst/>
          </a:prstGeom>
          <a:noFill/>
          <a:ln>
            <a:noFill/>
          </a:ln>
        </p:spPr>
        <p:txBody>
          <a:bodyPr spcFirstLastPara="1" wrap="square" lIns="68575" tIns="34275" rIns="68575" bIns="34275" anchor="b" anchorCtr="0">
            <a:normAutofit/>
          </a:bodyPr>
          <a:lstStyle/>
          <a:p>
            <a:pPr marL="0" marR="0" lvl="0" indent="0" algn="ctr" rtl="0">
              <a:lnSpc>
                <a:spcPct val="90000"/>
              </a:lnSpc>
              <a:spcBef>
                <a:spcPts val="0"/>
              </a:spcBef>
              <a:spcAft>
                <a:spcPts val="0"/>
              </a:spcAft>
              <a:buClr>
                <a:schemeClr val="dk1"/>
              </a:buClr>
              <a:buSzPts val="3645"/>
              <a:buFont typeface="Calibri"/>
              <a:buNone/>
            </a:pPr>
            <a:r>
              <a:rPr lang="en" sz="3462" b="1">
                <a:latin typeface="Unkempt"/>
                <a:ea typeface="Unkempt"/>
                <a:cs typeface="Unkempt"/>
                <a:sym typeface="Unkempt"/>
              </a:rPr>
              <a:t>What kind of habitats do coyotes like?</a:t>
            </a:r>
            <a:endParaRPr sz="2895" b="1" i="0" u="none" strike="noStrike" cap="none">
              <a:latin typeface="Unkempt"/>
              <a:ea typeface="Unkempt"/>
              <a:cs typeface="Unkempt"/>
              <a:sym typeface="Unkempt"/>
            </a:endParaRPr>
          </a:p>
        </p:txBody>
      </p:sp>
      <p:pic>
        <p:nvPicPr>
          <p:cNvPr id="95" name="Google Shape;95;p18" descr="IMG_1162.JPG"/>
          <p:cNvPicPr preferRelativeResize="0"/>
          <p:nvPr/>
        </p:nvPicPr>
        <p:blipFill rotWithShape="1">
          <a:blip r:embed="rId3">
            <a:alphaModFix/>
          </a:blip>
          <a:srcRect/>
          <a:stretch/>
        </p:blipFill>
        <p:spPr>
          <a:xfrm>
            <a:off x="171431" y="876862"/>
            <a:ext cx="2950405" cy="1966293"/>
          </a:xfrm>
          <a:prstGeom prst="rect">
            <a:avLst/>
          </a:prstGeom>
          <a:noFill/>
          <a:ln w="9525" cap="flat" cmpd="sng">
            <a:solidFill>
              <a:srgbClr val="FFFFFF"/>
            </a:solidFill>
            <a:prstDash val="solid"/>
            <a:round/>
            <a:headEnd type="none" w="sm" len="sm"/>
            <a:tailEnd type="none" w="sm" len="sm"/>
          </a:ln>
        </p:spPr>
      </p:pic>
      <p:pic>
        <p:nvPicPr>
          <p:cNvPr id="96" name="Google Shape;96;p18"/>
          <p:cNvPicPr preferRelativeResize="0"/>
          <p:nvPr/>
        </p:nvPicPr>
        <p:blipFill>
          <a:blip r:embed="rId4">
            <a:alphaModFix/>
          </a:blip>
          <a:stretch>
            <a:fillRect/>
          </a:stretch>
        </p:blipFill>
        <p:spPr>
          <a:xfrm>
            <a:off x="1368113" y="2981278"/>
            <a:ext cx="3698664" cy="2080499"/>
          </a:xfrm>
          <a:prstGeom prst="rect">
            <a:avLst/>
          </a:prstGeom>
          <a:noFill/>
          <a:ln w="9525" cap="flat" cmpd="sng">
            <a:solidFill>
              <a:srgbClr val="FFFFFF"/>
            </a:solidFill>
            <a:prstDash val="solid"/>
            <a:round/>
            <a:headEnd type="none" w="sm" len="sm"/>
            <a:tailEnd type="none" w="sm" len="sm"/>
          </a:ln>
        </p:spPr>
      </p:pic>
      <p:pic>
        <p:nvPicPr>
          <p:cNvPr id="97" name="Google Shape;97;p18"/>
          <p:cNvPicPr preferRelativeResize="0"/>
          <p:nvPr/>
        </p:nvPicPr>
        <p:blipFill>
          <a:blip r:embed="rId5">
            <a:alphaModFix/>
          </a:blip>
          <a:stretch>
            <a:fillRect/>
          </a:stretch>
        </p:blipFill>
        <p:spPr>
          <a:xfrm>
            <a:off x="3047487" y="1528444"/>
            <a:ext cx="3890519" cy="1897838"/>
          </a:xfrm>
          <a:prstGeom prst="rect">
            <a:avLst/>
          </a:prstGeom>
          <a:noFill/>
          <a:ln w="9525" cap="flat" cmpd="sng">
            <a:solidFill>
              <a:srgbClr val="FFFFFF"/>
            </a:solidFill>
            <a:prstDash val="solid"/>
            <a:round/>
            <a:headEnd type="none" w="sm" len="sm"/>
            <a:tailEnd type="none" w="sm" len="sm"/>
          </a:ln>
        </p:spPr>
      </p:pic>
      <p:pic>
        <p:nvPicPr>
          <p:cNvPr id="98" name="Google Shape;98;p18"/>
          <p:cNvPicPr preferRelativeResize="0"/>
          <p:nvPr/>
        </p:nvPicPr>
        <p:blipFill>
          <a:blip r:embed="rId6">
            <a:alphaModFix/>
          </a:blip>
          <a:stretch>
            <a:fillRect/>
          </a:stretch>
        </p:blipFill>
        <p:spPr>
          <a:xfrm>
            <a:off x="6128588" y="2044800"/>
            <a:ext cx="2827107" cy="3016968"/>
          </a:xfrm>
          <a:prstGeom prst="rect">
            <a:avLst/>
          </a:prstGeom>
          <a:noFill/>
          <a:ln w="952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1000"/>
                                        <p:tgtEl>
                                          <p:spTgt spid="96"/>
                                        </p:tgtEl>
                                      </p:cBhvr>
                                    </p:animEffect>
                                  </p:childTnLst>
                                </p:cTn>
                              </p:par>
                              <p:par>
                                <p:cTn id="11" presetID="10" presetClass="entr" presetSubtype="0" fill="hold"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1000"/>
                                        <p:tgtEl>
                                          <p:spTgt spid="98"/>
                                        </p:tgtEl>
                                      </p:cBhvr>
                                    </p:animEffect>
                                  </p:childTnLst>
                                </p:cTn>
                              </p:par>
                              <p:par>
                                <p:cTn id="14" presetID="10"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ctrTitle"/>
          </p:nvPr>
        </p:nvSpPr>
        <p:spPr>
          <a:xfrm>
            <a:off x="678750" y="1951625"/>
            <a:ext cx="7619700" cy="726900"/>
          </a:xfrm>
          <a:prstGeom prst="rect">
            <a:avLst/>
          </a:prstGeom>
          <a:noFill/>
          <a:ln>
            <a:noFill/>
          </a:ln>
        </p:spPr>
        <p:txBody>
          <a:bodyPr spcFirstLastPara="1" wrap="square" lIns="68575" tIns="34275" rIns="68575" bIns="34275" anchor="b" anchorCtr="0">
            <a:normAutofit fontScale="90000"/>
          </a:bodyPr>
          <a:lstStyle/>
          <a:p>
            <a:pPr marL="0" marR="0" lvl="0" indent="0" algn="ctr" rtl="0">
              <a:lnSpc>
                <a:spcPct val="90000"/>
              </a:lnSpc>
              <a:spcBef>
                <a:spcPts val="0"/>
              </a:spcBef>
              <a:spcAft>
                <a:spcPts val="0"/>
              </a:spcAft>
              <a:buClr>
                <a:schemeClr val="dk1"/>
              </a:buClr>
              <a:buSzPct val="96889"/>
              <a:buFont typeface="Calibri"/>
              <a:buNone/>
            </a:pPr>
            <a:r>
              <a:rPr lang="en" sz="4180" b="1">
                <a:latin typeface="Unkempt"/>
                <a:ea typeface="Unkempt"/>
                <a:cs typeface="Unkempt"/>
                <a:sym typeface="Unkempt"/>
              </a:rPr>
              <a:t>Can you think of some solutions to solve problems people might have with wildlife?</a:t>
            </a:r>
            <a:endParaRPr sz="4180" b="1">
              <a:latin typeface="Unkempt"/>
              <a:ea typeface="Unkempt"/>
              <a:cs typeface="Unkempt"/>
              <a:sym typeface="Unkemp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07"/>
        <p:cNvGrpSpPr/>
        <p:nvPr/>
      </p:nvGrpSpPr>
      <p:grpSpPr>
        <a:xfrm>
          <a:off x="0" y="0"/>
          <a:ext cx="0" cy="0"/>
          <a:chOff x="0" y="0"/>
          <a:chExt cx="0" cy="0"/>
        </a:xfrm>
      </p:grpSpPr>
      <p:sp>
        <p:nvSpPr>
          <p:cNvPr id="108" name="Google Shape;108;p20"/>
          <p:cNvSpPr txBox="1">
            <a:spLocks noGrp="1"/>
          </p:cNvSpPr>
          <p:nvPr>
            <p:ph type="ctrTitle"/>
          </p:nvPr>
        </p:nvSpPr>
        <p:spPr>
          <a:xfrm>
            <a:off x="1574877" y="367600"/>
            <a:ext cx="5170800" cy="726900"/>
          </a:xfrm>
          <a:prstGeom prst="rect">
            <a:avLst/>
          </a:prstGeom>
          <a:noFill/>
          <a:ln>
            <a:noFill/>
          </a:ln>
        </p:spPr>
        <p:txBody>
          <a:bodyPr spcFirstLastPara="1" wrap="square" lIns="68575" tIns="34275" rIns="68575" bIns="34275" anchor="b" anchorCtr="0">
            <a:normAutofit fontScale="90000"/>
          </a:bodyPr>
          <a:lstStyle/>
          <a:p>
            <a:pPr marL="0" marR="0" lvl="0" indent="0" algn="ctr" rtl="0">
              <a:lnSpc>
                <a:spcPct val="90000"/>
              </a:lnSpc>
              <a:spcBef>
                <a:spcPts val="0"/>
              </a:spcBef>
              <a:spcAft>
                <a:spcPts val="0"/>
              </a:spcAft>
              <a:buClr>
                <a:schemeClr val="dk1"/>
              </a:buClr>
              <a:buSzPct val="107142"/>
              <a:buFont typeface="Calibri"/>
              <a:buNone/>
            </a:pPr>
            <a:r>
              <a:rPr lang="en" sz="3780" b="1">
                <a:latin typeface="Unkempt"/>
                <a:ea typeface="Unkempt"/>
                <a:cs typeface="Unkempt"/>
                <a:sym typeface="Unkempt"/>
              </a:rPr>
              <a:t>Studying wildlife behavior can help!</a:t>
            </a:r>
            <a:endParaRPr sz="3150" b="1" i="0" u="none" strike="noStrike" cap="none">
              <a:latin typeface="Unkempt"/>
              <a:ea typeface="Unkempt"/>
              <a:cs typeface="Unkempt"/>
              <a:sym typeface="Unkempt"/>
            </a:endParaRPr>
          </a:p>
        </p:txBody>
      </p:sp>
      <p:pic>
        <p:nvPicPr>
          <p:cNvPr id="109" name="Google Shape;109;p20"/>
          <p:cNvPicPr preferRelativeResize="0"/>
          <p:nvPr/>
        </p:nvPicPr>
        <p:blipFill>
          <a:blip r:embed="rId3">
            <a:alphaModFix/>
          </a:blip>
          <a:stretch>
            <a:fillRect/>
          </a:stretch>
        </p:blipFill>
        <p:spPr>
          <a:xfrm>
            <a:off x="218006" y="134100"/>
            <a:ext cx="981060" cy="997875"/>
          </a:xfrm>
          <a:prstGeom prst="rect">
            <a:avLst/>
          </a:prstGeom>
          <a:noFill/>
          <a:ln>
            <a:noFill/>
          </a:ln>
        </p:spPr>
      </p:pic>
      <p:pic>
        <p:nvPicPr>
          <p:cNvPr id="110" name="Google Shape;110;p20"/>
          <p:cNvPicPr preferRelativeResize="0"/>
          <p:nvPr/>
        </p:nvPicPr>
        <p:blipFill>
          <a:blip r:embed="rId4">
            <a:alphaModFix/>
          </a:blip>
          <a:stretch>
            <a:fillRect/>
          </a:stretch>
        </p:blipFill>
        <p:spPr>
          <a:xfrm>
            <a:off x="6745631" y="134094"/>
            <a:ext cx="2262394" cy="783863"/>
          </a:xfrm>
          <a:prstGeom prst="rect">
            <a:avLst/>
          </a:prstGeom>
          <a:noFill/>
          <a:ln>
            <a:noFill/>
          </a:ln>
        </p:spPr>
      </p:pic>
      <p:pic>
        <p:nvPicPr>
          <p:cNvPr id="111" name="Google Shape;111;p20"/>
          <p:cNvPicPr preferRelativeResize="0"/>
          <p:nvPr/>
        </p:nvPicPr>
        <p:blipFill>
          <a:blip r:embed="rId5">
            <a:alphaModFix/>
          </a:blip>
          <a:stretch>
            <a:fillRect/>
          </a:stretch>
        </p:blipFill>
        <p:spPr>
          <a:xfrm>
            <a:off x="285825" y="1222406"/>
            <a:ext cx="2769377" cy="3692493"/>
          </a:xfrm>
          <a:prstGeom prst="rect">
            <a:avLst/>
          </a:prstGeom>
          <a:noFill/>
          <a:ln>
            <a:noFill/>
          </a:ln>
        </p:spPr>
      </p:pic>
      <p:pic>
        <p:nvPicPr>
          <p:cNvPr id="112" name="Google Shape;112;p20"/>
          <p:cNvPicPr preferRelativeResize="0"/>
          <p:nvPr/>
        </p:nvPicPr>
        <p:blipFill>
          <a:blip r:embed="rId6">
            <a:alphaModFix/>
          </a:blip>
          <a:stretch>
            <a:fillRect/>
          </a:stretch>
        </p:blipFill>
        <p:spPr>
          <a:xfrm>
            <a:off x="3743170" y="1222407"/>
            <a:ext cx="5170751" cy="36924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ctrTitle"/>
          </p:nvPr>
        </p:nvSpPr>
        <p:spPr>
          <a:xfrm>
            <a:off x="352281" y="416045"/>
            <a:ext cx="6858000" cy="726900"/>
          </a:xfrm>
          <a:prstGeom prst="rect">
            <a:avLst/>
          </a:prstGeom>
          <a:noFill/>
          <a:ln>
            <a:noFill/>
          </a:ln>
        </p:spPr>
        <p:txBody>
          <a:bodyPr spcFirstLastPara="1" wrap="square" lIns="68575" tIns="34275" rIns="68575" bIns="34275" anchor="b" anchorCtr="0">
            <a:normAutofit fontScale="90000"/>
          </a:bodyPr>
          <a:lstStyle/>
          <a:p>
            <a:pPr marL="0" marR="0" lvl="0" indent="0" algn="l" rtl="0">
              <a:lnSpc>
                <a:spcPct val="90000"/>
              </a:lnSpc>
              <a:spcBef>
                <a:spcPts val="0"/>
              </a:spcBef>
              <a:spcAft>
                <a:spcPts val="0"/>
              </a:spcAft>
              <a:buClr>
                <a:schemeClr val="dk1"/>
              </a:buClr>
              <a:buSzPct val="107142"/>
              <a:buFont typeface="Calibri"/>
              <a:buNone/>
            </a:pPr>
            <a:r>
              <a:rPr lang="en" sz="3780" b="1">
                <a:latin typeface="Unkempt"/>
                <a:ea typeface="Unkempt"/>
                <a:cs typeface="Unkempt"/>
                <a:sym typeface="Unkempt"/>
              </a:rPr>
              <a:t>Other ways to live peacefully with wildlife:</a:t>
            </a:r>
            <a:endParaRPr sz="3150" b="1" i="0" u="none" strike="noStrike" cap="none">
              <a:latin typeface="Unkempt"/>
              <a:ea typeface="Unkempt"/>
              <a:cs typeface="Unkempt"/>
              <a:sym typeface="Unkempt"/>
            </a:endParaRPr>
          </a:p>
        </p:txBody>
      </p:sp>
      <p:sp>
        <p:nvSpPr>
          <p:cNvPr id="118" name="Google Shape;118;p21"/>
          <p:cNvSpPr txBox="1"/>
          <p:nvPr/>
        </p:nvSpPr>
        <p:spPr>
          <a:xfrm>
            <a:off x="201900" y="1326350"/>
            <a:ext cx="5320500" cy="1431000"/>
          </a:xfrm>
          <a:prstGeom prst="rect">
            <a:avLst/>
          </a:prstGeom>
          <a:noFill/>
          <a:ln>
            <a:noFill/>
          </a:ln>
        </p:spPr>
        <p:txBody>
          <a:bodyPr spcFirstLastPara="1" wrap="square" lIns="68575" tIns="68575" rIns="68575" bIns="68575" anchor="t" anchorCtr="0">
            <a:noAutofit/>
          </a:bodyPr>
          <a:lstStyle/>
          <a:p>
            <a:pPr marL="457200" lvl="0" indent="-349250" algn="l" rtl="0">
              <a:spcBef>
                <a:spcPts val="0"/>
              </a:spcBef>
              <a:spcAft>
                <a:spcPts val="0"/>
              </a:spcAft>
              <a:buClr>
                <a:schemeClr val="lt1"/>
              </a:buClr>
              <a:buSzPts val="1900"/>
              <a:buFont typeface="Unkempt"/>
              <a:buAutoNum type="arabicPeriod"/>
            </a:pPr>
            <a:r>
              <a:rPr lang="en" sz="1900">
                <a:solidFill>
                  <a:schemeClr val="lt1"/>
                </a:solidFill>
                <a:latin typeface="Unkempt"/>
                <a:ea typeface="Unkempt"/>
                <a:cs typeface="Unkempt"/>
                <a:sym typeface="Unkempt"/>
              </a:rPr>
              <a:t>DON’T FEED THEM!! It’s against the law.</a:t>
            </a:r>
            <a:endParaRPr sz="1900">
              <a:solidFill>
                <a:schemeClr val="lt1"/>
              </a:solidFill>
              <a:latin typeface="Unkempt"/>
              <a:ea typeface="Unkempt"/>
              <a:cs typeface="Unkempt"/>
              <a:sym typeface="Unkempt"/>
            </a:endParaRPr>
          </a:p>
          <a:p>
            <a:pPr marL="0" lvl="0" indent="0" algn="l" rtl="0">
              <a:spcBef>
                <a:spcPts val="0"/>
              </a:spcBef>
              <a:spcAft>
                <a:spcPts val="0"/>
              </a:spcAft>
              <a:buNone/>
            </a:pPr>
            <a:endParaRPr sz="1900">
              <a:solidFill>
                <a:schemeClr val="lt1"/>
              </a:solidFill>
              <a:latin typeface="Unkempt"/>
              <a:ea typeface="Unkempt"/>
              <a:cs typeface="Unkempt"/>
              <a:sym typeface="Unkempt"/>
            </a:endParaRPr>
          </a:p>
          <a:p>
            <a:pPr marL="0" lvl="0" indent="0" algn="l" rtl="0">
              <a:spcBef>
                <a:spcPts val="0"/>
              </a:spcBef>
              <a:spcAft>
                <a:spcPts val="0"/>
              </a:spcAft>
              <a:buNone/>
            </a:pPr>
            <a:r>
              <a:rPr lang="en" sz="1900">
                <a:solidFill>
                  <a:schemeClr val="lt1"/>
                </a:solidFill>
                <a:latin typeface="Unkempt"/>
                <a:ea typeface="Unkempt"/>
                <a:cs typeface="Unkempt"/>
                <a:sym typeface="Unkempt"/>
              </a:rPr>
              <a:t>Things wildlife might see as a free buffet:</a:t>
            </a:r>
            <a:endParaRPr sz="1900">
              <a:solidFill>
                <a:schemeClr val="lt1"/>
              </a:solidFill>
              <a:latin typeface="Unkempt"/>
              <a:ea typeface="Unkempt"/>
              <a:cs typeface="Unkempt"/>
              <a:sym typeface="Unkempt"/>
            </a:endParaRPr>
          </a:p>
          <a:p>
            <a:pPr marL="342900" lvl="0" indent="-285750" algn="l" rtl="0">
              <a:spcBef>
                <a:spcPts val="0"/>
              </a:spcBef>
              <a:spcAft>
                <a:spcPts val="0"/>
              </a:spcAft>
              <a:buClr>
                <a:schemeClr val="lt1"/>
              </a:buClr>
              <a:buSzPts val="1900"/>
              <a:buFont typeface="Unkempt"/>
              <a:buChar char="●"/>
            </a:pPr>
            <a:r>
              <a:rPr lang="en" sz="1900">
                <a:solidFill>
                  <a:schemeClr val="lt1"/>
                </a:solidFill>
                <a:latin typeface="Unkempt"/>
                <a:ea typeface="Unkempt"/>
                <a:cs typeface="Unkempt"/>
                <a:sym typeface="Unkempt"/>
              </a:rPr>
              <a:t>Food from your trash can</a:t>
            </a:r>
            <a:endParaRPr sz="1900">
              <a:solidFill>
                <a:schemeClr val="lt1"/>
              </a:solidFill>
              <a:latin typeface="Unkempt"/>
              <a:ea typeface="Unkempt"/>
              <a:cs typeface="Unkempt"/>
              <a:sym typeface="Unkempt"/>
            </a:endParaRPr>
          </a:p>
          <a:p>
            <a:pPr marL="342900" lvl="0" indent="-285750" algn="l" rtl="0">
              <a:spcBef>
                <a:spcPts val="0"/>
              </a:spcBef>
              <a:spcAft>
                <a:spcPts val="0"/>
              </a:spcAft>
              <a:buClr>
                <a:schemeClr val="lt1"/>
              </a:buClr>
              <a:buSzPts val="1900"/>
              <a:buFont typeface="Unkempt"/>
              <a:buChar char="●"/>
            </a:pPr>
            <a:r>
              <a:rPr lang="en" sz="1900">
                <a:solidFill>
                  <a:schemeClr val="lt1"/>
                </a:solidFill>
                <a:latin typeface="Unkempt"/>
                <a:ea typeface="Unkempt"/>
                <a:cs typeface="Unkempt"/>
                <a:sym typeface="Unkempt"/>
              </a:rPr>
              <a:t>Rotting fruits or veggies in your garden</a:t>
            </a:r>
            <a:endParaRPr sz="1900">
              <a:solidFill>
                <a:schemeClr val="lt1"/>
              </a:solidFill>
              <a:latin typeface="Unkempt"/>
              <a:ea typeface="Unkempt"/>
              <a:cs typeface="Unkempt"/>
              <a:sym typeface="Unkempt"/>
            </a:endParaRPr>
          </a:p>
          <a:p>
            <a:pPr marL="342900" lvl="0" indent="-285750" algn="l" rtl="0">
              <a:spcBef>
                <a:spcPts val="0"/>
              </a:spcBef>
              <a:spcAft>
                <a:spcPts val="0"/>
              </a:spcAft>
              <a:buClr>
                <a:schemeClr val="lt1"/>
              </a:buClr>
              <a:buSzPts val="1900"/>
              <a:buFont typeface="Unkempt"/>
              <a:buChar char="●"/>
            </a:pPr>
            <a:r>
              <a:rPr lang="en" sz="1900">
                <a:solidFill>
                  <a:schemeClr val="lt1"/>
                </a:solidFill>
                <a:latin typeface="Unkempt"/>
                <a:ea typeface="Unkempt"/>
                <a:cs typeface="Unkempt"/>
                <a:sym typeface="Unkempt"/>
              </a:rPr>
              <a:t>Pet food that is left outside</a:t>
            </a:r>
            <a:endParaRPr sz="1900">
              <a:solidFill>
                <a:schemeClr val="lt1"/>
              </a:solidFill>
              <a:latin typeface="Unkempt"/>
              <a:ea typeface="Unkempt"/>
              <a:cs typeface="Unkempt"/>
              <a:sym typeface="Unkempt"/>
            </a:endParaRPr>
          </a:p>
          <a:p>
            <a:pPr marL="342900" lvl="0" indent="-285750" algn="l" rtl="0">
              <a:spcBef>
                <a:spcPts val="0"/>
              </a:spcBef>
              <a:spcAft>
                <a:spcPts val="0"/>
              </a:spcAft>
              <a:buClr>
                <a:schemeClr val="lt1"/>
              </a:buClr>
              <a:buSzPts val="1900"/>
              <a:buFont typeface="Unkempt"/>
              <a:buChar char="●"/>
            </a:pPr>
            <a:r>
              <a:rPr lang="en" sz="1900">
                <a:solidFill>
                  <a:schemeClr val="lt1"/>
                </a:solidFill>
                <a:latin typeface="Unkempt"/>
                <a:ea typeface="Unkempt"/>
                <a:cs typeface="Unkempt"/>
                <a:sym typeface="Unkempt"/>
              </a:rPr>
              <a:t>Stray cats/small pets!</a:t>
            </a:r>
            <a:endParaRPr sz="1900">
              <a:solidFill>
                <a:schemeClr val="lt1"/>
              </a:solidFill>
              <a:latin typeface="Unkempt"/>
              <a:ea typeface="Unkempt"/>
              <a:cs typeface="Unkempt"/>
              <a:sym typeface="Unkempt"/>
            </a:endParaRPr>
          </a:p>
          <a:p>
            <a:pPr marL="0" lvl="0" indent="0" algn="l" rtl="0">
              <a:spcBef>
                <a:spcPts val="0"/>
              </a:spcBef>
              <a:spcAft>
                <a:spcPts val="0"/>
              </a:spcAft>
              <a:buNone/>
            </a:pPr>
            <a:endParaRPr sz="1900">
              <a:solidFill>
                <a:schemeClr val="lt1"/>
              </a:solidFill>
              <a:latin typeface="Unkempt"/>
              <a:ea typeface="Unkempt"/>
              <a:cs typeface="Unkempt"/>
              <a:sym typeface="Unkempt"/>
            </a:endParaRPr>
          </a:p>
          <a:p>
            <a:pPr marL="457200" lvl="0" indent="-349250" algn="l" rtl="0">
              <a:spcBef>
                <a:spcPts val="0"/>
              </a:spcBef>
              <a:spcAft>
                <a:spcPts val="0"/>
              </a:spcAft>
              <a:buClr>
                <a:schemeClr val="lt1"/>
              </a:buClr>
              <a:buSzPts val="1900"/>
              <a:buFont typeface="Unkempt"/>
              <a:buAutoNum type="arabicPeriod"/>
            </a:pPr>
            <a:r>
              <a:rPr lang="en" sz="1900">
                <a:solidFill>
                  <a:schemeClr val="lt1"/>
                </a:solidFill>
                <a:latin typeface="Unkempt"/>
                <a:ea typeface="Unkempt"/>
                <a:cs typeface="Unkempt"/>
                <a:sym typeface="Unkempt"/>
              </a:rPr>
              <a:t>Keep an eye on your pets outdoors.</a:t>
            </a:r>
            <a:endParaRPr sz="1900">
              <a:solidFill>
                <a:schemeClr val="lt1"/>
              </a:solidFill>
              <a:latin typeface="Unkempt"/>
              <a:ea typeface="Unkempt"/>
              <a:cs typeface="Unkempt"/>
              <a:sym typeface="Unkempt"/>
            </a:endParaRPr>
          </a:p>
          <a:p>
            <a:pPr marL="457200" lvl="0" indent="-349250" algn="l" rtl="0">
              <a:spcBef>
                <a:spcPts val="0"/>
              </a:spcBef>
              <a:spcAft>
                <a:spcPts val="0"/>
              </a:spcAft>
              <a:buClr>
                <a:schemeClr val="lt1"/>
              </a:buClr>
              <a:buSzPts val="1900"/>
              <a:buFont typeface="Unkempt"/>
              <a:buAutoNum type="arabicPeriod"/>
            </a:pPr>
            <a:r>
              <a:rPr lang="en" sz="1900">
                <a:solidFill>
                  <a:schemeClr val="lt1"/>
                </a:solidFill>
                <a:latin typeface="Unkempt"/>
                <a:ea typeface="Unkempt"/>
                <a:cs typeface="Unkempt"/>
                <a:sym typeface="Unkempt"/>
              </a:rPr>
              <a:t>Give wild animals their space.</a:t>
            </a:r>
            <a:endParaRPr sz="1900">
              <a:solidFill>
                <a:schemeClr val="lt1"/>
              </a:solidFill>
              <a:latin typeface="Unkempt"/>
              <a:ea typeface="Unkempt"/>
              <a:cs typeface="Unkempt"/>
              <a:sym typeface="Unkempt"/>
            </a:endParaRPr>
          </a:p>
          <a:p>
            <a:pPr marL="457200" lvl="0" indent="-349250" algn="l" rtl="0">
              <a:spcBef>
                <a:spcPts val="0"/>
              </a:spcBef>
              <a:spcAft>
                <a:spcPts val="0"/>
              </a:spcAft>
              <a:buClr>
                <a:schemeClr val="lt1"/>
              </a:buClr>
              <a:buSzPts val="1900"/>
              <a:buFont typeface="Unkempt"/>
              <a:buAutoNum type="arabicPeriod"/>
            </a:pPr>
            <a:r>
              <a:rPr lang="en" sz="1900">
                <a:solidFill>
                  <a:schemeClr val="lt1"/>
                </a:solidFill>
                <a:latin typeface="Unkempt"/>
                <a:ea typeface="Unkempt"/>
                <a:cs typeface="Unkempt"/>
                <a:sym typeface="Unkempt"/>
              </a:rPr>
              <a:t>Use scare tactics to keep wild animals WILD and uneasy around humans. </a:t>
            </a:r>
            <a:endParaRPr sz="1900">
              <a:solidFill>
                <a:schemeClr val="lt1"/>
              </a:solidFill>
              <a:latin typeface="Unkempt"/>
              <a:ea typeface="Unkempt"/>
              <a:cs typeface="Unkempt"/>
              <a:sym typeface="Unkempt"/>
            </a:endParaRPr>
          </a:p>
          <a:p>
            <a:pPr marL="0" lvl="0" indent="0" algn="l" rtl="0">
              <a:spcBef>
                <a:spcPts val="0"/>
              </a:spcBef>
              <a:spcAft>
                <a:spcPts val="0"/>
              </a:spcAft>
              <a:buNone/>
            </a:pPr>
            <a:endParaRPr sz="1900">
              <a:solidFill>
                <a:schemeClr val="lt1"/>
              </a:solidFill>
              <a:latin typeface="Unkempt"/>
              <a:ea typeface="Unkempt"/>
              <a:cs typeface="Unkempt"/>
              <a:sym typeface="Unkempt"/>
            </a:endParaRPr>
          </a:p>
          <a:p>
            <a:pPr marL="0" lvl="0" indent="0" algn="l" rtl="0">
              <a:spcBef>
                <a:spcPts val="0"/>
              </a:spcBef>
              <a:spcAft>
                <a:spcPts val="0"/>
              </a:spcAft>
              <a:buNone/>
            </a:pPr>
            <a:endParaRPr sz="1900">
              <a:solidFill>
                <a:schemeClr val="lt1"/>
              </a:solidFill>
              <a:latin typeface="Unkempt"/>
              <a:ea typeface="Unkempt"/>
              <a:cs typeface="Unkempt"/>
              <a:sym typeface="Unkempt"/>
            </a:endParaRPr>
          </a:p>
          <a:p>
            <a:pPr marL="0" lvl="0" indent="0" algn="l" rtl="0">
              <a:spcBef>
                <a:spcPts val="0"/>
              </a:spcBef>
              <a:spcAft>
                <a:spcPts val="0"/>
              </a:spcAft>
              <a:buNone/>
            </a:pPr>
            <a:endParaRPr sz="1900">
              <a:solidFill>
                <a:schemeClr val="lt1"/>
              </a:solidFill>
              <a:latin typeface="Unkempt"/>
              <a:ea typeface="Unkempt"/>
              <a:cs typeface="Unkempt"/>
              <a:sym typeface="Unkempt"/>
            </a:endParaRPr>
          </a:p>
          <a:p>
            <a:pPr marL="0" lvl="0" indent="0" algn="l" rtl="0">
              <a:spcBef>
                <a:spcPts val="0"/>
              </a:spcBef>
              <a:spcAft>
                <a:spcPts val="0"/>
              </a:spcAft>
              <a:buNone/>
            </a:pPr>
            <a:endParaRPr sz="2300">
              <a:solidFill>
                <a:srgbClr val="F1C232"/>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endParaRPr sz="1800">
              <a:solidFill>
                <a:srgbClr val="F1C232"/>
              </a:solidFill>
              <a:latin typeface="Annie Use Your Telescope"/>
              <a:ea typeface="Annie Use Your Telescope"/>
              <a:cs typeface="Annie Use Your Telescope"/>
              <a:sym typeface="Annie Use Your Telescope"/>
            </a:endParaRPr>
          </a:p>
        </p:txBody>
      </p:sp>
      <p:pic>
        <p:nvPicPr>
          <p:cNvPr id="119" name="Google Shape;119;p21"/>
          <p:cNvPicPr preferRelativeResize="0"/>
          <p:nvPr/>
        </p:nvPicPr>
        <p:blipFill rotWithShape="1">
          <a:blip r:embed="rId3">
            <a:alphaModFix/>
          </a:blip>
          <a:srcRect l="29473" t="27759" r="35245" b="37785"/>
          <a:stretch/>
        </p:blipFill>
        <p:spPr>
          <a:xfrm>
            <a:off x="5593312" y="1081856"/>
            <a:ext cx="3354058" cy="1842507"/>
          </a:xfrm>
          <a:prstGeom prst="rect">
            <a:avLst/>
          </a:prstGeom>
          <a:noFill/>
          <a:ln>
            <a:noFill/>
          </a:ln>
        </p:spPr>
      </p:pic>
      <p:pic>
        <p:nvPicPr>
          <p:cNvPr id="120" name="Google Shape;120;p21"/>
          <p:cNvPicPr preferRelativeResize="0"/>
          <p:nvPr/>
        </p:nvPicPr>
        <p:blipFill rotWithShape="1">
          <a:blip r:embed="rId4">
            <a:alphaModFix/>
          </a:blip>
          <a:srcRect l="29451" t="28100" r="35896" b="37237"/>
          <a:stretch/>
        </p:blipFill>
        <p:spPr>
          <a:xfrm>
            <a:off x="5593312" y="3036316"/>
            <a:ext cx="3354058" cy="188719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1097</Words>
  <Application>Microsoft Office PowerPoint</Application>
  <PresentationFormat>On-screen Show (16:9)</PresentationFormat>
  <Paragraphs>61</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Annie Use Your Telescope</vt:lpstr>
      <vt:lpstr>Unkempt</vt:lpstr>
      <vt:lpstr>Arial</vt:lpstr>
      <vt:lpstr>Cambria</vt:lpstr>
      <vt:lpstr>Simple Light</vt:lpstr>
      <vt:lpstr>The Balancing Act RIDEM Division of Fish and Wildlife  Rhody Critter Kits Program</vt:lpstr>
      <vt:lpstr>Keeping the balance can be tricky!</vt:lpstr>
      <vt:lpstr>The Coyote’s Story</vt:lpstr>
      <vt:lpstr>What do coyotes eat?</vt:lpstr>
      <vt:lpstr>They will hunt...but they also like leftovers!</vt:lpstr>
      <vt:lpstr>What kind of habitats do coyotes like?</vt:lpstr>
      <vt:lpstr>Can you think of some solutions to solve problems people might have with wildlife?</vt:lpstr>
      <vt:lpstr>Studying wildlife behavior can help!</vt:lpstr>
      <vt:lpstr>Other ways to live peacefully with wildlife:</vt:lpstr>
      <vt:lpstr>What might attract a critter to this backyard?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Balancing Act RIDEM Division of Fish and Wildlife  Rhody Critter Kits Program</dc:title>
  <cp:lastModifiedBy>Gannon, Mary (DEM)</cp:lastModifiedBy>
  <cp:revision>1</cp:revision>
  <dcterms:modified xsi:type="dcterms:W3CDTF">2021-09-01T17:36:08Z</dcterms:modified>
</cp:coreProperties>
</file>