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Unkempt"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93D3B-0487-4ACD-B3E7-D23EB09AED02}" v="8" dt="2021-08-31T19:08:41.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13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A3F93D3B-0487-4ACD-B3E7-D23EB09AED02}"/>
    <pc:docChg chg="modSld">
      <pc:chgData name="Gannon, Mary (DEM)" userId="12de4988-0d83-4038-bb6d-8f396020a2a4" providerId="ADAL" clId="{A3F93D3B-0487-4ACD-B3E7-D23EB09AED02}" dt="2021-08-31T19:39:59.296" v="9" actId="20577"/>
      <pc:docMkLst>
        <pc:docMk/>
      </pc:docMkLst>
      <pc:sldChg chg="addSp modSp modNotes">
        <pc:chgData name="Gannon, Mary (DEM)" userId="12de4988-0d83-4038-bb6d-8f396020a2a4" providerId="ADAL" clId="{A3F93D3B-0487-4ACD-B3E7-D23EB09AED02}" dt="2021-08-31T15:09:33.972" v="6" actId="1076"/>
        <pc:sldMkLst>
          <pc:docMk/>
          <pc:sldMk cId="0" sldId="257"/>
        </pc:sldMkLst>
        <pc:picChg chg="add mod">
          <ac:chgData name="Gannon, Mary (DEM)" userId="12de4988-0d83-4038-bb6d-8f396020a2a4" providerId="ADAL" clId="{A3F93D3B-0487-4ACD-B3E7-D23EB09AED02}" dt="2021-08-31T15:09:33.972" v="6" actId="1076"/>
          <ac:picMkLst>
            <pc:docMk/>
            <pc:sldMk cId="0" sldId="257"/>
            <ac:picMk id="1026" creationId="{630F686B-4805-482C-A482-616647CDFF8A}"/>
          </ac:picMkLst>
        </pc:picChg>
      </pc:sldChg>
      <pc:sldChg chg="modAnim">
        <pc:chgData name="Gannon, Mary (DEM)" userId="12de4988-0d83-4038-bb6d-8f396020a2a4" providerId="ADAL" clId="{A3F93D3B-0487-4ACD-B3E7-D23EB09AED02}" dt="2021-08-31T19:08:41.723" v="7"/>
        <pc:sldMkLst>
          <pc:docMk/>
          <pc:sldMk cId="0" sldId="260"/>
        </pc:sldMkLst>
      </pc:sldChg>
      <pc:sldChg chg="modNotesTx">
        <pc:chgData name="Gannon, Mary (DEM)" userId="12de4988-0d83-4038-bb6d-8f396020a2a4" providerId="ADAL" clId="{A3F93D3B-0487-4ACD-B3E7-D23EB09AED02}" dt="2021-08-31T19:39:59.296" v="9" actId="20577"/>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xtension.unh.edu/resource/more-harm-good-why-you-shouldnt-feed-deer#:~:text=Supplemental%20Feeding%20Can%20Harm%20Deer&amp;text=spread%20disease%20among%20deer.,leading%20to%20injury%20or%20death.&amp;text=increase%20deer%2Dvehicle%20collisions.,naturally%20succumb%20to%20winter%20mortal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em.ri.gov/reportwildlif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m.ri.gov/programs/bnatres/fishwild/pdf/wriwi2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cfa3f7a9c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cfa3f7a9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Feeding food high in carbs (rather than the high fiber food deer are naturally eating over the winter), messes the up their stomach chemistry, making it hard for them to digest. This shocks their system, which has gradually adjusted to deal with the harsh winter conditions. For more information about the dangers of supplemental feeding, click here: </a:t>
            </a:r>
            <a:r>
              <a:rPr lang="en" u="sng">
                <a:solidFill>
                  <a:schemeClr val="hlink"/>
                </a:solidFill>
                <a:hlinkClick r:id="rId3"/>
              </a:rPr>
              <a:t>https://extension.unh.edu/resource/more-harm-good-why-you-shouldnt-feed-deer#:~:text=Supplemental%20Feeding%20Can%20Harm%20Deer&amp;text=spread%20disease%20among%20deer.,leading%20to%20injury%20or%20death.&amp;text=increase%20deer%2Dvehicle%20collisions.,naturally%20succumb%20to%20winter%20mortality</a:t>
            </a:r>
            <a:r>
              <a:rPr lang="en"/>
              <a:t>. </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00"/>
                </a:highlight>
              </a:rPr>
              <a:t>Chronic Wasting Disease</a:t>
            </a:r>
            <a:r>
              <a:rPr lang="en">
                <a:solidFill>
                  <a:schemeClr val="dk1"/>
                </a:solidFill>
              </a:rPr>
              <a:t> (CWD) is a devastating neurological disease that affects deer, moose, and elk across North America. It is passed through urine, feces, and saliva, and can persist in the soil for years, subsequently contaminating habitat and further spreading to the population. Monitoring and preventing the spread of CWD has become a major priority of deer biologists across the nation. Though CWD has not yet occurred in Rhode Island, we have taken monitoring measures in order to protect the health of our state’s deer population. Biological samples (lymph nodes) are tested from road killed and hunter-harvested deer each year. A collaboration with the Division of Law Enforcement (DLE), meat processors, taxidermists, and hunters has enabled us to receive and process a large number of samples. A CWD prevention and response plan is being created in order to safeguard our deer population, hunting culture, and future of wildlife management in Rhode Island.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As deer populations grow, individuals have to cross roads more frequently to find food, water, shelter, and space. In the fall, males are particularly active as they search for a mate. This all leads to increased vehicle collisions with deer.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9796b58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9796b58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00"/>
                </a:highlight>
              </a:rPr>
              <a:t>Chronic Wasting Disease</a:t>
            </a:r>
            <a:r>
              <a:rPr lang="en">
                <a:solidFill>
                  <a:schemeClr val="dk1"/>
                </a:solidFill>
              </a:rPr>
              <a:t> (CWD) is a devastating neurological disease that affects deer, moose, and elk across North America. It is passed through urine, feces, and saliva, and can persist in the soil for years, subsequently contaminating habitat and further spreading to the population. Monitoring and preventing the spread of CWD has become a major priority of deer biologists across the nation. Though CWD has not yet occurred in Rhode Island, we have taken monitoring measures in order to protect the health of our state’s deer population. Biological samples (lymph nodes) are tested from road killed and hunter-harvested deer each year. A collaboration with the Division of Law Enforcement (DLE), meat processors, taxidermists, and hunters has enabled us to receive and process a large number of samples. A CWD prevention and response plan is being created in order to safeguard our deer population, hunting culture, and future of wildlife management in Rhode Island. </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u="sng">
                <a:solidFill>
                  <a:schemeClr val="dk1"/>
                </a:solidFill>
              </a:rPr>
              <a:t>How can you get involved?</a:t>
            </a:r>
            <a:endParaRPr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Each year, we take volunteers to help at our deer check stations. Volunteers help collect data, learn how to age deer by tooth wear, and if they would like to participate, extract lymph nodes for CWD sampling from harvested deer. We understand that not everyone may be comfortable with this experience, so there is another way to get involved with deer conservation at a distance! RIDFW annually seeks citizen science volunteers to submit incidental observations of deer in order to gather an estimate of fawn recruitment to the population. It’s as simple as downloading the Survey123 app and filling out a quick survey when you see a deer of any age, anywhere in the state. Visit dem.ri.gov/reportwildlife to learn more about how to become a citizen scientist for our deer program and other projects!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cfa3f7a9c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dcfa3f7a9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eb272b7c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deb272b7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eb272b7cd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eb272b7cd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Snood: bump over beak of tom, use for display</a:t>
            </a:r>
            <a:endParaRPr dirty="0"/>
          </a:p>
          <a:p>
            <a:pPr marL="0" lvl="0" indent="0" algn="l" rtl="0">
              <a:spcBef>
                <a:spcPts val="0"/>
              </a:spcBef>
              <a:spcAft>
                <a:spcPts val="0"/>
              </a:spcAft>
              <a:buNone/>
            </a:pPr>
            <a:r>
              <a:rPr lang="en"/>
              <a:t>Caruncles: fleshy bumps that change color from excitement</a:t>
            </a:r>
            <a:endParaRPr dirty="0"/>
          </a:p>
          <a:p>
            <a:pPr marL="0" lvl="0" indent="0" algn="l" rtl="0">
              <a:spcBef>
                <a:spcPts val="0"/>
              </a:spcBef>
              <a:spcAft>
                <a:spcPts val="0"/>
              </a:spcAft>
              <a:buNone/>
            </a:pPr>
            <a:r>
              <a:rPr lang="en" dirty="0"/>
              <a:t>Beard: stiff modified feathers on toms (and some females)</a:t>
            </a:r>
            <a:endParaRPr dirty="0"/>
          </a:p>
          <a:p>
            <a:pPr marL="0" lvl="0" indent="0" algn="l" rtl="0">
              <a:spcBef>
                <a:spcPts val="0"/>
              </a:spcBef>
              <a:spcAft>
                <a:spcPts val="0"/>
              </a:spcAft>
              <a:buNone/>
            </a:pPr>
            <a:r>
              <a:rPr lang="en" dirty="0"/>
              <a:t>Poults: babies</a:t>
            </a:r>
            <a:endParaRPr dirty="0"/>
          </a:p>
          <a:p>
            <a:pPr marL="0" lvl="0" indent="0" algn="l" rtl="0">
              <a:spcBef>
                <a:spcPts val="0"/>
              </a:spcBef>
              <a:spcAft>
                <a:spcPts val="0"/>
              </a:spcAft>
              <a:buNone/>
            </a:pPr>
            <a:r>
              <a:rPr lang="en" dirty="0"/>
              <a:t>Jakes &amp; Jennies: young male &amp; female turkeys</a:t>
            </a:r>
            <a:endParaRPr dirty="0"/>
          </a:p>
          <a:p>
            <a:pPr marL="0" lvl="0" indent="0" algn="l" rtl="0">
              <a:spcBef>
                <a:spcPts val="0"/>
              </a:spcBef>
              <a:spcAft>
                <a:spcPts val="0"/>
              </a:spcAft>
              <a:buNone/>
            </a:pPr>
            <a:r>
              <a:rPr lang="en" dirty="0"/>
              <a:t>Toms &amp; Hens: adult male and female turkeys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eb272b7c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deb272b7c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Wild turkeys eat a wide variety of foods, including grasses, seeds, acorns, beech nuts, hickory nuts, berries, insects, snails, and even ticks! Turkeys have also been known to eat salamanders and hatchling turtles. Poults mostly eat insects, and then branch out to other foods.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eb272b7c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eb272b7c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Wild turkey hens will lay between 12 - 15 eggs in a shallow depression on the ground. After a 28 day incubation, the eggs hatch. Poults are born with fuzzy down feathers, and their eyes are open. They are able to walk around and follow their mother shortly after hatching, unlike most birds, which hatch featherless, helpless, and with eyes closed. As mainly ground-dwelling birds, poults have to be able to leave the nest quickly to avoid becoming a snack for a hungry predator. After 4-5 months, the poults are able to venture on their own.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deb272b7cd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deb272b7cd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Lots of animals eat turkeys! Raccoons, skunks, and snakes are examples of nest predators that make a meal out of turkey eggs. Owls are most likely hunting for poults, while coyotes and bobcats will eat both poults and adults.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eb272b7cd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eb272b7cd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Visit </a:t>
            </a:r>
            <a:r>
              <a:rPr lang="en" u="sng">
                <a:solidFill>
                  <a:schemeClr val="hlink"/>
                </a:solidFill>
                <a:hlinkClick r:id="rId3"/>
              </a:rPr>
              <a:t>www.dem.ri.gov/reportwildlife</a:t>
            </a:r>
            <a:r>
              <a:rPr lang="en"/>
              <a:t> to participate in the annual community science turkey monitoring project!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eb272b7cd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deb272b7cd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cfa3f7a9c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cfa3f7a9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9796b5805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d9796b580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9796b580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9796b58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Deer eat between 5-9 pounds of food a day. Deer will eat nearly 500 species of plants, included prized garden flowers!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cfa3f7a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dcfa3f7a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 day predators like coyotes and bobcats usually take fawns or sick deer. Bears may predate fawns, but are more likely to scavenge off already dead deer. </a:t>
            </a:r>
            <a:endParaRPr/>
          </a:p>
          <a:p>
            <a:pPr marL="0" lvl="0" indent="0" algn="l" rtl="0">
              <a:spcBef>
                <a:spcPts val="0"/>
              </a:spcBef>
              <a:spcAft>
                <a:spcPts val="0"/>
              </a:spcAft>
              <a:buNone/>
            </a:pPr>
            <a:r>
              <a:rPr lang="en"/>
              <a:t>Wolves and mountain lions could take deer of all sizes. Wolves were extirpated by European settlers, and the last mountain lion in Rhode Island was killed in the 1800s.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cfa3f7a9c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cfa3f7a9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growth, antlers are soft and are comprised of a complex matrix of cartilage, nerves, arteries and blood vessels. The antlers appear fuzzy during this period, giving them their colloquial name, “velvet”. If an antler were to be injured during this time, it would appear deformed or twisted, when fully formed. When the daylight hours decrease, testosterone production increases, triggering the hardening, or mineralization, of the antlers. Minerals are deposited into the cartilage matrix by capillaries, turning the soft tissue into bone. Antlers harden from the base to the tip and after about a month, around late August, the mineralization is complete. Once hardened, an injury to an antler would appear broken, not bent. These hardened antlers and testosterone boost coincide with the deer breeding season, called the “rut”. Deer will rub their antlers on trees to leave scent, simultaneously removing the remaining outer velvet layer and revealing the new solid bone beneath. Bucks display their striking new set of antlers, called a rack, likely in hopes to impress females and use them as a weapon to fight off, or box, other males.</a:t>
            </a:r>
            <a:endParaRPr/>
          </a:p>
          <a:p>
            <a:pPr marL="0" lvl="0" indent="0" algn="l" rtl="0">
              <a:spcBef>
                <a:spcPts val="0"/>
              </a:spcBef>
              <a:spcAft>
                <a:spcPts val="0"/>
              </a:spcAft>
              <a:buNone/>
            </a:pPr>
            <a:endParaRPr/>
          </a:p>
          <a:p>
            <a:pPr marL="0" lvl="0" indent="0" algn="l" rtl="0">
              <a:spcBef>
                <a:spcPts val="0"/>
              </a:spcBef>
              <a:spcAft>
                <a:spcPts val="0"/>
              </a:spcAft>
              <a:buNone/>
            </a:pPr>
            <a:r>
              <a:rPr lang="en"/>
              <a:t>Read more about antlers in our Wild Rhode Island newsletter: </a:t>
            </a:r>
            <a:r>
              <a:rPr lang="en" u="sng">
                <a:solidFill>
                  <a:schemeClr val="hlink"/>
                </a:solidFill>
                <a:hlinkClick r:id="rId3"/>
              </a:rPr>
              <a:t>http://www.dem.ri.gov/programs/bnatres/fishwild/pdf/wriwi21.pdf</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cfa3f7a9c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cfa3f7a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breeding season, also called the “rut,” can begin as early as September, but peaks during the first two weeks of November when bucks travel far and wide in search of receptive does. During the rut, bucks will rub their antlers on saplings, removing the bark and leaving scent, and create scrapes by thrashing overhanging vegetation with their antlers and scraping the adjacent ground with their front hooves. Early in the rut, bucks establish dominance by sparring with their antlers. Estrus, or breeding receptivity in does, lasts approximately 24 hours, reoccuring after about 28 days if breeding has not taken place.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cfa3f7a9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cfa3f7a9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Antlers are cast, or shed, earlier in the north and later in the south, between late winter or early spring, when hormone levels drop after the rut. The time of shed depends on natural variance and nutrition. Though most bucks in an area will shed within a month of each other, individual bucks have their own unique antler cycle, most likely based on when they were born. Just before the antler is ready to fall, the skin around the pedicle becomes shiny and swollen as the bone is reabsorbed by osteoclasts. The base of the antler becomes severely weakened and the antler breaks off almost immediately. Both antlers are typically cast within a day of each other.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cfa3f7a9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cfa3f7a9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separate from their groups in late May or early June, when they give birth to their fawns. Young does typically have one fawn, while older, more experienced females may have twins or even triplets under excellent conditions. The fawn is born covered in fur and stands up within an hour of being born. Fawns are born with natural spotted camouflage to help avoid predators.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64625" y="-55600"/>
            <a:ext cx="9982202" cy="5239250"/>
          </a:xfrm>
          <a:prstGeom prst="rect">
            <a:avLst/>
          </a:prstGeom>
          <a:noFill/>
          <a:ln>
            <a:noFill/>
          </a:ln>
        </p:spPr>
      </p:pic>
      <p:sp>
        <p:nvSpPr>
          <p:cNvPr id="55" name="Google Shape;55;p13"/>
          <p:cNvSpPr txBox="1">
            <a:spLocks noGrp="1"/>
          </p:cNvSpPr>
          <p:nvPr>
            <p:ph type="ctrTitle"/>
          </p:nvPr>
        </p:nvSpPr>
        <p:spPr>
          <a:xfrm>
            <a:off x="0" y="888250"/>
            <a:ext cx="9332400" cy="2021700"/>
          </a:xfrm>
          <a:prstGeom prst="rect">
            <a:avLst/>
          </a:prstGeom>
          <a:solidFill>
            <a:srgbClr val="45818E"/>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latin typeface="Unkempt"/>
                <a:ea typeface="Unkempt"/>
                <a:cs typeface="Unkempt"/>
                <a:sym typeface="Unkempt"/>
              </a:rPr>
              <a:t>The Population Puzzle</a:t>
            </a:r>
            <a:endParaRPr b="1">
              <a:latin typeface="Unkempt"/>
              <a:ea typeface="Unkempt"/>
              <a:cs typeface="Unkempt"/>
              <a:sym typeface="Unkempt"/>
            </a:endParaRPr>
          </a:p>
          <a:p>
            <a:pPr marL="0" lvl="0" indent="0" algn="ctr" rtl="0">
              <a:spcBef>
                <a:spcPts val="0"/>
              </a:spcBef>
              <a:spcAft>
                <a:spcPts val="0"/>
              </a:spcAft>
              <a:buNone/>
            </a:pPr>
            <a:r>
              <a:rPr lang="en" sz="3755" b="1">
                <a:latin typeface="Unkempt"/>
                <a:ea typeface="Unkempt"/>
                <a:cs typeface="Unkempt"/>
                <a:sym typeface="Unkempt"/>
              </a:rPr>
              <a:t>RIDEM Division of Fish and Wildlife </a:t>
            </a:r>
            <a:endParaRPr sz="3755" b="1">
              <a:latin typeface="Unkempt"/>
              <a:ea typeface="Unkempt"/>
              <a:cs typeface="Unkempt"/>
              <a:sym typeface="Unkempt"/>
            </a:endParaRPr>
          </a:p>
          <a:p>
            <a:pPr marL="0" lvl="0" indent="0" algn="ctr" rtl="0">
              <a:spcBef>
                <a:spcPts val="0"/>
              </a:spcBef>
              <a:spcAft>
                <a:spcPts val="0"/>
              </a:spcAft>
              <a:buNone/>
            </a:pPr>
            <a:r>
              <a:rPr lang="en" sz="3755" b="1">
                <a:latin typeface="Unkempt"/>
                <a:ea typeface="Unkempt"/>
                <a:cs typeface="Unkempt"/>
                <a:sym typeface="Unkempt"/>
              </a:rPr>
              <a:t>Rhody Critter Kits Program</a:t>
            </a:r>
            <a:endParaRPr sz="3755" b="1">
              <a:latin typeface="Unkempt"/>
              <a:ea typeface="Unkempt"/>
              <a:cs typeface="Unkempt"/>
              <a:sym typeface="Unkempt"/>
            </a:endParaRPr>
          </a:p>
        </p:txBody>
      </p:sp>
      <p:sp>
        <p:nvSpPr>
          <p:cNvPr id="56" name="Google Shape;56;p13"/>
          <p:cNvSpPr/>
          <p:nvPr/>
        </p:nvSpPr>
        <p:spPr>
          <a:xfrm>
            <a:off x="23075" y="2877175"/>
            <a:ext cx="9406800" cy="11982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rotWithShape="1">
          <a:blip r:embed="rId4">
            <a:alphaModFix/>
          </a:blip>
          <a:srcRect r="22672"/>
          <a:stretch/>
        </p:blipFill>
        <p:spPr>
          <a:xfrm>
            <a:off x="3054862" y="2877175"/>
            <a:ext cx="3291637" cy="104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79600" y="106425"/>
            <a:ext cx="3798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Dangers to Deer</a:t>
            </a:r>
            <a:endParaRPr b="1">
              <a:solidFill>
                <a:srgbClr val="B6D7A8"/>
              </a:solidFill>
              <a:latin typeface="Unkempt"/>
              <a:ea typeface="Unkempt"/>
              <a:cs typeface="Unkempt"/>
              <a:sym typeface="Unkempt"/>
            </a:endParaRPr>
          </a:p>
        </p:txBody>
      </p:sp>
      <p:pic>
        <p:nvPicPr>
          <p:cNvPr id="140" name="Google Shape;140;p22"/>
          <p:cNvPicPr preferRelativeResize="0"/>
          <p:nvPr/>
        </p:nvPicPr>
        <p:blipFill>
          <a:blip r:embed="rId3">
            <a:alphaModFix/>
          </a:blip>
          <a:stretch>
            <a:fillRect/>
          </a:stretch>
        </p:blipFill>
        <p:spPr>
          <a:xfrm>
            <a:off x="3116625" y="2339475"/>
            <a:ext cx="3151476" cy="2365701"/>
          </a:xfrm>
          <a:prstGeom prst="rect">
            <a:avLst/>
          </a:prstGeom>
          <a:noFill/>
          <a:ln w="9525" cap="flat" cmpd="sng">
            <a:solidFill>
              <a:srgbClr val="FFFFFF"/>
            </a:solidFill>
            <a:prstDash val="solid"/>
            <a:round/>
            <a:headEnd type="none" w="sm" len="sm"/>
            <a:tailEnd type="none" w="sm" len="sm"/>
          </a:ln>
        </p:spPr>
      </p:pic>
      <p:sp>
        <p:nvSpPr>
          <p:cNvPr id="141" name="Google Shape;141;p22"/>
          <p:cNvSpPr txBox="1"/>
          <p:nvPr/>
        </p:nvSpPr>
        <p:spPr>
          <a:xfrm>
            <a:off x="3611227" y="4705175"/>
            <a:ext cx="2656800" cy="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FFFFFF"/>
                </a:solidFill>
                <a:latin typeface="Unkempt"/>
                <a:ea typeface="Unkempt"/>
                <a:cs typeface="Unkempt"/>
                <a:sym typeface="Unkempt"/>
              </a:rPr>
              <a:t>Chronic Wasting Disease</a:t>
            </a:r>
            <a:endParaRPr sz="1700" b="1">
              <a:solidFill>
                <a:srgbClr val="FFFFFF"/>
              </a:solidFill>
              <a:latin typeface="Unkempt"/>
              <a:ea typeface="Unkempt"/>
              <a:cs typeface="Unkempt"/>
              <a:sym typeface="Unkempt"/>
            </a:endParaRPr>
          </a:p>
        </p:txBody>
      </p:sp>
      <p:pic>
        <p:nvPicPr>
          <p:cNvPr id="142" name="Google Shape;142;p22"/>
          <p:cNvPicPr preferRelativeResize="0"/>
          <p:nvPr/>
        </p:nvPicPr>
        <p:blipFill>
          <a:blip r:embed="rId4">
            <a:alphaModFix/>
          </a:blip>
          <a:stretch>
            <a:fillRect/>
          </a:stretch>
        </p:blipFill>
        <p:spPr>
          <a:xfrm>
            <a:off x="264875" y="983002"/>
            <a:ext cx="3186325" cy="1792301"/>
          </a:xfrm>
          <a:prstGeom prst="rect">
            <a:avLst/>
          </a:prstGeom>
          <a:noFill/>
          <a:ln w="9525" cap="flat" cmpd="sng">
            <a:solidFill>
              <a:srgbClr val="FFFFFF"/>
            </a:solidFill>
            <a:prstDash val="solid"/>
            <a:round/>
            <a:headEnd type="none" w="sm" len="sm"/>
            <a:tailEnd type="none" w="sm" len="sm"/>
          </a:ln>
        </p:spPr>
      </p:pic>
      <p:sp>
        <p:nvSpPr>
          <p:cNvPr id="143" name="Google Shape;143;p22"/>
          <p:cNvSpPr txBox="1"/>
          <p:nvPr/>
        </p:nvSpPr>
        <p:spPr>
          <a:xfrm>
            <a:off x="770325" y="2860775"/>
            <a:ext cx="2346300" cy="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FFFFFF"/>
                </a:solidFill>
                <a:latin typeface="Unkempt"/>
                <a:ea typeface="Unkempt"/>
                <a:cs typeface="Unkempt"/>
                <a:sym typeface="Unkempt"/>
              </a:rPr>
              <a:t>Humans feeding them</a:t>
            </a:r>
            <a:endParaRPr sz="1700" b="1">
              <a:solidFill>
                <a:srgbClr val="FFFFFF"/>
              </a:solidFill>
              <a:latin typeface="Unkempt"/>
              <a:ea typeface="Unkempt"/>
              <a:cs typeface="Unkempt"/>
              <a:sym typeface="Unkempt"/>
            </a:endParaRPr>
          </a:p>
        </p:txBody>
      </p:sp>
      <p:pic>
        <p:nvPicPr>
          <p:cNvPr id="144" name="Google Shape;144;p22"/>
          <p:cNvPicPr preferRelativeResize="0"/>
          <p:nvPr/>
        </p:nvPicPr>
        <p:blipFill>
          <a:blip r:embed="rId5">
            <a:alphaModFix/>
          </a:blip>
          <a:stretch>
            <a:fillRect/>
          </a:stretch>
        </p:blipFill>
        <p:spPr>
          <a:xfrm>
            <a:off x="5194300" y="471595"/>
            <a:ext cx="3617350" cy="2145600"/>
          </a:xfrm>
          <a:prstGeom prst="rect">
            <a:avLst/>
          </a:prstGeom>
          <a:noFill/>
          <a:ln w="9525" cap="flat" cmpd="sng">
            <a:solidFill>
              <a:srgbClr val="FFFFFF"/>
            </a:solidFill>
            <a:prstDash val="solid"/>
            <a:round/>
            <a:headEnd type="none" w="sm" len="sm"/>
            <a:tailEnd type="none" w="sm" len="sm"/>
          </a:ln>
        </p:spPr>
      </p:pic>
      <p:sp>
        <p:nvSpPr>
          <p:cNvPr id="145" name="Google Shape;145;p22"/>
          <p:cNvSpPr txBox="1"/>
          <p:nvPr/>
        </p:nvSpPr>
        <p:spPr>
          <a:xfrm>
            <a:off x="6465350" y="2710150"/>
            <a:ext cx="2346300" cy="48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Unkempt"/>
                <a:ea typeface="Unkempt"/>
                <a:cs typeface="Unkempt"/>
                <a:sym typeface="Unkempt"/>
              </a:rPr>
              <a:t>Crossing roads</a:t>
            </a:r>
            <a:endParaRPr sz="1700" b="1">
              <a:solidFill>
                <a:srgbClr val="FFFFFF"/>
              </a:solidFill>
              <a:latin typeface="Unkempt"/>
              <a:ea typeface="Unkempt"/>
              <a:cs typeface="Unkempt"/>
              <a:sym typeface="Unkemp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Keeping an Eye On Chronic Wasting Disease</a:t>
            </a:r>
            <a:endParaRPr b="1">
              <a:latin typeface="Unkempt"/>
              <a:ea typeface="Unkempt"/>
              <a:cs typeface="Unkempt"/>
              <a:sym typeface="Unkempt"/>
            </a:endParaRPr>
          </a:p>
        </p:txBody>
      </p:sp>
      <p:pic>
        <p:nvPicPr>
          <p:cNvPr id="151" name="Google Shape;151;p23"/>
          <p:cNvPicPr preferRelativeResize="0"/>
          <p:nvPr/>
        </p:nvPicPr>
        <p:blipFill>
          <a:blip r:embed="rId3">
            <a:alphaModFix/>
          </a:blip>
          <a:stretch>
            <a:fillRect/>
          </a:stretch>
        </p:blipFill>
        <p:spPr>
          <a:xfrm>
            <a:off x="397325" y="1131475"/>
            <a:ext cx="2546694" cy="3820974"/>
          </a:xfrm>
          <a:prstGeom prst="rect">
            <a:avLst/>
          </a:prstGeom>
          <a:noFill/>
          <a:ln>
            <a:noFill/>
          </a:ln>
        </p:spPr>
      </p:pic>
      <p:sp>
        <p:nvSpPr>
          <p:cNvPr id="152" name="Google Shape;152;p23"/>
          <p:cNvSpPr txBox="1">
            <a:spLocks noGrp="1"/>
          </p:cNvSpPr>
          <p:nvPr>
            <p:ph type="body" idx="1"/>
          </p:nvPr>
        </p:nvSpPr>
        <p:spPr>
          <a:xfrm>
            <a:off x="3278750" y="1229950"/>
            <a:ext cx="5260200" cy="3722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764" b="1">
                <a:solidFill>
                  <a:srgbClr val="FFFFFF"/>
                </a:solidFill>
                <a:latin typeface="Unkempt"/>
                <a:ea typeface="Unkempt"/>
                <a:cs typeface="Unkempt"/>
                <a:sym typeface="Unkempt"/>
              </a:rPr>
              <a:t>Biologists collect data from hunter-harvested deer to check deer health:</a:t>
            </a:r>
            <a:endParaRPr sz="2764" b="1">
              <a:solidFill>
                <a:srgbClr val="FFFFFF"/>
              </a:solidFill>
              <a:latin typeface="Unkempt"/>
              <a:ea typeface="Unkempt"/>
              <a:cs typeface="Unkempt"/>
              <a:sym typeface="Unkempt"/>
            </a:endParaRPr>
          </a:p>
          <a:p>
            <a:pPr marL="457200" lvl="0" indent="-404134" algn="l" rtl="0">
              <a:lnSpc>
                <a:spcPct val="100000"/>
              </a:lnSpc>
              <a:spcBef>
                <a:spcPts val="1200"/>
              </a:spcBef>
              <a:spcAft>
                <a:spcPts val="0"/>
              </a:spcAft>
              <a:buClr>
                <a:srgbClr val="FFFFFF"/>
              </a:buClr>
              <a:buSzPts val="2764"/>
              <a:buFont typeface="Unkempt"/>
              <a:buChar char="●"/>
            </a:pPr>
            <a:r>
              <a:rPr lang="en" sz="2764" b="1">
                <a:solidFill>
                  <a:srgbClr val="FFFFFF"/>
                </a:solidFill>
                <a:latin typeface="Unkempt"/>
                <a:ea typeface="Unkempt"/>
                <a:cs typeface="Unkempt"/>
                <a:sym typeface="Unkempt"/>
              </a:rPr>
              <a:t>Lymph nodes </a:t>
            </a:r>
            <a:endParaRPr sz="2764" b="1">
              <a:solidFill>
                <a:srgbClr val="FFFFFF"/>
              </a:solidFill>
              <a:latin typeface="Unkempt"/>
              <a:ea typeface="Unkempt"/>
              <a:cs typeface="Unkempt"/>
              <a:sym typeface="Unkempt"/>
            </a:endParaRPr>
          </a:p>
          <a:p>
            <a:pPr marL="457200" lvl="0" indent="-404134" algn="l" rtl="0">
              <a:lnSpc>
                <a:spcPct val="100000"/>
              </a:lnSpc>
              <a:spcBef>
                <a:spcPts val="0"/>
              </a:spcBef>
              <a:spcAft>
                <a:spcPts val="0"/>
              </a:spcAft>
              <a:buClr>
                <a:srgbClr val="FFFFFF"/>
              </a:buClr>
              <a:buSzPts val="2764"/>
              <a:buFont typeface="Unkempt"/>
              <a:buChar char="●"/>
            </a:pPr>
            <a:r>
              <a:rPr lang="en" sz="2764" b="1">
                <a:solidFill>
                  <a:srgbClr val="FFFFFF"/>
                </a:solidFill>
                <a:latin typeface="Unkempt"/>
                <a:ea typeface="Unkempt"/>
                <a:cs typeface="Unkempt"/>
                <a:sym typeface="Unkempt"/>
              </a:rPr>
              <a:t>Blood samples</a:t>
            </a:r>
            <a:endParaRPr sz="2764" b="1">
              <a:solidFill>
                <a:srgbClr val="FFFFFF"/>
              </a:solidFill>
              <a:latin typeface="Unkempt"/>
              <a:ea typeface="Unkempt"/>
              <a:cs typeface="Unkempt"/>
              <a:sym typeface="Unkempt"/>
            </a:endParaRPr>
          </a:p>
          <a:p>
            <a:pPr marL="457200" lvl="0" indent="-404134" algn="l" rtl="0">
              <a:lnSpc>
                <a:spcPct val="100000"/>
              </a:lnSpc>
              <a:spcBef>
                <a:spcPts val="0"/>
              </a:spcBef>
              <a:spcAft>
                <a:spcPts val="0"/>
              </a:spcAft>
              <a:buClr>
                <a:srgbClr val="FFFFFF"/>
              </a:buClr>
              <a:buSzPts val="2764"/>
              <a:buFont typeface="Unkempt"/>
              <a:buChar char="●"/>
            </a:pPr>
            <a:r>
              <a:rPr lang="en" sz="2764" b="1">
                <a:solidFill>
                  <a:srgbClr val="FFFFFF"/>
                </a:solidFill>
                <a:latin typeface="Unkempt"/>
                <a:ea typeface="Unkempt"/>
                <a:cs typeface="Unkempt"/>
                <a:sym typeface="Unkempt"/>
              </a:rPr>
              <a:t>Tooth sample (for age)</a:t>
            </a:r>
            <a:endParaRPr sz="2764" b="1">
              <a:solidFill>
                <a:srgbClr val="FFFFFF"/>
              </a:solidFill>
              <a:latin typeface="Unkempt"/>
              <a:ea typeface="Unkempt"/>
              <a:cs typeface="Unkempt"/>
              <a:sym typeface="Unkempt"/>
            </a:endParaRPr>
          </a:p>
          <a:p>
            <a:pPr marL="457200" lvl="0" indent="-404134" algn="l" rtl="0">
              <a:lnSpc>
                <a:spcPct val="100000"/>
              </a:lnSpc>
              <a:spcBef>
                <a:spcPts val="0"/>
              </a:spcBef>
              <a:spcAft>
                <a:spcPts val="0"/>
              </a:spcAft>
              <a:buClr>
                <a:srgbClr val="FFFFFF"/>
              </a:buClr>
              <a:buSzPts val="2764"/>
              <a:buFont typeface="Unkempt"/>
              <a:buChar char="●"/>
            </a:pPr>
            <a:r>
              <a:rPr lang="en" sz="2764" b="1">
                <a:solidFill>
                  <a:srgbClr val="FFFFFF"/>
                </a:solidFill>
                <a:latin typeface="Unkempt"/>
                <a:ea typeface="Unkempt"/>
                <a:cs typeface="Unkempt"/>
                <a:sym typeface="Unkempt"/>
              </a:rPr>
              <a:t>Antler width</a:t>
            </a:r>
            <a:endParaRPr sz="2764" b="1">
              <a:solidFill>
                <a:srgbClr val="FFFFFF"/>
              </a:solidFill>
              <a:latin typeface="Unkempt"/>
              <a:ea typeface="Unkempt"/>
              <a:cs typeface="Unkempt"/>
              <a:sym typeface="Unkempt"/>
            </a:endParaRPr>
          </a:p>
          <a:p>
            <a:pPr marL="457200" lvl="0" indent="-404134" algn="l" rtl="0">
              <a:lnSpc>
                <a:spcPct val="100000"/>
              </a:lnSpc>
              <a:spcBef>
                <a:spcPts val="0"/>
              </a:spcBef>
              <a:spcAft>
                <a:spcPts val="0"/>
              </a:spcAft>
              <a:buClr>
                <a:srgbClr val="FFFFFF"/>
              </a:buClr>
              <a:buSzPts val="2764"/>
              <a:buFont typeface="Unkempt"/>
              <a:buChar char="●"/>
            </a:pPr>
            <a:r>
              <a:rPr lang="en" sz="2764" b="1">
                <a:solidFill>
                  <a:srgbClr val="FFFFFF"/>
                </a:solidFill>
                <a:latin typeface="Unkempt"/>
                <a:ea typeface="Unkempt"/>
                <a:cs typeface="Unkempt"/>
                <a:sym typeface="Unkempt"/>
              </a:rPr>
              <a:t>Weight </a:t>
            </a:r>
            <a:endParaRPr sz="2764" b="1">
              <a:solidFill>
                <a:srgbClr val="FFFFFF"/>
              </a:solidFill>
              <a:latin typeface="Unkempt"/>
              <a:ea typeface="Unkempt"/>
              <a:cs typeface="Unkempt"/>
              <a:sym typeface="Unkempt"/>
            </a:endParaRPr>
          </a:p>
          <a:p>
            <a:pPr marL="0" lvl="0" indent="0" algn="l" rtl="0">
              <a:lnSpc>
                <a:spcPct val="150000"/>
              </a:lnSpc>
              <a:spcBef>
                <a:spcPts val="1200"/>
              </a:spcBef>
              <a:spcAft>
                <a:spcPts val="1200"/>
              </a:spcAft>
              <a:buNone/>
            </a:pPr>
            <a:endParaRPr sz="2764" b="1">
              <a:solidFill>
                <a:srgbClr val="FFFFFF"/>
              </a:solidFill>
              <a:latin typeface="Unkempt"/>
              <a:ea typeface="Unkempt"/>
              <a:cs typeface="Unkempt"/>
              <a:sym typeface="Unkemp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56"/>
        <p:cNvGrpSpPr/>
        <p:nvPr/>
      </p:nvGrpSpPr>
      <p:grpSpPr>
        <a:xfrm>
          <a:off x="0" y="0"/>
          <a:ext cx="0" cy="0"/>
          <a:chOff x="0" y="0"/>
          <a:chExt cx="0" cy="0"/>
        </a:xfrm>
      </p:grpSpPr>
      <p:pic>
        <p:nvPicPr>
          <p:cNvPr id="157" name="Google Shape;157;p24"/>
          <p:cNvPicPr preferRelativeResize="0"/>
          <p:nvPr/>
        </p:nvPicPr>
        <p:blipFill rotWithShape="1">
          <a:blip r:embed="rId3">
            <a:alphaModFix/>
          </a:blip>
          <a:srcRect l="60435" b="44549"/>
          <a:stretch/>
        </p:blipFill>
        <p:spPr>
          <a:xfrm>
            <a:off x="3130425" y="1249725"/>
            <a:ext cx="2795926" cy="3553275"/>
          </a:xfrm>
          <a:prstGeom prst="rect">
            <a:avLst/>
          </a:prstGeom>
          <a:noFill/>
          <a:ln w="9525" cap="flat" cmpd="sng">
            <a:solidFill>
              <a:srgbClr val="FFFFFF"/>
            </a:solidFill>
            <a:prstDash val="solid"/>
            <a:round/>
            <a:headEnd type="none" w="sm" len="sm"/>
            <a:tailEnd type="none" w="sm" len="sm"/>
          </a:ln>
        </p:spPr>
      </p:pic>
      <p:sp>
        <p:nvSpPr>
          <p:cNvPr id="158" name="Google Shape;158;p24"/>
          <p:cNvSpPr txBox="1">
            <a:spLocks noGrp="1"/>
          </p:cNvSpPr>
          <p:nvPr>
            <p:ph type="title"/>
          </p:nvPr>
        </p:nvSpPr>
        <p:spPr>
          <a:xfrm>
            <a:off x="1203900" y="278175"/>
            <a:ext cx="67362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latin typeface="Unkempt"/>
                <a:ea typeface="Unkempt"/>
                <a:cs typeface="Unkempt"/>
                <a:sym typeface="Unkempt"/>
              </a:rPr>
              <a:t>Can you survive the </a:t>
            </a:r>
            <a:endParaRPr b="1">
              <a:latin typeface="Unkempt"/>
              <a:ea typeface="Unkempt"/>
              <a:cs typeface="Unkempt"/>
              <a:sym typeface="Unkempt"/>
            </a:endParaRPr>
          </a:p>
          <a:p>
            <a:pPr marL="0" lvl="0" indent="0" algn="ctr" rtl="0">
              <a:spcBef>
                <a:spcPts val="0"/>
              </a:spcBef>
              <a:spcAft>
                <a:spcPts val="0"/>
              </a:spcAft>
              <a:buNone/>
            </a:pPr>
            <a:r>
              <a:rPr lang="en" b="1">
                <a:latin typeface="Unkempt"/>
                <a:ea typeface="Unkempt"/>
                <a:cs typeface="Unkempt"/>
                <a:sym typeface="Unkempt"/>
              </a:rPr>
              <a:t>year as a deer?</a:t>
            </a:r>
            <a:endParaRPr b="1">
              <a:latin typeface="Unkempt"/>
              <a:ea typeface="Unkempt"/>
              <a:cs typeface="Unkempt"/>
              <a:sym typeface="Unkemp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Wild Turkey</a:t>
            </a:r>
            <a:endParaRPr b="1">
              <a:latin typeface="Unkempt"/>
              <a:ea typeface="Unkempt"/>
              <a:cs typeface="Unkempt"/>
              <a:sym typeface="Unkempt"/>
            </a:endParaRPr>
          </a:p>
        </p:txBody>
      </p:sp>
      <p:sp>
        <p:nvSpPr>
          <p:cNvPr id="164" name="Google Shape;164;p25"/>
          <p:cNvSpPr txBox="1">
            <a:spLocks noGrp="1"/>
          </p:cNvSpPr>
          <p:nvPr>
            <p:ph type="body" idx="1"/>
          </p:nvPr>
        </p:nvSpPr>
        <p:spPr>
          <a:xfrm>
            <a:off x="311700" y="1152475"/>
            <a:ext cx="4886100" cy="34164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Clr>
                <a:schemeClr val="lt1"/>
              </a:buClr>
              <a:buSzPts val="2500"/>
              <a:buFont typeface="Unkempt"/>
              <a:buChar char="●"/>
            </a:pPr>
            <a:r>
              <a:rPr lang="en" sz="2500" b="1">
                <a:solidFill>
                  <a:schemeClr val="lt1"/>
                </a:solidFill>
                <a:latin typeface="Unkempt"/>
                <a:ea typeface="Unkempt"/>
                <a:cs typeface="Unkempt"/>
                <a:sym typeface="Unkempt"/>
              </a:rPr>
              <a:t>Found all over Rhode Island</a:t>
            </a:r>
            <a:endParaRPr sz="2500" b="1">
              <a:solidFill>
                <a:schemeClr val="lt1"/>
              </a:solidFill>
              <a:latin typeface="Unkempt"/>
              <a:ea typeface="Unkempt"/>
              <a:cs typeface="Unkempt"/>
              <a:sym typeface="Unkempt"/>
            </a:endParaRPr>
          </a:p>
          <a:p>
            <a:pPr marL="457200" lvl="0" indent="-387350" algn="l" rtl="0">
              <a:spcBef>
                <a:spcPts val="0"/>
              </a:spcBef>
              <a:spcAft>
                <a:spcPts val="0"/>
              </a:spcAft>
              <a:buClr>
                <a:schemeClr val="lt1"/>
              </a:buClr>
              <a:buSzPts val="2500"/>
              <a:buFont typeface="Unkempt"/>
              <a:buChar char="●"/>
            </a:pPr>
            <a:r>
              <a:rPr lang="en" sz="2500" b="1">
                <a:solidFill>
                  <a:schemeClr val="lt1"/>
                </a:solidFill>
                <a:latin typeface="Unkempt"/>
                <a:ea typeface="Unkempt"/>
                <a:cs typeface="Unkempt"/>
                <a:sym typeface="Unkempt"/>
              </a:rPr>
              <a:t>Likes forest and field habitat → also found in cities, parks, neighborhoods, and farms</a:t>
            </a:r>
            <a:endParaRPr sz="2500" b="1">
              <a:solidFill>
                <a:schemeClr val="lt1"/>
              </a:solidFill>
              <a:latin typeface="Unkempt"/>
              <a:ea typeface="Unkempt"/>
              <a:cs typeface="Unkempt"/>
              <a:sym typeface="Unkempt"/>
            </a:endParaRPr>
          </a:p>
          <a:p>
            <a:pPr marL="457200" lvl="0" indent="-387350" algn="l" rtl="0">
              <a:spcBef>
                <a:spcPts val="0"/>
              </a:spcBef>
              <a:spcAft>
                <a:spcPts val="0"/>
              </a:spcAft>
              <a:buClr>
                <a:schemeClr val="lt1"/>
              </a:buClr>
              <a:buSzPts val="2500"/>
              <a:buFont typeface="Unkempt"/>
              <a:buChar char="●"/>
            </a:pPr>
            <a:r>
              <a:rPr lang="en" sz="2500" b="1">
                <a:solidFill>
                  <a:schemeClr val="lt1"/>
                </a:solidFill>
                <a:latin typeface="Unkempt"/>
                <a:ea typeface="Unkempt"/>
                <a:cs typeface="Unkempt"/>
                <a:sym typeface="Unkempt"/>
              </a:rPr>
              <a:t>Need trees to </a:t>
            </a:r>
            <a:r>
              <a:rPr lang="en" sz="2500" b="1" u="sng">
                <a:solidFill>
                  <a:schemeClr val="lt1"/>
                </a:solidFill>
                <a:latin typeface="Unkempt"/>
                <a:ea typeface="Unkempt"/>
                <a:cs typeface="Unkempt"/>
                <a:sym typeface="Unkempt"/>
              </a:rPr>
              <a:t>roost </a:t>
            </a:r>
            <a:r>
              <a:rPr lang="en" sz="2500" b="1">
                <a:solidFill>
                  <a:schemeClr val="lt1"/>
                </a:solidFill>
                <a:latin typeface="Unkempt"/>
                <a:ea typeface="Unkempt"/>
                <a:cs typeface="Unkempt"/>
                <a:sym typeface="Unkempt"/>
              </a:rPr>
              <a:t>in at night</a:t>
            </a:r>
            <a:endParaRPr sz="2500" b="1">
              <a:solidFill>
                <a:schemeClr val="lt1"/>
              </a:solidFill>
              <a:latin typeface="Unkempt"/>
              <a:ea typeface="Unkempt"/>
              <a:cs typeface="Unkempt"/>
              <a:sym typeface="Unkempt"/>
            </a:endParaRPr>
          </a:p>
        </p:txBody>
      </p:sp>
      <p:pic>
        <p:nvPicPr>
          <p:cNvPr id="165" name="Google Shape;165;p25"/>
          <p:cNvPicPr preferRelativeResize="0"/>
          <p:nvPr/>
        </p:nvPicPr>
        <p:blipFill>
          <a:blip r:embed="rId3">
            <a:alphaModFix/>
          </a:blip>
          <a:stretch>
            <a:fillRect/>
          </a:stretch>
        </p:blipFill>
        <p:spPr>
          <a:xfrm>
            <a:off x="5286381" y="0"/>
            <a:ext cx="385761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5419600" y="1291875"/>
            <a:ext cx="3687201" cy="2491740"/>
          </a:xfrm>
          <a:prstGeom prst="rect">
            <a:avLst/>
          </a:prstGeom>
          <a:noFill/>
          <a:ln>
            <a:noFill/>
          </a:ln>
        </p:spPr>
      </p:pic>
      <p:sp>
        <p:nvSpPr>
          <p:cNvPr id="171" name="Google Shape;171;p26"/>
          <p:cNvSpPr txBox="1">
            <a:spLocks noGrp="1"/>
          </p:cNvSpPr>
          <p:nvPr>
            <p:ph type="title"/>
          </p:nvPr>
        </p:nvSpPr>
        <p:spPr>
          <a:xfrm>
            <a:off x="311700" y="-59050"/>
            <a:ext cx="8520600" cy="771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800" b="1">
                <a:latin typeface="Unkempt"/>
                <a:ea typeface="Unkempt"/>
                <a:cs typeface="Unkempt"/>
                <a:sym typeface="Unkempt"/>
              </a:rPr>
              <a:t>Turkey Terms</a:t>
            </a:r>
            <a:endParaRPr sz="4800" b="1">
              <a:latin typeface="Unkempt"/>
              <a:ea typeface="Unkempt"/>
              <a:cs typeface="Unkempt"/>
              <a:sym typeface="Unkempt"/>
            </a:endParaRPr>
          </a:p>
        </p:txBody>
      </p:sp>
      <p:pic>
        <p:nvPicPr>
          <p:cNvPr id="172" name="Google Shape;172;p26" descr="See the source image"/>
          <p:cNvPicPr preferRelativeResize="0"/>
          <p:nvPr/>
        </p:nvPicPr>
        <p:blipFill>
          <a:blip r:embed="rId4">
            <a:alphaModFix/>
          </a:blip>
          <a:stretch>
            <a:fillRect/>
          </a:stretch>
        </p:blipFill>
        <p:spPr>
          <a:xfrm>
            <a:off x="493485" y="898325"/>
            <a:ext cx="4739716" cy="3679913"/>
          </a:xfrm>
          <a:prstGeom prst="rect">
            <a:avLst/>
          </a:prstGeom>
          <a:noFill/>
          <a:ln w="9525" cap="flat" cmpd="sng">
            <a:solidFill>
              <a:srgbClr val="FFFFFF"/>
            </a:solidFill>
            <a:prstDash val="solid"/>
            <a:round/>
            <a:headEnd type="none" w="sm" len="sm"/>
            <a:tailEnd type="none" w="sm" len="sm"/>
          </a:ln>
        </p:spPr>
      </p:pic>
      <p:sp>
        <p:nvSpPr>
          <p:cNvPr id="173" name="Google Shape;173;p26"/>
          <p:cNvSpPr txBox="1"/>
          <p:nvPr/>
        </p:nvSpPr>
        <p:spPr>
          <a:xfrm>
            <a:off x="3833350" y="1349025"/>
            <a:ext cx="8346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9900"/>
                </a:solidFill>
                <a:latin typeface="Unkempt"/>
                <a:ea typeface="Unkempt"/>
                <a:cs typeface="Unkempt"/>
                <a:sym typeface="Unkempt"/>
              </a:rPr>
              <a:t>snood</a:t>
            </a:r>
            <a:endParaRPr sz="2000" b="1">
              <a:solidFill>
                <a:srgbClr val="FF9900"/>
              </a:solidFill>
              <a:latin typeface="Unkempt"/>
              <a:ea typeface="Unkempt"/>
              <a:cs typeface="Unkempt"/>
              <a:sym typeface="Unkempt"/>
            </a:endParaRPr>
          </a:p>
        </p:txBody>
      </p:sp>
      <p:sp>
        <p:nvSpPr>
          <p:cNvPr id="174" name="Google Shape;174;p26"/>
          <p:cNvSpPr txBox="1"/>
          <p:nvPr/>
        </p:nvSpPr>
        <p:spPr>
          <a:xfrm>
            <a:off x="4008100" y="2072475"/>
            <a:ext cx="12963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9900"/>
                </a:solidFill>
                <a:latin typeface="Unkempt"/>
                <a:ea typeface="Unkempt"/>
                <a:cs typeface="Unkempt"/>
                <a:sym typeface="Unkempt"/>
              </a:rPr>
              <a:t>caruncles</a:t>
            </a:r>
            <a:endParaRPr sz="2000" b="1">
              <a:solidFill>
                <a:srgbClr val="FF9900"/>
              </a:solidFill>
              <a:latin typeface="Unkempt"/>
              <a:ea typeface="Unkempt"/>
              <a:cs typeface="Unkempt"/>
              <a:sym typeface="Unkempt"/>
            </a:endParaRPr>
          </a:p>
        </p:txBody>
      </p:sp>
      <p:sp>
        <p:nvSpPr>
          <p:cNvPr id="175" name="Google Shape;175;p26"/>
          <p:cNvSpPr txBox="1"/>
          <p:nvPr/>
        </p:nvSpPr>
        <p:spPr>
          <a:xfrm rot="223830">
            <a:off x="4512677" y="3632381"/>
            <a:ext cx="834568" cy="3685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9900"/>
                </a:solidFill>
                <a:latin typeface="Unkempt"/>
                <a:ea typeface="Unkempt"/>
                <a:cs typeface="Unkempt"/>
                <a:sym typeface="Unkempt"/>
              </a:rPr>
              <a:t>beard</a:t>
            </a:r>
            <a:endParaRPr sz="2000" b="1">
              <a:solidFill>
                <a:srgbClr val="FF9900"/>
              </a:solidFill>
              <a:latin typeface="Unkempt"/>
              <a:ea typeface="Unkempt"/>
              <a:cs typeface="Unkempt"/>
              <a:sym typeface="Unkempt"/>
            </a:endParaRPr>
          </a:p>
        </p:txBody>
      </p:sp>
      <p:cxnSp>
        <p:nvCxnSpPr>
          <p:cNvPr id="176" name="Google Shape;176;p26"/>
          <p:cNvCxnSpPr/>
          <p:nvPr/>
        </p:nvCxnSpPr>
        <p:spPr>
          <a:xfrm flipH="1">
            <a:off x="3833350" y="1717725"/>
            <a:ext cx="165000" cy="436800"/>
          </a:xfrm>
          <a:prstGeom prst="straightConnector1">
            <a:avLst/>
          </a:prstGeom>
          <a:noFill/>
          <a:ln w="9525" cap="flat" cmpd="sng">
            <a:solidFill>
              <a:srgbClr val="FF9900"/>
            </a:solidFill>
            <a:prstDash val="solid"/>
            <a:round/>
            <a:headEnd type="none" w="med" len="med"/>
            <a:tailEnd type="triangle" w="med" len="med"/>
          </a:ln>
        </p:spPr>
      </p:cxnSp>
      <p:cxnSp>
        <p:nvCxnSpPr>
          <p:cNvPr id="177" name="Google Shape;177;p26"/>
          <p:cNvCxnSpPr/>
          <p:nvPr/>
        </p:nvCxnSpPr>
        <p:spPr>
          <a:xfrm flipH="1">
            <a:off x="4008100" y="2494100"/>
            <a:ext cx="504600" cy="87300"/>
          </a:xfrm>
          <a:prstGeom prst="straightConnector1">
            <a:avLst/>
          </a:prstGeom>
          <a:noFill/>
          <a:ln w="9525" cap="flat" cmpd="sng">
            <a:solidFill>
              <a:srgbClr val="FF9900"/>
            </a:solidFill>
            <a:prstDash val="solid"/>
            <a:round/>
            <a:headEnd type="none" w="med" len="med"/>
            <a:tailEnd type="triangle" w="med" len="med"/>
          </a:ln>
        </p:spPr>
      </p:cxnSp>
      <p:cxnSp>
        <p:nvCxnSpPr>
          <p:cNvPr id="178" name="Google Shape;178;p26"/>
          <p:cNvCxnSpPr>
            <a:stCxn id="175" idx="1"/>
          </p:cNvCxnSpPr>
          <p:nvPr/>
        </p:nvCxnSpPr>
        <p:spPr>
          <a:xfrm flipH="1">
            <a:off x="4255562" y="3789522"/>
            <a:ext cx="258000" cy="58200"/>
          </a:xfrm>
          <a:prstGeom prst="straightConnector1">
            <a:avLst/>
          </a:prstGeom>
          <a:noFill/>
          <a:ln w="9525" cap="flat" cmpd="sng">
            <a:solidFill>
              <a:srgbClr val="FF9900"/>
            </a:solidFill>
            <a:prstDash val="solid"/>
            <a:round/>
            <a:headEnd type="none" w="med" len="med"/>
            <a:tailEnd type="triangle" w="med" len="med"/>
          </a:ln>
        </p:spPr>
      </p:cxnSp>
      <p:sp>
        <p:nvSpPr>
          <p:cNvPr id="179" name="Google Shape;179;p26"/>
          <p:cNvSpPr txBox="1"/>
          <p:nvPr/>
        </p:nvSpPr>
        <p:spPr>
          <a:xfrm>
            <a:off x="3388500" y="4532900"/>
            <a:ext cx="18447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lt1"/>
                </a:solidFill>
                <a:latin typeface="Unkempt"/>
                <a:ea typeface="Unkempt"/>
                <a:cs typeface="Unkempt"/>
                <a:sym typeface="Unkempt"/>
              </a:rPr>
              <a:t>Tom</a:t>
            </a:r>
            <a:endParaRPr sz="2400" b="1">
              <a:solidFill>
                <a:schemeClr val="lt1"/>
              </a:solidFill>
              <a:latin typeface="Unkempt"/>
              <a:ea typeface="Unkempt"/>
              <a:cs typeface="Unkempt"/>
              <a:sym typeface="Unkempt"/>
            </a:endParaRPr>
          </a:p>
        </p:txBody>
      </p:sp>
      <p:sp>
        <p:nvSpPr>
          <p:cNvPr id="180" name="Google Shape;180;p26"/>
          <p:cNvSpPr txBox="1"/>
          <p:nvPr/>
        </p:nvSpPr>
        <p:spPr>
          <a:xfrm>
            <a:off x="7618299" y="3201325"/>
            <a:ext cx="9054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latin typeface="Unkempt"/>
                <a:ea typeface="Unkempt"/>
                <a:cs typeface="Unkempt"/>
                <a:sym typeface="Unkempt"/>
              </a:rPr>
              <a:t>Poults</a:t>
            </a:r>
            <a:endParaRPr sz="1800" b="1">
              <a:solidFill>
                <a:schemeClr val="dk1"/>
              </a:solidFill>
              <a:latin typeface="Unkempt"/>
              <a:ea typeface="Unkempt"/>
              <a:cs typeface="Unkempt"/>
              <a:sym typeface="Unkempt"/>
            </a:endParaRPr>
          </a:p>
        </p:txBody>
      </p:sp>
      <p:sp>
        <p:nvSpPr>
          <p:cNvPr id="181" name="Google Shape;181;p26"/>
          <p:cNvSpPr txBox="1"/>
          <p:nvPr/>
        </p:nvSpPr>
        <p:spPr>
          <a:xfrm>
            <a:off x="5939125" y="1658250"/>
            <a:ext cx="6444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latin typeface="Unkempt"/>
                <a:ea typeface="Unkempt"/>
                <a:cs typeface="Unkempt"/>
                <a:sym typeface="Unkempt"/>
              </a:rPr>
              <a:t>Hen</a:t>
            </a:r>
            <a:endParaRPr sz="1800" b="1">
              <a:solidFill>
                <a:schemeClr val="dk1"/>
              </a:solidFill>
              <a:latin typeface="Unkempt"/>
              <a:ea typeface="Unkempt"/>
              <a:cs typeface="Unkempt"/>
              <a:sym typeface="Unkempt"/>
            </a:endParaRPr>
          </a:p>
        </p:txBody>
      </p:sp>
      <p:sp>
        <p:nvSpPr>
          <p:cNvPr id="182" name="Google Shape;182;p26"/>
          <p:cNvSpPr txBox="1"/>
          <p:nvPr/>
        </p:nvSpPr>
        <p:spPr>
          <a:xfrm>
            <a:off x="493475" y="4565525"/>
            <a:ext cx="31719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Unkempt"/>
                <a:ea typeface="Unkempt"/>
                <a:cs typeface="Unkempt"/>
                <a:sym typeface="Unkempt"/>
              </a:rPr>
              <a:t>A male turkey is a...</a:t>
            </a:r>
            <a:endParaRPr sz="2400" b="1">
              <a:solidFill>
                <a:schemeClr val="dk1"/>
              </a:solidFill>
              <a:latin typeface="Unkempt"/>
              <a:ea typeface="Unkempt"/>
              <a:cs typeface="Unkempt"/>
              <a:sym typeface="Unkempt"/>
            </a:endParaRPr>
          </a:p>
        </p:txBody>
      </p:sp>
      <p:sp>
        <p:nvSpPr>
          <p:cNvPr id="183" name="Google Shape;183;p26"/>
          <p:cNvSpPr txBox="1"/>
          <p:nvPr/>
        </p:nvSpPr>
        <p:spPr>
          <a:xfrm>
            <a:off x="5601900" y="783963"/>
            <a:ext cx="31719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Unkempt"/>
                <a:ea typeface="Unkempt"/>
                <a:cs typeface="Unkempt"/>
                <a:sym typeface="Unkempt"/>
              </a:rPr>
              <a:t>A female turkey is a...</a:t>
            </a:r>
            <a:endParaRPr sz="2400" b="1">
              <a:solidFill>
                <a:schemeClr val="dk1"/>
              </a:solidFill>
              <a:latin typeface="Unkempt"/>
              <a:ea typeface="Unkempt"/>
              <a:cs typeface="Unkempt"/>
              <a:sym typeface="Unkempt"/>
            </a:endParaRPr>
          </a:p>
        </p:txBody>
      </p:sp>
      <p:sp>
        <p:nvSpPr>
          <p:cNvPr id="184" name="Google Shape;184;p26"/>
          <p:cNvSpPr txBox="1"/>
          <p:nvPr/>
        </p:nvSpPr>
        <p:spPr>
          <a:xfrm>
            <a:off x="5677250" y="3936063"/>
            <a:ext cx="31719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Unkempt"/>
                <a:ea typeface="Unkempt"/>
                <a:cs typeface="Unkempt"/>
                <a:sym typeface="Unkempt"/>
              </a:rPr>
              <a:t>Baby turkeys are...</a:t>
            </a:r>
            <a:endParaRPr sz="2400" b="1">
              <a:solidFill>
                <a:schemeClr val="dk1"/>
              </a:solidFill>
              <a:latin typeface="Unkempt"/>
              <a:ea typeface="Unkempt"/>
              <a:cs typeface="Unkempt"/>
              <a:sym typeface="Unkemp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2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10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10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1000"/>
                                        <p:tgtEl>
                                          <p:spTgt spid="1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1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gtEl>
                                        <p:attrNameLst>
                                          <p:attrName>style.visibility</p:attrName>
                                        </p:attrNameLst>
                                      </p:cBhvr>
                                      <p:to>
                                        <p:strVal val="visible"/>
                                      </p:to>
                                    </p:set>
                                    <p:animEffect transition="in" filter="fade">
                                      <p:cBhvr>
                                        <p:cTn id="32" dur="1000"/>
                                        <p:tgtEl>
                                          <p:spTgt spid="1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1000"/>
                                        <p:tgtEl>
                                          <p:spTgt spid="1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5"/>
                                        </p:tgtEl>
                                        <p:attrNameLst>
                                          <p:attrName>style.visibility</p:attrName>
                                        </p:attrNameLst>
                                      </p:cBhvr>
                                      <p:to>
                                        <p:strVal val="visible"/>
                                      </p:to>
                                    </p:set>
                                    <p:animEffect transition="in" filter="fade">
                                      <p:cBhvr>
                                        <p:cTn id="42" dur="1000"/>
                                        <p:tgtEl>
                                          <p:spTgt spid="1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3"/>
                                        </p:tgtEl>
                                        <p:attrNameLst>
                                          <p:attrName>style.visibility</p:attrName>
                                        </p:attrNameLst>
                                      </p:cBhvr>
                                      <p:to>
                                        <p:strVal val="visible"/>
                                      </p:to>
                                    </p:set>
                                    <p:animEffect transition="in" filter="fade">
                                      <p:cBhvr>
                                        <p:cTn id="47" dur="1000"/>
                                        <p:tgtEl>
                                          <p:spTgt spid="18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1000"/>
                                        <p:tgtEl>
                                          <p:spTgt spid="1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4"/>
                                        </p:tgtEl>
                                        <p:attrNameLst>
                                          <p:attrName>style.visibility</p:attrName>
                                        </p:attrNameLst>
                                      </p:cBhvr>
                                      <p:to>
                                        <p:strVal val="visible"/>
                                      </p:to>
                                    </p:set>
                                    <p:animEffect transition="in" filter="fade">
                                      <p:cBhvr>
                                        <p:cTn id="57" dur="1000"/>
                                        <p:tgtEl>
                                          <p:spTgt spid="18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0"/>
                                        </p:tgtEl>
                                        <p:attrNameLst>
                                          <p:attrName>style.visibility</p:attrName>
                                        </p:attrNameLst>
                                      </p:cBhvr>
                                      <p:to>
                                        <p:strVal val="visible"/>
                                      </p:to>
                                    </p:set>
                                    <p:animEffect transition="in" filter="fade">
                                      <p:cBhvr>
                                        <p:cTn id="62"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624575" y="93350"/>
            <a:ext cx="7826700" cy="771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800" b="1">
                <a:latin typeface="Unkempt"/>
                <a:ea typeface="Unkempt"/>
                <a:cs typeface="Unkempt"/>
                <a:sym typeface="Unkempt"/>
              </a:rPr>
              <a:t>What do turkeys eat?</a:t>
            </a:r>
            <a:endParaRPr sz="4800" b="1">
              <a:latin typeface="Unkempt"/>
              <a:ea typeface="Unkempt"/>
              <a:cs typeface="Unkempt"/>
              <a:sym typeface="Unkempt"/>
            </a:endParaRPr>
          </a:p>
        </p:txBody>
      </p:sp>
      <p:pic>
        <p:nvPicPr>
          <p:cNvPr id="190" name="Google Shape;190;p27"/>
          <p:cNvPicPr preferRelativeResize="0"/>
          <p:nvPr/>
        </p:nvPicPr>
        <p:blipFill>
          <a:blip r:embed="rId3">
            <a:alphaModFix/>
          </a:blip>
          <a:stretch>
            <a:fillRect/>
          </a:stretch>
        </p:blipFill>
        <p:spPr>
          <a:xfrm>
            <a:off x="3175612" y="2955500"/>
            <a:ext cx="2039174" cy="1675950"/>
          </a:xfrm>
          <a:prstGeom prst="rect">
            <a:avLst/>
          </a:prstGeom>
          <a:noFill/>
          <a:ln w="9525" cap="flat" cmpd="sng">
            <a:solidFill>
              <a:srgbClr val="FFFFFF"/>
            </a:solidFill>
            <a:prstDash val="solid"/>
            <a:round/>
            <a:headEnd type="none" w="sm" len="sm"/>
            <a:tailEnd type="none" w="sm" len="sm"/>
          </a:ln>
        </p:spPr>
      </p:pic>
      <p:pic>
        <p:nvPicPr>
          <p:cNvPr id="191" name="Google Shape;191;p27"/>
          <p:cNvPicPr preferRelativeResize="0"/>
          <p:nvPr/>
        </p:nvPicPr>
        <p:blipFill>
          <a:blip r:embed="rId4">
            <a:alphaModFix/>
          </a:blip>
          <a:stretch>
            <a:fillRect/>
          </a:stretch>
        </p:blipFill>
        <p:spPr>
          <a:xfrm>
            <a:off x="410025" y="1207026"/>
            <a:ext cx="2310625" cy="1675951"/>
          </a:xfrm>
          <a:prstGeom prst="rect">
            <a:avLst/>
          </a:prstGeom>
          <a:noFill/>
          <a:ln w="9525" cap="flat" cmpd="sng">
            <a:solidFill>
              <a:srgbClr val="FFFFFF"/>
            </a:solidFill>
            <a:prstDash val="solid"/>
            <a:round/>
            <a:headEnd type="none" w="sm" len="sm"/>
            <a:tailEnd type="none" w="sm" len="sm"/>
          </a:ln>
        </p:spPr>
      </p:pic>
      <p:pic>
        <p:nvPicPr>
          <p:cNvPr id="192" name="Google Shape;192;p27"/>
          <p:cNvPicPr preferRelativeResize="0"/>
          <p:nvPr/>
        </p:nvPicPr>
        <p:blipFill>
          <a:blip r:embed="rId5">
            <a:alphaModFix/>
          </a:blip>
          <a:stretch>
            <a:fillRect/>
          </a:stretch>
        </p:blipFill>
        <p:spPr>
          <a:xfrm>
            <a:off x="3111100" y="1207037"/>
            <a:ext cx="2168188" cy="1559099"/>
          </a:xfrm>
          <a:prstGeom prst="rect">
            <a:avLst/>
          </a:prstGeom>
          <a:noFill/>
          <a:ln w="9525" cap="flat" cmpd="sng">
            <a:solidFill>
              <a:srgbClr val="FFFFFF"/>
            </a:solidFill>
            <a:prstDash val="solid"/>
            <a:round/>
            <a:headEnd type="none" w="sm" len="sm"/>
            <a:tailEnd type="none" w="sm" len="sm"/>
          </a:ln>
        </p:spPr>
      </p:pic>
      <p:pic>
        <p:nvPicPr>
          <p:cNvPr id="193" name="Google Shape;193;p27"/>
          <p:cNvPicPr preferRelativeResize="0"/>
          <p:nvPr/>
        </p:nvPicPr>
        <p:blipFill>
          <a:blip r:embed="rId6">
            <a:alphaModFix/>
          </a:blip>
          <a:stretch>
            <a:fillRect/>
          </a:stretch>
        </p:blipFill>
        <p:spPr>
          <a:xfrm>
            <a:off x="311700" y="3141875"/>
            <a:ext cx="2408950" cy="1303200"/>
          </a:xfrm>
          <a:prstGeom prst="rect">
            <a:avLst/>
          </a:prstGeom>
          <a:noFill/>
          <a:ln w="9525" cap="flat" cmpd="sng">
            <a:solidFill>
              <a:srgbClr val="FFFFFF"/>
            </a:solidFill>
            <a:prstDash val="solid"/>
            <a:round/>
            <a:headEnd type="none" w="sm" len="sm"/>
            <a:tailEnd type="none" w="sm" len="sm"/>
          </a:ln>
        </p:spPr>
      </p:pic>
      <p:pic>
        <p:nvPicPr>
          <p:cNvPr id="194" name="Google Shape;194;p27" descr="See the source image"/>
          <p:cNvPicPr preferRelativeResize="0"/>
          <p:nvPr/>
        </p:nvPicPr>
        <p:blipFill>
          <a:blip r:embed="rId7">
            <a:alphaModFix/>
          </a:blip>
          <a:stretch>
            <a:fillRect/>
          </a:stretch>
        </p:blipFill>
        <p:spPr>
          <a:xfrm>
            <a:off x="6364075" y="402000"/>
            <a:ext cx="2310625" cy="1851246"/>
          </a:xfrm>
          <a:prstGeom prst="rect">
            <a:avLst/>
          </a:prstGeom>
          <a:noFill/>
          <a:ln w="9525" cap="flat" cmpd="sng">
            <a:solidFill>
              <a:srgbClr val="FFFFFF"/>
            </a:solidFill>
            <a:prstDash val="solid"/>
            <a:round/>
            <a:headEnd type="none" w="sm" len="sm"/>
            <a:tailEnd type="none" w="sm" len="sm"/>
          </a:ln>
        </p:spPr>
      </p:pic>
      <p:sp>
        <p:nvSpPr>
          <p:cNvPr id="195" name="Google Shape;195;p27"/>
          <p:cNvSpPr txBox="1"/>
          <p:nvPr/>
        </p:nvSpPr>
        <p:spPr>
          <a:xfrm>
            <a:off x="6291338" y="2216963"/>
            <a:ext cx="2456100" cy="9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lt1"/>
                </a:solidFill>
                <a:latin typeface="Unkempt"/>
                <a:ea typeface="Unkempt"/>
                <a:cs typeface="Unkempt"/>
                <a:sym typeface="Unkempt"/>
              </a:rPr>
              <a:t>Poults just eat insects!</a:t>
            </a:r>
            <a:endParaRPr sz="3000" b="1">
              <a:solidFill>
                <a:schemeClr val="lt1"/>
              </a:solidFill>
              <a:latin typeface="Unkempt"/>
              <a:ea typeface="Unkempt"/>
              <a:cs typeface="Unkempt"/>
              <a:sym typeface="Unkempt"/>
            </a:endParaRPr>
          </a:p>
        </p:txBody>
      </p:sp>
      <p:pic>
        <p:nvPicPr>
          <p:cNvPr id="196" name="Google Shape;196;p27" descr="See the source image"/>
          <p:cNvPicPr preferRelativeResize="0"/>
          <p:nvPr/>
        </p:nvPicPr>
        <p:blipFill>
          <a:blip r:embed="rId8">
            <a:alphaModFix/>
          </a:blip>
          <a:stretch>
            <a:fillRect/>
          </a:stretch>
        </p:blipFill>
        <p:spPr>
          <a:xfrm>
            <a:off x="6437175" y="3294300"/>
            <a:ext cx="1157850" cy="771900"/>
          </a:xfrm>
          <a:prstGeom prst="rect">
            <a:avLst/>
          </a:prstGeom>
          <a:noFill/>
          <a:ln w="9525" cap="flat" cmpd="sng">
            <a:solidFill>
              <a:srgbClr val="FFFFFF"/>
            </a:solidFill>
            <a:prstDash val="solid"/>
            <a:round/>
            <a:headEnd type="none" w="sm" len="sm"/>
            <a:tailEnd type="none" w="sm" len="sm"/>
          </a:ln>
        </p:spPr>
      </p:pic>
      <p:pic>
        <p:nvPicPr>
          <p:cNvPr id="197" name="Google Shape;197;p27" descr="See the source image"/>
          <p:cNvPicPr preferRelativeResize="0"/>
          <p:nvPr/>
        </p:nvPicPr>
        <p:blipFill>
          <a:blip r:embed="rId9">
            <a:alphaModFix/>
          </a:blip>
          <a:stretch>
            <a:fillRect/>
          </a:stretch>
        </p:blipFill>
        <p:spPr>
          <a:xfrm>
            <a:off x="6601570" y="4106100"/>
            <a:ext cx="993468" cy="771900"/>
          </a:xfrm>
          <a:prstGeom prst="rect">
            <a:avLst/>
          </a:prstGeom>
          <a:noFill/>
          <a:ln w="9525" cap="flat" cmpd="sng">
            <a:solidFill>
              <a:srgbClr val="FFFFFF"/>
            </a:solidFill>
            <a:prstDash val="solid"/>
            <a:round/>
            <a:headEnd type="none" w="sm" len="sm"/>
            <a:tailEnd type="none" w="sm" len="sm"/>
          </a:ln>
        </p:spPr>
      </p:pic>
      <p:pic>
        <p:nvPicPr>
          <p:cNvPr id="198" name="Google Shape;198;p27" descr="See the source image"/>
          <p:cNvPicPr preferRelativeResize="0"/>
          <p:nvPr/>
        </p:nvPicPr>
        <p:blipFill>
          <a:blip r:embed="rId10">
            <a:alphaModFix/>
          </a:blip>
          <a:stretch>
            <a:fillRect/>
          </a:stretch>
        </p:blipFill>
        <p:spPr>
          <a:xfrm>
            <a:off x="7646400" y="3294300"/>
            <a:ext cx="955213" cy="718400"/>
          </a:xfrm>
          <a:prstGeom prst="rect">
            <a:avLst/>
          </a:prstGeom>
          <a:noFill/>
          <a:ln w="9525" cap="flat" cmpd="sng">
            <a:solidFill>
              <a:srgbClr val="FFFFFF"/>
            </a:solidFill>
            <a:prstDash val="solid"/>
            <a:round/>
            <a:headEnd type="none" w="sm" len="sm"/>
            <a:tailEnd type="none" w="sm" len="sm"/>
          </a:ln>
        </p:spPr>
      </p:pic>
      <p:pic>
        <p:nvPicPr>
          <p:cNvPr id="199" name="Google Shape;199;p27" descr="See the source image"/>
          <p:cNvPicPr preferRelativeResize="0"/>
          <p:nvPr/>
        </p:nvPicPr>
        <p:blipFill>
          <a:blip r:embed="rId11">
            <a:alphaModFix/>
          </a:blip>
          <a:stretch>
            <a:fillRect/>
          </a:stretch>
        </p:blipFill>
        <p:spPr>
          <a:xfrm>
            <a:off x="7646389" y="4052600"/>
            <a:ext cx="836936" cy="870800"/>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par>
                                <p:cTn id="8" presetID="10" presetClass="entr" presetSubtype="0" fill="hold" nodeType="withEffect">
                                  <p:stCondLst>
                                    <p:cond delay="0"/>
                                  </p:stCondLst>
                                  <p:childTnLst>
                                    <p:set>
                                      <p:cBhvr>
                                        <p:cTn id="9" dur="1" fill="hold">
                                          <p:stCondLst>
                                            <p:cond delay="0"/>
                                          </p:stCondLst>
                                        </p:cTn>
                                        <p:tgtEl>
                                          <p:spTgt spid="191"/>
                                        </p:tgtEl>
                                        <p:attrNameLst>
                                          <p:attrName>style.visibility</p:attrName>
                                        </p:attrNameLst>
                                      </p:cBhvr>
                                      <p:to>
                                        <p:strVal val="visible"/>
                                      </p:to>
                                    </p:set>
                                    <p:animEffect transition="in" filter="fade">
                                      <p:cBhvr>
                                        <p:cTn id="10" dur="1000"/>
                                        <p:tgtEl>
                                          <p:spTgt spid="191"/>
                                        </p:tgtEl>
                                      </p:cBhvr>
                                    </p:animEffect>
                                  </p:childTnLst>
                                </p:cTn>
                              </p:par>
                              <p:par>
                                <p:cTn id="11" presetID="10" presetClass="entr" presetSubtype="0" fill="hold" nodeType="with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fade">
                                      <p:cBhvr>
                                        <p:cTn id="13" dur="1000"/>
                                        <p:tgtEl>
                                          <p:spTgt spid="192"/>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1000"/>
                                        <p:tgtEl>
                                          <p:spTgt spid="193"/>
                                        </p:tgtEl>
                                      </p:cBhvr>
                                    </p:animEffect>
                                  </p:childTnLst>
                                </p:cTn>
                              </p:par>
                              <p:par>
                                <p:cTn id="17" presetID="10" presetClass="entr" presetSubtype="0" fill="hold" nodeType="withEffect">
                                  <p:stCondLst>
                                    <p:cond delay="0"/>
                                  </p:stCondLst>
                                  <p:childTnLst>
                                    <p:set>
                                      <p:cBhvr>
                                        <p:cTn id="18" dur="1" fill="hold">
                                          <p:stCondLst>
                                            <p:cond delay="0"/>
                                          </p:stCondLst>
                                        </p:cTn>
                                        <p:tgtEl>
                                          <p:spTgt spid="194"/>
                                        </p:tgtEl>
                                        <p:attrNameLst>
                                          <p:attrName>style.visibility</p:attrName>
                                        </p:attrNameLst>
                                      </p:cBhvr>
                                      <p:to>
                                        <p:strVal val="visible"/>
                                      </p:to>
                                    </p:set>
                                    <p:animEffect transition="in" filter="fade">
                                      <p:cBhvr>
                                        <p:cTn id="19" dur="1000"/>
                                        <p:tgtEl>
                                          <p:spTgt spid="194"/>
                                        </p:tgtEl>
                                      </p:cBhvr>
                                    </p:animEffect>
                                  </p:childTnLst>
                                </p:cTn>
                              </p:par>
                              <p:par>
                                <p:cTn id="20" presetID="10" presetClass="entr" presetSubtype="0" fill="hold" nodeType="with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1000"/>
                                        <p:tgtEl>
                                          <p:spTgt spid="195"/>
                                        </p:tgtEl>
                                      </p:cBhvr>
                                    </p:animEffect>
                                  </p:childTnLst>
                                </p:cTn>
                              </p:par>
                              <p:par>
                                <p:cTn id="23" presetID="10" presetClass="entr" presetSubtype="0" fill="hold" nodeType="withEffect">
                                  <p:stCondLst>
                                    <p:cond delay="0"/>
                                  </p:stCondLst>
                                  <p:childTnLst>
                                    <p:set>
                                      <p:cBhvr>
                                        <p:cTn id="24" dur="1" fill="hold">
                                          <p:stCondLst>
                                            <p:cond delay="0"/>
                                          </p:stCondLst>
                                        </p:cTn>
                                        <p:tgtEl>
                                          <p:spTgt spid="196"/>
                                        </p:tgtEl>
                                        <p:attrNameLst>
                                          <p:attrName>style.visibility</p:attrName>
                                        </p:attrNameLst>
                                      </p:cBhvr>
                                      <p:to>
                                        <p:strVal val="visible"/>
                                      </p:to>
                                    </p:set>
                                    <p:animEffect transition="in" filter="fade">
                                      <p:cBhvr>
                                        <p:cTn id="25" dur="1000"/>
                                        <p:tgtEl>
                                          <p:spTgt spid="196"/>
                                        </p:tgtEl>
                                      </p:cBhvr>
                                    </p:animEffect>
                                  </p:childTnLst>
                                </p:cTn>
                              </p:par>
                              <p:par>
                                <p:cTn id="26" presetID="10" presetClass="entr" presetSubtype="0" fill="hold" nodeType="withEffect">
                                  <p:stCondLst>
                                    <p:cond delay="0"/>
                                  </p:stCondLst>
                                  <p:childTnLst>
                                    <p:set>
                                      <p:cBhvr>
                                        <p:cTn id="27" dur="1" fill="hold">
                                          <p:stCondLst>
                                            <p:cond delay="0"/>
                                          </p:stCondLst>
                                        </p:cTn>
                                        <p:tgtEl>
                                          <p:spTgt spid="198"/>
                                        </p:tgtEl>
                                        <p:attrNameLst>
                                          <p:attrName>style.visibility</p:attrName>
                                        </p:attrNameLst>
                                      </p:cBhvr>
                                      <p:to>
                                        <p:strVal val="visible"/>
                                      </p:to>
                                    </p:set>
                                    <p:animEffect transition="in" filter="fade">
                                      <p:cBhvr>
                                        <p:cTn id="28" dur="1000"/>
                                        <p:tgtEl>
                                          <p:spTgt spid="198"/>
                                        </p:tgtEl>
                                      </p:cBhvr>
                                    </p:animEffect>
                                  </p:childTnLst>
                                </p:cTn>
                              </p:par>
                              <p:par>
                                <p:cTn id="29" presetID="10" presetClass="entr" presetSubtype="0" fill="hold" nodeType="with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1000"/>
                                        <p:tgtEl>
                                          <p:spTgt spid="199"/>
                                        </p:tgtEl>
                                      </p:cBhvr>
                                    </p:animEffect>
                                  </p:childTnLst>
                                </p:cTn>
                              </p:par>
                              <p:par>
                                <p:cTn id="32" presetID="10" presetClass="entr" presetSubtype="0" fill="hold" nodeType="with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fade">
                                      <p:cBhvr>
                                        <p:cTn id="34"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4032900" y="245750"/>
            <a:ext cx="5111100" cy="771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000" b="1">
                <a:latin typeface="Unkempt"/>
                <a:ea typeface="Unkempt"/>
                <a:cs typeface="Unkempt"/>
                <a:sym typeface="Unkempt"/>
              </a:rPr>
              <a:t>Baby turkeys are </a:t>
            </a:r>
            <a:endParaRPr sz="4000" b="1">
              <a:latin typeface="Unkempt"/>
              <a:ea typeface="Unkempt"/>
              <a:cs typeface="Unkempt"/>
              <a:sym typeface="Unkempt"/>
            </a:endParaRPr>
          </a:p>
          <a:p>
            <a:pPr marL="0" lvl="0" indent="0" algn="ctr" rtl="0">
              <a:spcBef>
                <a:spcPts val="0"/>
              </a:spcBef>
              <a:spcAft>
                <a:spcPts val="0"/>
              </a:spcAft>
              <a:buNone/>
            </a:pPr>
            <a:r>
              <a:rPr lang="en" sz="4000" b="1">
                <a:latin typeface="Unkempt"/>
                <a:ea typeface="Unkempt"/>
                <a:cs typeface="Unkempt"/>
                <a:sym typeface="Unkempt"/>
              </a:rPr>
              <a:t>called poults</a:t>
            </a:r>
            <a:endParaRPr sz="4000" b="1">
              <a:latin typeface="Unkempt"/>
              <a:ea typeface="Unkempt"/>
              <a:cs typeface="Unkempt"/>
              <a:sym typeface="Unkempt"/>
            </a:endParaRPr>
          </a:p>
        </p:txBody>
      </p:sp>
      <p:sp>
        <p:nvSpPr>
          <p:cNvPr id="205" name="Google Shape;205;p28"/>
          <p:cNvSpPr txBox="1">
            <a:spLocks noGrp="1"/>
          </p:cNvSpPr>
          <p:nvPr>
            <p:ph type="body" idx="1"/>
          </p:nvPr>
        </p:nvSpPr>
        <p:spPr>
          <a:xfrm>
            <a:off x="4494400" y="1675875"/>
            <a:ext cx="4489800" cy="3181800"/>
          </a:xfrm>
          <a:prstGeom prst="rect">
            <a:avLst/>
          </a:prstGeom>
        </p:spPr>
        <p:txBody>
          <a:bodyPr spcFirstLastPara="1" wrap="square" lIns="91425" tIns="91425" rIns="91425" bIns="91425" anchor="t" anchorCtr="0">
            <a:normAutofit fontScale="92500"/>
          </a:bodyPr>
          <a:lstStyle/>
          <a:p>
            <a:pPr marL="457200" lvl="0" indent="-381000" algn="l" rtl="0">
              <a:lnSpc>
                <a:spcPct val="95000"/>
              </a:lnSpc>
              <a:spcBef>
                <a:spcPts val="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How many eggs are in a nest?</a:t>
            </a:r>
            <a:endParaRPr sz="2400" b="1">
              <a:solidFill>
                <a:schemeClr val="lt1"/>
              </a:solidFill>
              <a:latin typeface="Unkempt"/>
              <a:ea typeface="Unkempt"/>
              <a:cs typeface="Unkempt"/>
              <a:sym typeface="Unkempt"/>
            </a:endParaRPr>
          </a:p>
          <a:p>
            <a:pPr marL="457200" lvl="0" indent="0" algn="l" rtl="0">
              <a:lnSpc>
                <a:spcPct val="95000"/>
              </a:lnSpc>
              <a:spcBef>
                <a:spcPts val="1200"/>
              </a:spcBef>
              <a:spcAft>
                <a:spcPts val="0"/>
              </a:spcAft>
              <a:buNone/>
            </a:pPr>
            <a:endParaRPr sz="2400" b="1">
              <a:solidFill>
                <a:schemeClr val="lt1"/>
              </a:solidFill>
              <a:latin typeface="Unkempt"/>
              <a:ea typeface="Unkempt"/>
              <a:cs typeface="Unkempt"/>
              <a:sym typeface="Unkempt"/>
            </a:endParaRPr>
          </a:p>
          <a:p>
            <a:pPr marL="457200" lvl="0" indent="-381000" algn="l" rtl="0">
              <a:lnSpc>
                <a:spcPct val="95000"/>
              </a:lnSpc>
              <a:spcBef>
                <a:spcPts val="120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How long does the mother sit on the eggs?</a:t>
            </a:r>
            <a:endParaRPr sz="2400" b="1">
              <a:solidFill>
                <a:schemeClr val="lt1"/>
              </a:solidFill>
              <a:latin typeface="Unkempt"/>
              <a:ea typeface="Unkempt"/>
              <a:cs typeface="Unkempt"/>
              <a:sym typeface="Unkempt"/>
            </a:endParaRPr>
          </a:p>
          <a:p>
            <a:pPr marL="457200" lvl="0" indent="0" algn="l" rtl="0">
              <a:lnSpc>
                <a:spcPct val="95000"/>
              </a:lnSpc>
              <a:spcBef>
                <a:spcPts val="1200"/>
              </a:spcBef>
              <a:spcAft>
                <a:spcPts val="0"/>
              </a:spcAft>
              <a:buNone/>
            </a:pPr>
            <a:endParaRPr sz="2400" b="1">
              <a:solidFill>
                <a:schemeClr val="lt1"/>
              </a:solidFill>
              <a:latin typeface="Unkempt"/>
              <a:ea typeface="Unkempt"/>
              <a:cs typeface="Unkempt"/>
              <a:sym typeface="Unkempt"/>
            </a:endParaRPr>
          </a:p>
          <a:p>
            <a:pPr marL="457200" lvl="0" indent="-381000" algn="l" rtl="0">
              <a:lnSpc>
                <a:spcPct val="95000"/>
              </a:lnSpc>
              <a:spcBef>
                <a:spcPts val="120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How long do the babies stay with the mother?</a:t>
            </a:r>
            <a:endParaRPr sz="2400" b="1">
              <a:solidFill>
                <a:schemeClr val="lt1"/>
              </a:solidFill>
              <a:latin typeface="Unkempt"/>
              <a:ea typeface="Unkempt"/>
              <a:cs typeface="Unkempt"/>
              <a:sym typeface="Unkempt"/>
            </a:endParaRPr>
          </a:p>
        </p:txBody>
      </p:sp>
      <p:pic>
        <p:nvPicPr>
          <p:cNvPr id="206" name="Google Shape;206;p28"/>
          <p:cNvPicPr preferRelativeResize="0"/>
          <p:nvPr/>
        </p:nvPicPr>
        <p:blipFill>
          <a:blip r:embed="rId3">
            <a:alphaModFix/>
          </a:blip>
          <a:stretch>
            <a:fillRect/>
          </a:stretch>
        </p:blipFill>
        <p:spPr>
          <a:xfrm>
            <a:off x="0" y="2385025"/>
            <a:ext cx="4032900" cy="2758482"/>
          </a:xfrm>
          <a:prstGeom prst="rect">
            <a:avLst/>
          </a:prstGeom>
          <a:noFill/>
          <a:ln w="9525" cap="flat" cmpd="sng">
            <a:solidFill>
              <a:srgbClr val="FFFFFF"/>
            </a:solidFill>
            <a:prstDash val="solid"/>
            <a:round/>
            <a:headEnd type="none" w="sm" len="sm"/>
            <a:tailEnd type="none" w="sm" len="sm"/>
          </a:ln>
        </p:spPr>
      </p:pic>
      <p:pic>
        <p:nvPicPr>
          <p:cNvPr id="207" name="Google Shape;207;p28"/>
          <p:cNvPicPr preferRelativeResize="0"/>
          <p:nvPr/>
        </p:nvPicPr>
        <p:blipFill rotWithShape="1">
          <a:blip r:embed="rId4">
            <a:alphaModFix/>
          </a:blip>
          <a:srcRect l="6225" r="-272"/>
          <a:stretch/>
        </p:blipFill>
        <p:spPr>
          <a:xfrm>
            <a:off x="0" y="0"/>
            <a:ext cx="4032900" cy="238502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11"/>
        <p:cNvGrpSpPr/>
        <p:nvPr/>
      </p:nvGrpSpPr>
      <p:grpSpPr>
        <a:xfrm>
          <a:off x="0" y="0"/>
          <a:ext cx="0" cy="0"/>
          <a:chOff x="0" y="0"/>
          <a:chExt cx="0" cy="0"/>
        </a:xfrm>
      </p:grpSpPr>
      <p:pic>
        <p:nvPicPr>
          <p:cNvPr id="212" name="Google Shape;212;p29"/>
          <p:cNvPicPr preferRelativeResize="0"/>
          <p:nvPr/>
        </p:nvPicPr>
        <p:blipFill>
          <a:blip r:embed="rId3">
            <a:alphaModFix/>
          </a:blip>
          <a:stretch>
            <a:fillRect/>
          </a:stretch>
        </p:blipFill>
        <p:spPr>
          <a:xfrm>
            <a:off x="217374" y="1397348"/>
            <a:ext cx="2112074" cy="1348651"/>
          </a:xfrm>
          <a:prstGeom prst="rect">
            <a:avLst/>
          </a:prstGeom>
          <a:noFill/>
          <a:ln w="9525" cap="flat" cmpd="sng">
            <a:solidFill>
              <a:schemeClr val="lt1"/>
            </a:solidFill>
            <a:prstDash val="solid"/>
            <a:round/>
            <a:headEnd type="none" w="sm" len="sm"/>
            <a:tailEnd type="none" w="sm" len="sm"/>
          </a:ln>
        </p:spPr>
      </p:pic>
      <p:sp>
        <p:nvSpPr>
          <p:cNvPr id="213" name="Google Shape;213;p29"/>
          <p:cNvSpPr txBox="1">
            <a:spLocks noGrp="1"/>
          </p:cNvSpPr>
          <p:nvPr>
            <p:ph type="title"/>
          </p:nvPr>
        </p:nvSpPr>
        <p:spPr>
          <a:xfrm>
            <a:off x="413375" y="696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Which RI animals eat turkeys?</a:t>
            </a:r>
            <a:endParaRPr b="1">
              <a:latin typeface="Unkempt"/>
              <a:ea typeface="Unkempt"/>
              <a:cs typeface="Unkempt"/>
              <a:sym typeface="Unkempt"/>
            </a:endParaRPr>
          </a:p>
        </p:txBody>
      </p:sp>
      <p:pic>
        <p:nvPicPr>
          <p:cNvPr id="214" name="Google Shape;214;p29"/>
          <p:cNvPicPr preferRelativeResize="0"/>
          <p:nvPr/>
        </p:nvPicPr>
        <p:blipFill>
          <a:blip r:embed="rId4">
            <a:alphaModFix/>
          </a:blip>
          <a:stretch>
            <a:fillRect/>
          </a:stretch>
        </p:blipFill>
        <p:spPr>
          <a:xfrm>
            <a:off x="7358800" y="1075860"/>
            <a:ext cx="1473503" cy="1886668"/>
          </a:xfrm>
          <a:prstGeom prst="rect">
            <a:avLst/>
          </a:prstGeom>
          <a:noFill/>
          <a:ln w="9525" cap="flat" cmpd="sng">
            <a:solidFill>
              <a:srgbClr val="FFFFFF"/>
            </a:solidFill>
            <a:prstDash val="solid"/>
            <a:round/>
            <a:headEnd type="none" w="sm" len="sm"/>
            <a:tailEnd type="none" w="sm" len="sm"/>
          </a:ln>
        </p:spPr>
      </p:pic>
      <p:pic>
        <p:nvPicPr>
          <p:cNvPr id="215" name="Google Shape;215;p29"/>
          <p:cNvPicPr preferRelativeResize="0"/>
          <p:nvPr/>
        </p:nvPicPr>
        <p:blipFill>
          <a:blip r:embed="rId5">
            <a:alphaModFix/>
          </a:blip>
          <a:stretch>
            <a:fillRect/>
          </a:stretch>
        </p:blipFill>
        <p:spPr>
          <a:xfrm>
            <a:off x="6426428" y="3336600"/>
            <a:ext cx="2405870" cy="1631625"/>
          </a:xfrm>
          <a:prstGeom prst="rect">
            <a:avLst/>
          </a:prstGeom>
          <a:noFill/>
          <a:ln w="9525" cap="flat" cmpd="sng">
            <a:solidFill>
              <a:srgbClr val="FFFFFF"/>
            </a:solidFill>
            <a:prstDash val="solid"/>
            <a:round/>
            <a:headEnd type="none" w="sm" len="sm"/>
            <a:tailEnd type="none" w="sm" len="sm"/>
          </a:ln>
        </p:spPr>
      </p:pic>
      <p:sp>
        <p:nvSpPr>
          <p:cNvPr id="216" name="Google Shape;216;p29"/>
          <p:cNvSpPr txBox="1"/>
          <p:nvPr/>
        </p:nvSpPr>
        <p:spPr>
          <a:xfrm>
            <a:off x="1423300" y="2447025"/>
            <a:ext cx="10521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Raccoon</a:t>
            </a:r>
            <a:endParaRPr sz="1800" b="1">
              <a:solidFill>
                <a:schemeClr val="dk1"/>
              </a:solidFill>
              <a:latin typeface="Unkempt"/>
              <a:ea typeface="Unkempt"/>
              <a:cs typeface="Unkempt"/>
              <a:sym typeface="Unkempt"/>
            </a:endParaRPr>
          </a:p>
        </p:txBody>
      </p:sp>
      <p:sp>
        <p:nvSpPr>
          <p:cNvPr id="217" name="Google Shape;217;p29"/>
          <p:cNvSpPr txBox="1"/>
          <p:nvPr/>
        </p:nvSpPr>
        <p:spPr>
          <a:xfrm>
            <a:off x="8037850" y="2715500"/>
            <a:ext cx="9828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Coyote</a:t>
            </a:r>
            <a:endParaRPr sz="1800" b="1">
              <a:solidFill>
                <a:schemeClr val="dk1"/>
              </a:solidFill>
              <a:latin typeface="Unkempt"/>
              <a:ea typeface="Unkempt"/>
              <a:cs typeface="Unkempt"/>
              <a:sym typeface="Unkempt"/>
            </a:endParaRPr>
          </a:p>
        </p:txBody>
      </p:sp>
      <p:sp>
        <p:nvSpPr>
          <p:cNvPr id="218" name="Google Shape;218;p29"/>
          <p:cNvSpPr txBox="1"/>
          <p:nvPr/>
        </p:nvSpPr>
        <p:spPr>
          <a:xfrm>
            <a:off x="5913575" y="4598600"/>
            <a:ext cx="9828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Bobcat</a:t>
            </a:r>
            <a:endParaRPr sz="1800" b="1">
              <a:solidFill>
                <a:schemeClr val="dk1"/>
              </a:solidFill>
              <a:latin typeface="Unkempt"/>
              <a:ea typeface="Unkempt"/>
              <a:cs typeface="Unkempt"/>
              <a:sym typeface="Unkempt"/>
            </a:endParaRPr>
          </a:p>
        </p:txBody>
      </p:sp>
      <p:pic>
        <p:nvPicPr>
          <p:cNvPr id="219" name="Google Shape;219;p29"/>
          <p:cNvPicPr preferRelativeResize="0"/>
          <p:nvPr/>
        </p:nvPicPr>
        <p:blipFill>
          <a:blip r:embed="rId6">
            <a:alphaModFix/>
          </a:blip>
          <a:stretch>
            <a:fillRect/>
          </a:stretch>
        </p:blipFill>
        <p:spPr>
          <a:xfrm>
            <a:off x="562550" y="3033475"/>
            <a:ext cx="2026147" cy="1348649"/>
          </a:xfrm>
          <a:prstGeom prst="rect">
            <a:avLst/>
          </a:prstGeom>
          <a:noFill/>
          <a:ln w="9525" cap="flat" cmpd="sng">
            <a:solidFill>
              <a:schemeClr val="lt1"/>
            </a:solidFill>
            <a:prstDash val="solid"/>
            <a:round/>
            <a:headEnd type="none" w="sm" len="sm"/>
            <a:tailEnd type="none" w="sm" len="sm"/>
          </a:ln>
        </p:spPr>
      </p:pic>
      <p:sp>
        <p:nvSpPr>
          <p:cNvPr id="220" name="Google Shape;220;p29"/>
          <p:cNvSpPr txBox="1"/>
          <p:nvPr/>
        </p:nvSpPr>
        <p:spPr>
          <a:xfrm>
            <a:off x="217375" y="3904700"/>
            <a:ext cx="1201200" cy="69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Striped skunk</a:t>
            </a:r>
            <a:endParaRPr sz="1800" b="1">
              <a:solidFill>
                <a:schemeClr val="dk1"/>
              </a:solidFill>
              <a:latin typeface="Unkempt"/>
              <a:ea typeface="Unkempt"/>
              <a:cs typeface="Unkempt"/>
              <a:sym typeface="Unkempt"/>
            </a:endParaRPr>
          </a:p>
        </p:txBody>
      </p:sp>
      <p:pic>
        <p:nvPicPr>
          <p:cNvPr id="221" name="Google Shape;221;p29"/>
          <p:cNvPicPr preferRelativeResize="0"/>
          <p:nvPr/>
        </p:nvPicPr>
        <p:blipFill>
          <a:blip r:embed="rId7">
            <a:alphaModFix/>
          </a:blip>
          <a:stretch>
            <a:fillRect/>
          </a:stretch>
        </p:blipFill>
        <p:spPr>
          <a:xfrm>
            <a:off x="2674775" y="2176203"/>
            <a:ext cx="1897225" cy="1262500"/>
          </a:xfrm>
          <a:prstGeom prst="rect">
            <a:avLst/>
          </a:prstGeom>
          <a:noFill/>
          <a:ln w="9525" cap="flat" cmpd="sng">
            <a:solidFill>
              <a:schemeClr val="lt1"/>
            </a:solidFill>
            <a:prstDash val="solid"/>
            <a:round/>
            <a:headEnd type="none" w="sm" len="sm"/>
            <a:tailEnd type="none" w="sm" len="sm"/>
          </a:ln>
        </p:spPr>
      </p:pic>
      <p:sp>
        <p:nvSpPr>
          <p:cNvPr id="222" name="Google Shape;222;p29"/>
          <p:cNvSpPr txBox="1"/>
          <p:nvPr/>
        </p:nvSpPr>
        <p:spPr>
          <a:xfrm>
            <a:off x="3410225" y="3152300"/>
            <a:ext cx="1201200" cy="69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Black rat snake</a:t>
            </a:r>
            <a:endParaRPr sz="1800" b="1">
              <a:solidFill>
                <a:schemeClr val="dk1"/>
              </a:solidFill>
              <a:latin typeface="Unkempt"/>
              <a:ea typeface="Unkempt"/>
              <a:cs typeface="Unkempt"/>
              <a:sym typeface="Unkempt"/>
            </a:endParaRPr>
          </a:p>
        </p:txBody>
      </p:sp>
      <p:pic>
        <p:nvPicPr>
          <p:cNvPr id="223" name="Google Shape;223;p29"/>
          <p:cNvPicPr preferRelativeResize="0"/>
          <p:nvPr/>
        </p:nvPicPr>
        <p:blipFill>
          <a:blip r:embed="rId8">
            <a:alphaModFix/>
          </a:blip>
          <a:stretch>
            <a:fillRect/>
          </a:stretch>
        </p:blipFill>
        <p:spPr>
          <a:xfrm>
            <a:off x="4827325" y="1608575"/>
            <a:ext cx="2315587" cy="1543725"/>
          </a:xfrm>
          <a:prstGeom prst="rect">
            <a:avLst/>
          </a:prstGeom>
          <a:noFill/>
          <a:ln w="9525" cap="flat" cmpd="sng">
            <a:solidFill>
              <a:schemeClr val="lt1"/>
            </a:solidFill>
            <a:prstDash val="solid"/>
            <a:round/>
            <a:headEnd type="none" w="sm" len="sm"/>
            <a:tailEnd type="none" w="sm" len="sm"/>
          </a:ln>
        </p:spPr>
      </p:pic>
      <p:sp>
        <p:nvSpPr>
          <p:cNvPr id="224" name="Google Shape;224;p29"/>
          <p:cNvSpPr txBox="1"/>
          <p:nvPr/>
        </p:nvSpPr>
        <p:spPr>
          <a:xfrm>
            <a:off x="4454075" y="1131275"/>
            <a:ext cx="2219100" cy="379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Great horned owl</a:t>
            </a:r>
            <a:endParaRPr sz="1800" b="1">
              <a:solidFill>
                <a:schemeClr val="dk1"/>
              </a:solidFill>
              <a:latin typeface="Unkempt"/>
              <a:ea typeface="Unkempt"/>
              <a:cs typeface="Unkempt"/>
              <a:sym typeface="Unkemp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1000"/>
                                        <p:tgtEl>
                                          <p:spTgt spid="214"/>
                                        </p:tgtEl>
                                      </p:cBhvr>
                                    </p:animEffect>
                                  </p:childTnLst>
                                </p:cTn>
                              </p:par>
                              <p:par>
                                <p:cTn id="11" presetID="10"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animEffect transition="in" filter="fade">
                                      <p:cBhvr>
                                        <p:cTn id="13" dur="1000"/>
                                        <p:tgtEl>
                                          <p:spTgt spid="215"/>
                                        </p:tgtEl>
                                      </p:cBhvr>
                                    </p:animEffect>
                                  </p:childTnLst>
                                </p:cTn>
                              </p:par>
                              <p:par>
                                <p:cTn id="14" presetID="10" presetClass="entr" presetSubtype="0" fill="hold" nodeType="withEffect">
                                  <p:stCondLst>
                                    <p:cond delay="0"/>
                                  </p:stCondLst>
                                  <p:childTnLst>
                                    <p:set>
                                      <p:cBhvr>
                                        <p:cTn id="15" dur="1" fill="hold">
                                          <p:stCondLst>
                                            <p:cond delay="0"/>
                                          </p:stCondLst>
                                        </p:cTn>
                                        <p:tgtEl>
                                          <p:spTgt spid="216"/>
                                        </p:tgtEl>
                                        <p:attrNameLst>
                                          <p:attrName>style.visibility</p:attrName>
                                        </p:attrNameLst>
                                      </p:cBhvr>
                                      <p:to>
                                        <p:strVal val="visible"/>
                                      </p:to>
                                    </p:set>
                                    <p:animEffect transition="in" filter="fade">
                                      <p:cBhvr>
                                        <p:cTn id="16" dur="1000"/>
                                        <p:tgtEl>
                                          <p:spTgt spid="216"/>
                                        </p:tgtEl>
                                      </p:cBhvr>
                                    </p:animEffect>
                                  </p:childTnLst>
                                </p:cTn>
                              </p:par>
                              <p:par>
                                <p:cTn id="17" presetID="10" presetClass="entr" presetSubtype="0" fill="hold" nodeType="withEffect">
                                  <p:stCondLst>
                                    <p:cond delay="0"/>
                                  </p:stCondLst>
                                  <p:childTnLst>
                                    <p:set>
                                      <p:cBhvr>
                                        <p:cTn id="18" dur="1" fill="hold">
                                          <p:stCondLst>
                                            <p:cond delay="0"/>
                                          </p:stCondLst>
                                        </p:cTn>
                                        <p:tgtEl>
                                          <p:spTgt spid="217"/>
                                        </p:tgtEl>
                                        <p:attrNameLst>
                                          <p:attrName>style.visibility</p:attrName>
                                        </p:attrNameLst>
                                      </p:cBhvr>
                                      <p:to>
                                        <p:strVal val="visible"/>
                                      </p:to>
                                    </p:set>
                                    <p:animEffect transition="in" filter="fade">
                                      <p:cBhvr>
                                        <p:cTn id="19" dur="1000"/>
                                        <p:tgtEl>
                                          <p:spTgt spid="217"/>
                                        </p:tgtEl>
                                      </p:cBhvr>
                                    </p:animEffect>
                                  </p:childTnLst>
                                </p:cTn>
                              </p:par>
                              <p:par>
                                <p:cTn id="20" presetID="10" presetClass="entr" presetSubtype="0" fill="hold" nodeType="withEffect">
                                  <p:stCondLst>
                                    <p:cond delay="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1000"/>
                                        <p:tgtEl>
                                          <p:spTgt spid="218"/>
                                        </p:tgtEl>
                                      </p:cBhvr>
                                    </p:animEffect>
                                  </p:childTnLst>
                                </p:cTn>
                              </p:par>
                              <p:par>
                                <p:cTn id="23" presetID="10" presetClass="entr" presetSubtype="0" fill="hold" nodeType="withEffect">
                                  <p:stCondLst>
                                    <p:cond delay="0"/>
                                  </p:stCondLst>
                                  <p:childTnLst>
                                    <p:set>
                                      <p:cBhvr>
                                        <p:cTn id="24" dur="1" fill="hold">
                                          <p:stCondLst>
                                            <p:cond delay="0"/>
                                          </p:stCondLst>
                                        </p:cTn>
                                        <p:tgtEl>
                                          <p:spTgt spid="219"/>
                                        </p:tgtEl>
                                        <p:attrNameLst>
                                          <p:attrName>style.visibility</p:attrName>
                                        </p:attrNameLst>
                                      </p:cBhvr>
                                      <p:to>
                                        <p:strVal val="visible"/>
                                      </p:to>
                                    </p:set>
                                    <p:animEffect transition="in" filter="fade">
                                      <p:cBhvr>
                                        <p:cTn id="25" dur="1000"/>
                                        <p:tgtEl>
                                          <p:spTgt spid="219"/>
                                        </p:tgtEl>
                                      </p:cBhvr>
                                    </p:animEffect>
                                  </p:childTnLst>
                                </p:cTn>
                              </p:par>
                              <p:par>
                                <p:cTn id="26" presetID="10" presetClass="entr" presetSubtype="0" fill="hold" nodeType="withEffect">
                                  <p:stCondLst>
                                    <p:cond delay="0"/>
                                  </p:stCondLst>
                                  <p:childTnLst>
                                    <p:set>
                                      <p:cBhvr>
                                        <p:cTn id="27" dur="1" fill="hold">
                                          <p:stCondLst>
                                            <p:cond delay="0"/>
                                          </p:stCondLst>
                                        </p:cTn>
                                        <p:tgtEl>
                                          <p:spTgt spid="220"/>
                                        </p:tgtEl>
                                        <p:attrNameLst>
                                          <p:attrName>style.visibility</p:attrName>
                                        </p:attrNameLst>
                                      </p:cBhvr>
                                      <p:to>
                                        <p:strVal val="visible"/>
                                      </p:to>
                                    </p:set>
                                    <p:animEffect transition="in" filter="fade">
                                      <p:cBhvr>
                                        <p:cTn id="28" dur="1000"/>
                                        <p:tgtEl>
                                          <p:spTgt spid="220"/>
                                        </p:tgtEl>
                                      </p:cBhvr>
                                    </p:animEffect>
                                  </p:childTnLst>
                                </p:cTn>
                              </p:par>
                              <p:par>
                                <p:cTn id="29" presetID="10" presetClass="entr" presetSubtype="0" fill="hold" nodeType="withEffect">
                                  <p:stCondLst>
                                    <p:cond delay="0"/>
                                  </p:stCondLst>
                                  <p:childTnLst>
                                    <p:set>
                                      <p:cBhvr>
                                        <p:cTn id="30" dur="1" fill="hold">
                                          <p:stCondLst>
                                            <p:cond delay="0"/>
                                          </p:stCondLst>
                                        </p:cTn>
                                        <p:tgtEl>
                                          <p:spTgt spid="221"/>
                                        </p:tgtEl>
                                        <p:attrNameLst>
                                          <p:attrName>style.visibility</p:attrName>
                                        </p:attrNameLst>
                                      </p:cBhvr>
                                      <p:to>
                                        <p:strVal val="visible"/>
                                      </p:to>
                                    </p:set>
                                    <p:animEffect transition="in" filter="fade">
                                      <p:cBhvr>
                                        <p:cTn id="31" dur="1000"/>
                                        <p:tgtEl>
                                          <p:spTgt spid="221"/>
                                        </p:tgtEl>
                                      </p:cBhvr>
                                    </p:animEffect>
                                  </p:childTnLst>
                                </p:cTn>
                              </p:par>
                              <p:par>
                                <p:cTn id="32" presetID="10" presetClass="entr" presetSubtype="0" fill="hold" nodeType="withEffect">
                                  <p:stCondLst>
                                    <p:cond delay="0"/>
                                  </p:stCondLst>
                                  <p:childTnLst>
                                    <p:set>
                                      <p:cBhvr>
                                        <p:cTn id="33" dur="1" fill="hold">
                                          <p:stCondLst>
                                            <p:cond delay="0"/>
                                          </p:stCondLst>
                                        </p:cTn>
                                        <p:tgtEl>
                                          <p:spTgt spid="222"/>
                                        </p:tgtEl>
                                        <p:attrNameLst>
                                          <p:attrName>style.visibility</p:attrName>
                                        </p:attrNameLst>
                                      </p:cBhvr>
                                      <p:to>
                                        <p:strVal val="visible"/>
                                      </p:to>
                                    </p:set>
                                    <p:animEffect transition="in" filter="fade">
                                      <p:cBhvr>
                                        <p:cTn id="34" dur="1000"/>
                                        <p:tgtEl>
                                          <p:spTgt spid="222"/>
                                        </p:tgtEl>
                                      </p:cBhvr>
                                    </p:animEffect>
                                  </p:childTnLst>
                                </p:cTn>
                              </p:par>
                              <p:par>
                                <p:cTn id="35" presetID="10" presetClass="entr" presetSubtype="0" fill="hold" nodeType="withEffect">
                                  <p:stCondLst>
                                    <p:cond delay="0"/>
                                  </p:stCondLst>
                                  <p:childTnLst>
                                    <p:set>
                                      <p:cBhvr>
                                        <p:cTn id="36" dur="1" fill="hold">
                                          <p:stCondLst>
                                            <p:cond delay="0"/>
                                          </p:stCondLst>
                                        </p:cTn>
                                        <p:tgtEl>
                                          <p:spTgt spid="223"/>
                                        </p:tgtEl>
                                        <p:attrNameLst>
                                          <p:attrName>style.visibility</p:attrName>
                                        </p:attrNameLst>
                                      </p:cBhvr>
                                      <p:to>
                                        <p:strVal val="visible"/>
                                      </p:to>
                                    </p:set>
                                    <p:animEffect transition="in" filter="fade">
                                      <p:cBhvr>
                                        <p:cTn id="37" dur="1000"/>
                                        <p:tgtEl>
                                          <p:spTgt spid="223"/>
                                        </p:tgtEl>
                                      </p:cBhvr>
                                    </p:animEffect>
                                  </p:childTnLst>
                                </p:cTn>
                              </p:par>
                              <p:par>
                                <p:cTn id="38" presetID="10" presetClass="entr" presetSubtype="0" fill="hold" nodeType="withEffect">
                                  <p:stCondLst>
                                    <p:cond delay="0"/>
                                  </p:stCondLst>
                                  <p:childTnLst>
                                    <p:set>
                                      <p:cBhvr>
                                        <p:cTn id="39" dur="1" fill="hold">
                                          <p:stCondLst>
                                            <p:cond delay="0"/>
                                          </p:stCondLst>
                                        </p:cTn>
                                        <p:tgtEl>
                                          <p:spTgt spid="224"/>
                                        </p:tgtEl>
                                        <p:attrNameLst>
                                          <p:attrName>style.visibility</p:attrName>
                                        </p:attrNameLst>
                                      </p:cBhvr>
                                      <p:to>
                                        <p:strVal val="visible"/>
                                      </p:to>
                                    </p:set>
                                    <p:animEffect transition="in" filter="fade">
                                      <p:cBhvr>
                                        <p:cTn id="40"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28"/>
        <p:cNvGrpSpPr/>
        <p:nvPr/>
      </p:nvGrpSpPr>
      <p:grpSpPr>
        <a:xfrm>
          <a:off x="0" y="0"/>
          <a:ext cx="0" cy="0"/>
          <a:chOff x="0" y="0"/>
          <a:chExt cx="0" cy="0"/>
        </a:xfrm>
      </p:grpSpPr>
      <p:sp>
        <p:nvSpPr>
          <p:cNvPr id="229" name="Google Shape;229;p30"/>
          <p:cNvSpPr txBox="1">
            <a:spLocks noGrp="1"/>
          </p:cNvSpPr>
          <p:nvPr>
            <p:ph type="title"/>
          </p:nvPr>
        </p:nvSpPr>
        <p:spPr>
          <a:xfrm>
            <a:off x="4032900" y="245750"/>
            <a:ext cx="5111100" cy="771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000" b="1">
                <a:latin typeface="Unkempt"/>
                <a:ea typeface="Unkempt"/>
                <a:cs typeface="Unkempt"/>
                <a:sym typeface="Unkempt"/>
              </a:rPr>
              <a:t>Counting Turkeys</a:t>
            </a:r>
            <a:endParaRPr sz="4000" b="1">
              <a:latin typeface="Unkempt"/>
              <a:ea typeface="Unkempt"/>
              <a:cs typeface="Unkempt"/>
              <a:sym typeface="Unkempt"/>
            </a:endParaRPr>
          </a:p>
        </p:txBody>
      </p:sp>
      <p:sp>
        <p:nvSpPr>
          <p:cNvPr id="230" name="Google Shape;230;p30"/>
          <p:cNvSpPr txBox="1">
            <a:spLocks noGrp="1"/>
          </p:cNvSpPr>
          <p:nvPr>
            <p:ph type="body" idx="1"/>
          </p:nvPr>
        </p:nvSpPr>
        <p:spPr>
          <a:xfrm>
            <a:off x="4453650" y="1325375"/>
            <a:ext cx="4489800" cy="3181800"/>
          </a:xfrm>
          <a:prstGeom prst="rect">
            <a:avLst/>
          </a:prstGeom>
        </p:spPr>
        <p:txBody>
          <a:bodyPr spcFirstLastPara="1" wrap="square" lIns="91425" tIns="91425" rIns="91425" bIns="91425" anchor="t" anchorCtr="0">
            <a:normAutofit/>
          </a:bodyPr>
          <a:lstStyle/>
          <a:p>
            <a:pPr marL="457200" lvl="0" indent="-381000" algn="l" rtl="0">
              <a:lnSpc>
                <a:spcPct val="95000"/>
              </a:lnSpc>
              <a:spcBef>
                <a:spcPts val="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Each July and August, biologists ask Rhode Islanders to send in sightings of hens and poults</a:t>
            </a:r>
            <a:endParaRPr sz="2400" b="1">
              <a:solidFill>
                <a:schemeClr val="lt1"/>
              </a:solidFill>
              <a:latin typeface="Unkempt"/>
              <a:ea typeface="Unkempt"/>
              <a:cs typeface="Unkempt"/>
              <a:sym typeface="Unkempt"/>
            </a:endParaRPr>
          </a:p>
          <a:p>
            <a:pPr marL="457200" lvl="0" indent="-381000" algn="l" rtl="0">
              <a:lnSpc>
                <a:spcPct val="95000"/>
              </a:lnSpc>
              <a:spcBef>
                <a:spcPts val="0"/>
              </a:spcBef>
              <a:spcAft>
                <a:spcPts val="0"/>
              </a:spcAft>
              <a:buClr>
                <a:schemeClr val="lt1"/>
              </a:buClr>
              <a:buSzPts val="2400"/>
              <a:buFont typeface="Unkempt"/>
              <a:buChar char="●"/>
            </a:pPr>
            <a:endParaRPr sz="2400" b="1">
              <a:solidFill>
                <a:schemeClr val="lt1"/>
              </a:solidFill>
              <a:latin typeface="Unkempt"/>
              <a:ea typeface="Unkempt"/>
              <a:cs typeface="Unkempt"/>
              <a:sym typeface="Unkempt"/>
            </a:endParaRPr>
          </a:p>
          <a:p>
            <a:pPr marL="457200" lvl="0" indent="-381000" algn="l" rtl="0">
              <a:lnSpc>
                <a:spcPct val="95000"/>
              </a:lnSpc>
              <a:spcBef>
                <a:spcPts val="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This helps give biologists an idea of how many poults are hatching and surviving</a:t>
            </a:r>
            <a:endParaRPr sz="2400" b="1">
              <a:solidFill>
                <a:schemeClr val="lt1"/>
              </a:solidFill>
              <a:latin typeface="Unkempt"/>
              <a:ea typeface="Unkempt"/>
              <a:cs typeface="Unkempt"/>
              <a:sym typeface="Unkempt"/>
            </a:endParaRPr>
          </a:p>
          <a:p>
            <a:pPr marL="457200" lvl="0" indent="0" algn="l" rtl="0">
              <a:lnSpc>
                <a:spcPct val="95000"/>
              </a:lnSpc>
              <a:spcBef>
                <a:spcPts val="1200"/>
              </a:spcBef>
              <a:spcAft>
                <a:spcPts val="1200"/>
              </a:spcAft>
              <a:buNone/>
            </a:pPr>
            <a:endParaRPr sz="2400" b="1">
              <a:solidFill>
                <a:schemeClr val="lt1"/>
              </a:solidFill>
              <a:latin typeface="Unkempt"/>
              <a:ea typeface="Unkempt"/>
              <a:cs typeface="Unkempt"/>
              <a:sym typeface="Unkempt"/>
            </a:endParaRPr>
          </a:p>
        </p:txBody>
      </p:sp>
      <p:pic>
        <p:nvPicPr>
          <p:cNvPr id="231" name="Google Shape;231;p30"/>
          <p:cNvPicPr preferRelativeResize="0"/>
          <p:nvPr/>
        </p:nvPicPr>
        <p:blipFill>
          <a:blip r:embed="rId3">
            <a:alphaModFix/>
          </a:blip>
          <a:stretch>
            <a:fillRect/>
          </a:stretch>
        </p:blipFill>
        <p:spPr>
          <a:xfrm>
            <a:off x="0" y="0"/>
            <a:ext cx="3941143"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1879238" y="286325"/>
            <a:ext cx="52983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latin typeface="Unkempt"/>
                <a:ea typeface="Unkempt"/>
                <a:cs typeface="Unkempt"/>
                <a:sym typeface="Unkempt"/>
              </a:rPr>
              <a:t>Can you survive in the wild as a turkey?</a:t>
            </a:r>
            <a:endParaRPr b="1">
              <a:latin typeface="Unkempt"/>
              <a:ea typeface="Unkempt"/>
              <a:cs typeface="Unkempt"/>
              <a:sym typeface="Unkempt"/>
            </a:endParaRPr>
          </a:p>
        </p:txBody>
      </p:sp>
      <p:pic>
        <p:nvPicPr>
          <p:cNvPr id="237" name="Google Shape;237;p31"/>
          <p:cNvPicPr preferRelativeResize="0"/>
          <p:nvPr/>
        </p:nvPicPr>
        <p:blipFill>
          <a:blip r:embed="rId3">
            <a:alphaModFix/>
          </a:blip>
          <a:stretch>
            <a:fillRect/>
          </a:stretch>
        </p:blipFill>
        <p:spPr>
          <a:xfrm>
            <a:off x="1738050" y="1199025"/>
            <a:ext cx="5580705" cy="3710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1"/>
        <p:cNvGrpSpPr/>
        <p:nvPr/>
      </p:nvGrpSpPr>
      <p:grpSpPr>
        <a:xfrm>
          <a:off x="0" y="0"/>
          <a:ext cx="0" cy="0"/>
          <a:chOff x="0" y="0"/>
          <a:chExt cx="0" cy="0"/>
        </a:xfrm>
      </p:grpSpPr>
      <p:pic>
        <p:nvPicPr>
          <p:cNvPr id="1026" name="Picture 2">
            <a:extLst>
              <a:ext uri="{FF2B5EF4-FFF2-40B4-BE49-F238E27FC236}">
                <a16:creationId xmlns:a16="http://schemas.microsoft.com/office/drawing/2014/main" id="{630F686B-4805-482C-A482-616647CDF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96" y="802647"/>
            <a:ext cx="7042605" cy="3538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White-tailed Deer</a:t>
            </a:r>
            <a:endParaRPr b="1">
              <a:latin typeface="Unkempt"/>
              <a:ea typeface="Unkempt"/>
              <a:cs typeface="Unkempt"/>
              <a:sym typeface="Unkempt"/>
            </a:endParaRPr>
          </a:p>
        </p:txBody>
      </p:sp>
      <p:sp>
        <p:nvSpPr>
          <p:cNvPr id="67" name="Google Shape;67;p15"/>
          <p:cNvSpPr txBox="1">
            <a:spLocks noGrp="1"/>
          </p:cNvSpPr>
          <p:nvPr>
            <p:ph type="body" idx="1"/>
          </p:nvPr>
        </p:nvSpPr>
        <p:spPr>
          <a:xfrm>
            <a:off x="311700" y="1152475"/>
            <a:ext cx="52449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Found all over Rhode Island</a:t>
            </a:r>
            <a:endParaRPr sz="2400" b="1">
              <a:solidFill>
                <a:schemeClr val="lt1"/>
              </a:solidFill>
              <a:latin typeface="Unkempt"/>
              <a:ea typeface="Unkempt"/>
              <a:cs typeface="Unkempt"/>
              <a:sym typeface="Unkempt"/>
            </a:endParaRPr>
          </a:p>
          <a:p>
            <a:pPr marL="457200" lvl="0" indent="-381000" algn="l" rtl="0">
              <a:spcBef>
                <a:spcPts val="0"/>
              </a:spcBef>
              <a:spcAft>
                <a:spcPts val="0"/>
              </a:spcAft>
              <a:buClr>
                <a:schemeClr val="lt1"/>
              </a:buClr>
              <a:buSzPts val="2400"/>
              <a:buFont typeface="Unkempt"/>
              <a:buChar char="●"/>
            </a:pPr>
            <a:r>
              <a:rPr lang="en" sz="2400" b="1">
                <a:solidFill>
                  <a:schemeClr val="lt1"/>
                </a:solidFill>
                <a:latin typeface="Unkempt"/>
                <a:ea typeface="Unkempt"/>
                <a:cs typeface="Unkempt"/>
                <a:sym typeface="Unkempt"/>
              </a:rPr>
              <a:t>Likes forest and field habitat → also found in swamps, neighborhoods, and on the islands in Narragansett Bay</a:t>
            </a:r>
            <a:endParaRPr sz="2400" b="1">
              <a:solidFill>
                <a:schemeClr val="lt1"/>
              </a:solidFill>
              <a:latin typeface="Unkempt"/>
              <a:ea typeface="Unkempt"/>
              <a:cs typeface="Unkempt"/>
              <a:sym typeface="Unkempt"/>
            </a:endParaRPr>
          </a:p>
          <a:p>
            <a:pPr marL="457200" lvl="0" indent="0" algn="l" rtl="0">
              <a:spcBef>
                <a:spcPts val="1200"/>
              </a:spcBef>
              <a:spcAft>
                <a:spcPts val="1200"/>
              </a:spcAft>
              <a:buNone/>
            </a:pPr>
            <a:endParaRPr>
              <a:solidFill>
                <a:schemeClr val="dk1"/>
              </a:solidFill>
            </a:endParaRPr>
          </a:p>
        </p:txBody>
      </p:sp>
      <p:pic>
        <p:nvPicPr>
          <p:cNvPr id="68" name="Google Shape;68;p15"/>
          <p:cNvPicPr preferRelativeResize="0"/>
          <p:nvPr/>
        </p:nvPicPr>
        <p:blipFill>
          <a:blip r:embed="rId3">
            <a:alphaModFix/>
          </a:blip>
          <a:stretch>
            <a:fillRect/>
          </a:stretch>
        </p:blipFill>
        <p:spPr>
          <a:xfrm>
            <a:off x="5685700" y="0"/>
            <a:ext cx="3458301"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10942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What do deer eat?</a:t>
            </a:r>
            <a:endParaRPr b="1">
              <a:latin typeface="Unkempt"/>
              <a:ea typeface="Unkempt"/>
              <a:cs typeface="Unkempt"/>
              <a:sym typeface="Unkempt"/>
            </a:endParaRPr>
          </a:p>
        </p:txBody>
      </p:sp>
      <p:sp>
        <p:nvSpPr>
          <p:cNvPr id="74" name="Google Shape;74;p16"/>
          <p:cNvSpPr txBox="1">
            <a:spLocks noGrp="1"/>
          </p:cNvSpPr>
          <p:nvPr>
            <p:ph type="body" idx="4294967295"/>
          </p:nvPr>
        </p:nvSpPr>
        <p:spPr>
          <a:xfrm>
            <a:off x="0" y="4469325"/>
            <a:ext cx="9144000" cy="5025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770"/>
              <a:buNone/>
            </a:pPr>
            <a:r>
              <a:rPr lang="en" sz="2300" b="1">
                <a:solidFill>
                  <a:schemeClr val="dk1"/>
                </a:solidFill>
                <a:latin typeface="Unkempt"/>
                <a:ea typeface="Unkempt"/>
                <a:cs typeface="Unkempt"/>
                <a:sym typeface="Unkempt"/>
              </a:rPr>
              <a:t>How much can a deer eat in one day?</a:t>
            </a:r>
            <a:endParaRPr sz="2300" b="1">
              <a:solidFill>
                <a:schemeClr val="dk1"/>
              </a:solidFill>
              <a:latin typeface="Unkempt"/>
              <a:ea typeface="Unkempt"/>
              <a:cs typeface="Unkempt"/>
              <a:sym typeface="Unkempt"/>
            </a:endParaRPr>
          </a:p>
        </p:txBody>
      </p:sp>
      <p:pic>
        <p:nvPicPr>
          <p:cNvPr id="75" name="Google Shape;75;p16"/>
          <p:cNvPicPr preferRelativeResize="0"/>
          <p:nvPr/>
        </p:nvPicPr>
        <p:blipFill>
          <a:blip r:embed="rId3">
            <a:alphaModFix/>
          </a:blip>
          <a:stretch>
            <a:fillRect/>
          </a:stretch>
        </p:blipFill>
        <p:spPr>
          <a:xfrm>
            <a:off x="3802385" y="2756937"/>
            <a:ext cx="2237415" cy="1678050"/>
          </a:xfrm>
          <a:prstGeom prst="rect">
            <a:avLst/>
          </a:prstGeom>
          <a:noFill/>
          <a:ln w="9525" cap="flat" cmpd="sng">
            <a:solidFill>
              <a:srgbClr val="FFFFFF"/>
            </a:solidFill>
            <a:prstDash val="solid"/>
            <a:round/>
            <a:headEnd type="none" w="sm" len="sm"/>
            <a:tailEnd type="none" w="sm" len="sm"/>
          </a:ln>
        </p:spPr>
      </p:pic>
      <p:pic>
        <p:nvPicPr>
          <p:cNvPr id="76" name="Google Shape;76;p16"/>
          <p:cNvPicPr preferRelativeResize="0"/>
          <p:nvPr/>
        </p:nvPicPr>
        <p:blipFill rotWithShape="1">
          <a:blip r:embed="rId4">
            <a:alphaModFix/>
          </a:blip>
          <a:srcRect/>
          <a:stretch/>
        </p:blipFill>
        <p:spPr>
          <a:xfrm>
            <a:off x="370858" y="960275"/>
            <a:ext cx="2636841" cy="1678051"/>
          </a:xfrm>
          <a:prstGeom prst="rect">
            <a:avLst/>
          </a:prstGeom>
          <a:noFill/>
          <a:ln w="9525" cap="flat" cmpd="sng">
            <a:solidFill>
              <a:srgbClr val="FFFFFF"/>
            </a:solidFill>
            <a:prstDash val="solid"/>
            <a:round/>
            <a:headEnd type="none" w="sm" len="sm"/>
            <a:tailEnd type="none" w="sm" len="sm"/>
          </a:ln>
        </p:spPr>
      </p:pic>
      <p:pic>
        <p:nvPicPr>
          <p:cNvPr id="77" name="Google Shape;77;p16"/>
          <p:cNvPicPr preferRelativeResize="0"/>
          <p:nvPr/>
        </p:nvPicPr>
        <p:blipFill>
          <a:blip r:embed="rId5">
            <a:alphaModFix/>
          </a:blip>
          <a:stretch>
            <a:fillRect/>
          </a:stretch>
        </p:blipFill>
        <p:spPr>
          <a:xfrm>
            <a:off x="3139100" y="960275"/>
            <a:ext cx="3041743" cy="1678050"/>
          </a:xfrm>
          <a:prstGeom prst="rect">
            <a:avLst/>
          </a:prstGeom>
          <a:noFill/>
          <a:ln w="9525" cap="flat" cmpd="sng">
            <a:solidFill>
              <a:srgbClr val="FFFFFF"/>
            </a:solidFill>
            <a:prstDash val="solid"/>
            <a:round/>
            <a:headEnd type="none" w="sm" len="sm"/>
            <a:tailEnd type="none" w="sm" len="sm"/>
          </a:ln>
        </p:spPr>
      </p:pic>
      <p:pic>
        <p:nvPicPr>
          <p:cNvPr id="78" name="Google Shape;78;p16"/>
          <p:cNvPicPr preferRelativeResize="0"/>
          <p:nvPr/>
        </p:nvPicPr>
        <p:blipFill>
          <a:blip r:embed="rId6">
            <a:alphaModFix/>
          </a:blip>
          <a:stretch>
            <a:fillRect/>
          </a:stretch>
        </p:blipFill>
        <p:spPr>
          <a:xfrm>
            <a:off x="6254125" y="2791244"/>
            <a:ext cx="2237425" cy="1678069"/>
          </a:xfrm>
          <a:prstGeom prst="rect">
            <a:avLst/>
          </a:prstGeom>
          <a:noFill/>
          <a:ln w="9525" cap="flat" cmpd="sng">
            <a:solidFill>
              <a:srgbClr val="FFFFFF"/>
            </a:solidFill>
            <a:prstDash val="solid"/>
            <a:round/>
            <a:headEnd type="none" w="sm" len="sm"/>
            <a:tailEnd type="none" w="sm" len="sm"/>
          </a:ln>
        </p:spPr>
      </p:pic>
      <p:sp>
        <p:nvSpPr>
          <p:cNvPr id="79" name="Google Shape;79;p16"/>
          <p:cNvSpPr txBox="1"/>
          <p:nvPr/>
        </p:nvSpPr>
        <p:spPr>
          <a:xfrm>
            <a:off x="6312250" y="2990350"/>
            <a:ext cx="951000" cy="75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woody plants</a:t>
            </a:r>
            <a:endParaRPr sz="1800" b="1">
              <a:solidFill>
                <a:schemeClr val="dk1"/>
              </a:solidFill>
              <a:latin typeface="Unkempt"/>
              <a:ea typeface="Unkempt"/>
              <a:cs typeface="Unkempt"/>
              <a:sym typeface="Unkempt"/>
            </a:endParaRPr>
          </a:p>
        </p:txBody>
      </p:sp>
      <p:sp>
        <p:nvSpPr>
          <p:cNvPr id="80" name="Google Shape;80;p16"/>
          <p:cNvSpPr txBox="1"/>
          <p:nvPr/>
        </p:nvSpPr>
        <p:spPr>
          <a:xfrm>
            <a:off x="3802375" y="3877900"/>
            <a:ext cx="9510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grasses</a:t>
            </a:r>
            <a:endParaRPr sz="1800" b="1">
              <a:solidFill>
                <a:schemeClr val="dk1"/>
              </a:solidFill>
              <a:latin typeface="Unkempt"/>
              <a:ea typeface="Unkempt"/>
              <a:cs typeface="Unkempt"/>
              <a:sym typeface="Unkempt"/>
            </a:endParaRPr>
          </a:p>
        </p:txBody>
      </p:sp>
      <p:sp>
        <p:nvSpPr>
          <p:cNvPr id="81" name="Google Shape;81;p16"/>
          <p:cNvSpPr txBox="1"/>
          <p:nvPr/>
        </p:nvSpPr>
        <p:spPr>
          <a:xfrm>
            <a:off x="445131" y="2243250"/>
            <a:ext cx="7830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fruits</a:t>
            </a:r>
            <a:endParaRPr sz="1800" b="1">
              <a:solidFill>
                <a:schemeClr val="dk1"/>
              </a:solidFill>
              <a:latin typeface="Unkempt"/>
              <a:ea typeface="Unkempt"/>
              <a:cs typeface="Unkempt"/>
              <a:sym typeface="Unkempt"/>
            </a:endParaRPr>
          </a:p>
        </p:txBody>
      </p:sp>
      <p:sp>
        <p:nvSpPr>
          <p:cNvPr id="82" name="Google Shape;82;p16"/>
          <p:cNvSpPr txBox="1"/>
          <p:nvPr/>
        </p:nvSpPr>
        <p:spPr>
          <a:xfrm>
            <a:off x="3259475" y="2202750"/>
            <a:ext cx="8412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acorns</a:t>
            </a:r>
            <a:endParaRPr sz="1800" b="1">
              <a:solidFill>
                <a:schemeClr val="dk1"/>
              </a:solidFill>
              <a:latin typeface="Unkempt"/>
              <a:ea typeface="Unkempt"/>
              <a:cs typeface="Unkempt"/>
              <a:sym typeface="Unkempt"/>
            </a:endParaRPr>
          </a:p>
        </p:txBody>
      </p:sp>
      <p:pic>
        <p:nvPicPr>
          <p:cNvPr id="83" name="Google Shape;83;p16"/>
          <p:cNvPicPr preferRelativeResize="0"/>
          <p:nvPr/>
        </p:nvPicPr>
        <p:blipFill>
          <a:blip r:embed="rId7">
            <a:alphaModFix/>
          </a:blip>
          <a:stretch>
            <a:fillRect/>
          </a:stretch>
        </p:blipFill>
        <p:spPr>
          <a:xfrm>
            <a:off x="733994" y="2770300"/>
            <a:ext cx="2935581" cy="1651275"/>
          </a:xfrm>
          <a:prstGeom prst="rect">
            <a:avLst/>
          </a:prstGeom>
          <a:noFill/>
          <a:ln w="9525" cap="flat" cmpd="sng">
            <a:solidFill>
              <a:srgbClr val="FFFFFF"/>
            </a:solidFill>
            <a:prstDash val="solid"/>
            <a:round/>
            <a:headEnd type="none" w="sm" len="sm"/>
            <a:tailEnd type="none" w="sm" len="sm"/>
          </a:ln>
        </p:spPr>
      </p:pic>
      <p:sp>
        <p:nvSpPr>
          <p:cNvPr id="84" name="Google Shape;84;p16"/>
          <p:cNvSpPr txBox="1"/>
          <p:nvPr/>
        </p:nvSpPr>
        <p:spPr>
          <a:xfrm>
            <a:off x="788000" y="4044325"/>
            <a:ext cx="1361400" cy="328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small plants</a:t>
            </a:r>
            <a:endParaRPr sz="1800" b="1">
              <a:solidFill>
                <a:schemeClr val="dk1"/>
              </a:solidFill>
              <a:latin typeface="Unkempt"/>
              <a:ea typeface="Unkempt"/>
              <a:cs typeface="Unkempt"/>
              <a:sym typeface="Unkempt"/>
            </a:endParaRPr>
          </a:p>
        </p:txBody>
      </p:sp>
      <p:pic>
        <p:nvPicPr>
          <p:cNvPr id="85" name="Google Shape;85;p16"/>
          <p:cNvPicPr preferRelativeResize="0"/>
          <p:nvPr/>
        </p:nvPicPr>
        <p:blipFill rotWithShape="1">
          <a:blip r:embed="rId8">
            <a:alphaModFix/>
          </a:blip>
          <a:srcRect l="9955" r="8245"/>
          <a:stretch/>
        </p:blipFill>
        <p:spPr>
          <a:xfrm>
            <a:off x="6312250" y="960275"/>
            <a:ext cx="2438975" cy="1678050"/>
          </a:xfrm>
          <a:prstGeom prst="rect">
            <a:avLst/>
          </a:prstGeom>
          <a:noFill/>
          <a:ln w="9525" cap="flat" cmpd="sng">
            <a:solidFill>
              <a:srgbClr val="FFFFFF"/>
            </a:solidFill>
            <a:prstDash val="solid"/>
            <a:round/>
            <a:headEnd type="none" w="sm" len="sm"/>
            <a:tailEnd type="none" w="sm" len="sm"/>
          </a:ln>
        </p:spPr>
      </p:pic>
      <p:sp>
        <p:nvSpPr>
          <p:cNvPr id="86" name="Google Shape;86;p16"/>
          <p:cNvSpPr txBox="1"/>
          <p:nvPr/>
        </p:nvSpPr>
        <p:spPr>
          <a:xfrm>
            <a:off x="6422050" y="2090850"/>
            <a:ext cx="841200" cy="44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crops</a:t>
            </a:r>
            <a:endParaRPr sz="1800" b="1">
              <a:solidFill>
                <a:schemeClr val="dk1"/>
              </a:solidFill>
              <a:latin typeface="Unkempt"/>
              <a:ea typeface="Unkempt"/>
              <a:cs typeface="Unkempt"/>
              <a:sym typeface="Unkemp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10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10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1000"/>
                                        <p:tgtEl>
                                          <p:spTgt spid="79"/>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1000"/>
                                        <p:tgtEl>
                                          <p:spTgt spid="81"/>
                                        </p:tgtEl>
                                      </p:cBhvr>
                                    </p:animEffect>
                                  </p:childTnLst>
                                </p:cTn>
                              </p:par>
                              <p:par>
                                <p:cTn id="29" presetID="10"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1000"/>
                                        <p:tgtEl>
                                          <p:spTgt spid="82"/>
                                        </p:tgtEl>
                                      </p:cBhvr>
                                    </p:animEffect>
                                  </p:childTnLst>
                                </p:cTn>
                              </p:par>
                              <p:par>
                                <p:cTn id="32" presetID="10"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1000"/>
                                        <p:tgtEl>
                                          <p:spTgt spid="83"/>
                                        </p:tgtEl>
                                      </p:cBhvr>
                                    </p:animEffect>
                                  </p:childTnLst>
                                </p:cTn>
                              </p:par>
                              <p:par>
                                <p:cTn id="35" presetID="10"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1000"/>
                                        <p:tgtEl>
                                          <p:spTgt spid="84"/>
                                        </p:tgtEl>
                                      </p:cBhvr>
                                    </p:animEffect>
                                  </p:childTnLst>
                                </p:cTn>
                              </p:par>
                              <p:par>
                                <p:cTn id="38" presetID="10" presetClass="entr" presetSubtype="0"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1000"/>
                                        <p:tgtEl>
                                          <p:spTgt spid="85"/>
                                        </p:tgtEl>
                                      </p:cBhvr>
                                    </p:animEffect>
                                  </p:childTnLst>
                                </p:cTn>
                              </p:par>
                              <p:par>
                                <p:cTn id="41" presetID="10" presetClass="entr" presetSubtype="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55450" y="134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Which RI animals eat deer?</a:t>
            </a:r>
            <a:endParaRPr b="1">
              <a:latin typeface="Unkempt"/>
              <a:ea typeface="Unkempt"/>
              <a:cs typeface="Unkempt"/>
              <a:sym typeface="Unkempt"/>
            </a:endParaRPr>
          </a:p>
        </p:txBody>
      </p:sp>
      <p:sp>
        <p:nvSpPr>
          <p:cNvPr id="92" name="Google Shape;92;p17"/>
          <p:cNvSpPr txBox="1">
            <a:spLocks noGrp="1"/>
          </p:cNvSpPr>
          <p:nvPr>
            <p:ph type="body" idx="4294967295"/>
          </p:nvPr>
        </p:nvSpPr>
        <p:spPr>
          <a:xfrm>
            <a:off x="709950" y="928050"/>
            <a:ext cx="2861100" cy="61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b="1" u="sng">
                <a:solidFill>
                  <a:srgbClr val="FFFFFF"/>
                </a:solidFill>
                <a:latin typeface="Unkempt"/>
                <a:ea typeface="Unkempt"/>
                <a:cs typeface="Unkempt"/>
                <a:sym typeface="Unkempt"/>
              </a:rPr>
              <a:t>Back in Time</a:t>
            </a:r>
            <a:endParaRPr sz="2400" b="1">
              <a:solidFill>
                <a:srgbClr val="FFFFFF"/>
              </a:solidFill>
              <a:latin typeface="Unkempt"/>
              <a:ea typeface="Unkempt"/>
              <a:cs typeface="Unkempt"/>
              <a:sym typeface="Unkempt"/>
            </a:endParaRPr>
          </a:p>
        </p:txBody>
      </p:sp>
      <p:sp>
        <p:nvSpPr>
          <p:cNvPr id="93" name="Google Shape;93;p17"/>
          <p:cNvSpPr txBox="1"/>
          <p:nvPr/>
        </p:nvSpPr>
        <p:spPr>
          <a:xfrm>
            <a:off x="5576500" y="910350"/>
            <a:ext cx="2561400" cy="64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u="sng">
                <a:solidFill>
                  <a:schemeClr val="lt1"/>
                </a:solidFill>
                <a:latin typeface="Unkempt"/>
                <a:ea typeface="Unkempt"/>
                <a:cs typeface="Unkempt"/>
                <a:sym typeface="Unkempt"/>
              </a:rPr>
              <a:t>Today</a:t>
            </a:r>
            <a:endParaRPr sz="2000" b="1" u="sng">
              <a:latin typeface="Unkempt"/>
              <a:ea typeface="Unkempt"/>
              <a:cs typeface="Unkempt"/>
              <a:sym typeface="Unkempt"/>
            </a:endParaRPr>
          </a:p>
        </p:txBody>
      </p:sp>
      <p:pic>
        <p:nvPicPr>
          <p:cNvPr id="94" name="Google Shape;94;p17"/>
          <p:cNvPicPr preferRelativeResize="0"/>
          <p:nvPr/>
        </p:nvPicPr>
        <p:blipFill>
          <a:blip r:embed="rId3">
            <a:alphaModFix/>
          </a:blip>
          <a:stretch>
            <a:fillRect/>
          </a:stretch>
        </p:blipFill>
        <p:spPr>
          <a:xfrm>
            <a:off x="780800" y="1465275"/>
            <a:ext cx="2719375" cy="1631625"/>
          </a:xfrm>
          <a:prstGeom prst="rect">
            <a:avLst/>
          </a:prstGeom>
          <a:noFill/>
          <a:ln w="9525" cap="flat" cmpd="sng">
            <a:solidFill>
              <a:srgbClr val="FFFFFF"/>
            </a:solidFill>
            <a:prstDash val="solid"/>
            <a:round/>
            <a:headEnd type="none" w="sm" len="sm"/>
            <a:tailEnd type="none" w="sm" len="sm"/>
          </a:ln>
        </p:spPr>
      </p:pic>
      <p:pic>
        <p:nvPicPr>
          <p:cNvPr id="95" name="Google Shape;95;p17"/>
          <p:cNvPicPr preferRelativeResize="0"/>
          <p:nvPr/>
        </p:nvPicPr>
        <p:blipFill>
          <a:blip r:embed="rId4">
            <a:alphaModFix/>
          </a:blip>
          <a:stretch>
            <a:fillRect/>
          </a:stretch>
        </p:blipFill>
        <p:spPr>
          <a:xfrm>
            <a:off x="445525" y="3205650"/>
            <a:ext cx="3389950" cy="1725800"/>
          </a:xfrm>
          <a:prstGeom prst="rect">
            <a:avLst/>
          </a:prstGeom>
          <a:noFill/>
          <a:ln w="9525" cap="flat" cmpd="sng">
            <a:solidFill>
              <a:srgbClr val="FFFFFF"/>
            </a:solidFill>
            <a:prstDash val="solid"/>
            <a:round/>
            <a:headEnd type="none" w="sm" len="sm"/>
            <a:tailEnd type="none" w="sm" len="sm"/>
          </a:ln>
        </p:spPr>
      </p:pic>
      <p:pic>
        <p:nvPicPr>
          <p:cNvPr id="96" name="Google Shape;96;p17"/>
          <p:cNvPicPr preferRelativeResize="0"/>
          <p:nvPr/>
        </p:nvPicPr>
        <p:blipFill>
          <a:blip r:embed="rId5">
            <a:alphaModFix/>
          </a:blip>
          <a:stretch>
            <a:fillRect/>
          </a:stretch>
        </p:blipFill>
        <p:spPr>
          <a:xfrm>
            <a:off x="4433100" y="1967300"/>
            <a:ext cx="1886001" cy="2414828"/>
          </a:xfrm>
          <a:prstGeom prst="rect">
            <a:avLst/>
          </a:prstGeom>
          <a:noFill/>
          <a:ln w="9525" cap="flat" cmpd="sng">
            <a:solidFill>
              <a:srgbClr val="FFFFFF"/>
            </a:solidFill>
            <a:prstDash val="solid"/>
            <a:round/>
            <a:headEnd type="none" w="sm" len="sm"/>
            <a:tailEnd type="none" w="sm" len="sm"/>
          </a:ln>
        </p:spPr>
      </p:pic>
      <p:pic>
        <p:nvPicPr>
          <p:cNvPr id="97" name="Google Shape;97;p17"/>
          <p:cNvPicPr preferRelativeResize="0"/>
          <p:nvPr/>
        </p:nvPicPr>
        <p:blipFill>
          <a:blip r:embed="rId6">
            <a:alphaModFix/>
          </a:blip>
          <a:stretch>
            <a:fillRect/>
          </a:stretch>
        </p:blipFill>
        <p:spPr>
          <a:xfrm>
            <a:off x="6426428" y="3336600"/>
            <a:ext cx="2405870" cy="1631625"/>
          </a:xfrm>
          <a:prstGeom prst="rect">
            <a:avLst/>
          </a:prstGeom>
          <a:noFill/>
          <a:ln w="9525" cap="flat" cmpd="sng">
            <a:solidFill>
              <a:srgbClr val="FFFFFF"/>
            </a:solidFill>
            <a:prstDash val="solid"/>
            <a:round/>
            <a:headEnd type="none" w="sm" len="sm"/>
            <a:tailEnd type="none" w="sm" len="sm"/>
          </a:ln>
        </p:spPr>
      </p:pic>
      <p:pic>
        <p:nvPicPr>
          <p:cNvPr id="98" name="Google Shape;98;p17"/>
          <p:cNvPicPr preferRelativeResize="0"/>
          <p:nvPr/>
        </p:nvPicPr>
        <p:blipFill>
          <a:blip r:embed="rId7">
            <a:alphaModFix/>
          </a:blip>
          <a:stretch>
            <a:fillRect/>
          </a:stretch>
        </p:blipFill>
        <p:spPr>
          <a:xfrm>
            <a:off x="6426425" y="1489748"/>
            <a:ext cx="2445051" cy="1582675"/>
          </a:xfrm>
          <a:prstGeom prst="rect">
            <a:avLst/>
          </a:prstGeom>
          <a:noFill/>
          <a:ln w="9525" cap="flat" cmpd="sng">
            <a:solidFill>
              <a:srgbClr val="FFFFFF"/>
            </a:solidFill>
            <a:prstDash val="solid"/>
            <a:round/>
            <a:headEnd type="none" w="sm" len="sm"/>
            <a:tailEnd type="none" w="sm" len="sm"/>
          </a:ln>
        </p:spPr>
      </p:pic>
      <p:sp>
        <p:nvSpPr>
          <p:cNvPr id="99" name="Google Shape;99;p17"/>
          <p:cNvSpPr txBox="1"/>
          <p:nvPr/>
        </p:nvSpPr>
        <p:spPr>
          <a:xfrm>
            <a:off x="355450" y="1591150"/>
            <a:ext cx="783000" cy="69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Gray wolf</a:t>
            </a:r>
            <a:endParaRPr sz="1800" b="1">
              <a:solidFill>
                <a:schemeClr val="dk1"/>
              </a:solidFill>
              <a:latin typeface="Unkempt"/>
              <a:ea typeface="Unkempt"/>
              <a:cs typeface="Unkempt"/>
              <a:sym typeface="Unkempt"/>
            </a:endParaRPr>
          </a:p>
        </p:txBody>
      </p:sp>
      <p:sp>
        <p:nvSpPr>
          <p:cNvPr id="100" name="Google Shape;100;p17"/>
          <p:cNvSpPr txBox="1"/>
          <p:nvPr/>
        </p:nvSpPr>
        <p:spPr>
          <a:xfrm>
            <a:off x="146350" y="4382125"/>
            <a:ext cx="1201200" cy="69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Mountain lion</a:t>
            </a:r>
            <a:endParaRPr sz="1800" b="1">
              <a:solidFill>
                <a:schemeClr val="dk1"/>
              </a:solidFill>
              <a:latin typeface="Unkempt"/>
              <a:ea typeface="Unkempt"/>
              <a:cs typeface="Unkempt"/>
              <a:sym typeface="Unkempt"/>
            </a:endParaRPr>
          </a:p>
        </p:txBody>
      </p:sp>
      <p:sp>
        <p:nvSpPr>
          <p:cNvPr id="101" name="Google Shape;101;p17"/>
          <p:cNvSpPr txBox="1"/>
          <p:nvPr/>
        </p:nvSpPr>
        <p:spPr>
          <a:xfrm>
            <a:off x="4182275" y="1489750"/>
            <a:ext cx="9828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Coyote</a:t>
            </a:r>
            <a:endParaRPr sz="1800" b="1">
              <a:solidFill>
                <a:schemeClr val="dk1"/>
              </a:solidFill>
              <a:latin typeface="Unkempt"/>
              <a:ea typeface="Unkempt"/>
              <a:cs typeface="Unkempt"/>
              <a:sym typeface="Unkempt"/>
            </a:endParaRPr>
          </a:p>
        </p:txBody>
      </p:sp>
      <p:sp>
        <p:nvSpPr>
          <p:cNvPr id="102" name="Google Shape;102;p17"/>
          <p:cNvSpPr txBox="1"/>
          <p:nvPr/>
        </p:nvSpPr>
        <p:spPr>
          <a:xfrm>
            <a:off x="7488375" y="2768850"/>
            <a:ext cx="13440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Black bear</a:t>
            </a:r>
            <a:endParaRPr sz="1800" b="1">
              <a:solidFill>
                <a:schemeClr val="dk1"/>
              </a:solidFill>
              <a:latin typeface="Unkempt"/>
              <a:ea typeface="Unkempt"/>
              <a:cs typeface="Unkempt"/>
              <a:sym typeface="Unkempt"/>
            </a:endParaRPr>
          </a:p>
        </p:txBody>
      </p:sp>
      <p:sp>
        <p:nvSpPr>
          <p:cNvPr id="103" name="Google Shape;103;p17"/>
          <p:cNvSpPr txBox="1"/>
          <p:nvPr/>
        </p:nvSpPr>
        <p:spPr>
          <a:xfrm>
            <a:off x="5913575" y="4598600"/>
            <a:ext cx="982800" cy="436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nkempt"/>
                <a:ea typeface="Unkempt"/>
                <a:cs typeface="Unkempt"/>
                <a:sym typeface="Unkempt"/>
              </a:rPr>
              <a:t>Bobcat</a:t>
            </a:r>
            <a:endParaRPr sz="1800" b="1">
              <a:solidFill>
                <a:schemeClr val="dk1"/>
              </a:solidFill>
              <a:latin typeface="Unkempt"/>
              <a:ea typeface="Unkempt"/>
              <a:cs typeface="Unkempt"/>
              <a:sym typeface="Unkemp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10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1000"/>
                                        <p:tgtEl>
                                          <p:spTgt spid="96"/>
                                        </p:tgtEl>
                                      </p:cBhvr>
                                    </p:animEffect>
                                  </p:childTnLst>
                                </p:cTn>
                              </p:par>
                              <p:par>
                                <p:cTn id="16" presetID="10" presetClass="entr" presetSubtype="0"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1000"/>
                                        <p:tgtEl>
                                          <p:spTgt spid="98"/>
                                        </p:tgtEl>
                                      </p:cBhvr>
                                    </p:animEffect>
                                  </p:childTnLst>
                                </p:cTn>
                              </p:par>
                              <p:par>
                                <p:cTn id="19" presetID="10" presetClass="entr" presetSubtype="0" fill="hold"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P spid="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512770" y="145575"/>
            <a:ext cx="5305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latin typeface="Unkempt"/>
                <a:ea typeface="Unkempt"/>
                <a:cs typeface="Unkempt"/>
                <a:sym typeface="Unkempt"/>
              </a:rPr>
              <a:t>Summer: Feeding &amp; Growing Season</a:t>
            </a:r>
            <a:endParaRPr sz="2920" b="1">
              <a:latin typeface="Unkempt"/>
              <a:ea typeface="Unkempt"/>
              <a:cs typeface="Unkempt"/>
              <a:sym typeface="Unkempt"/>
            </a:endParaRPr>
          </a:p>
        </p:txBody>
      </p:sp>
      <p:pic>
        <p:nvPicPr>
          <p:cNvPr id="109" name="Google Shape;109;p18"/>
          <p:cNvPicPr preferRelativeResize="0"/>
          <p:nvPr/>
        </p:nvPicPr>
        <p:blipFill>
          <a:blip r:embed="rId3">
            <a:alphaModFix/>
          </a:blip>
          <a:stretch>
            <a:fillRect/>
          </a:stretch>
        </p:blipFill>
        <p:spPr>
          <a:xfrm>
            <a:off x="-3" y="0"/>
            <a:ext cx="3422155" cy="5143499"/>
          </a:xfrm>
          <a:prstGeom prst="rect">
            <a:avLst/>
          </a:prstGeom>
          <a:noFill/>
          <a:ln w="9525" cap="flat" cmpd="sng">
            <a:solidFill>
              <a:srgbClr val="FFFFFF"/>
            </a:solidFill>
            <a:prstDash val="solid"/>
            <a:round/>
            <a:headEnd type="none" w="sm" len="sm"/>
            <a:tailEnd type="none" w="sm" len="sm"/>
          </a:ln>
        </p:spPr>
      </p:pic>
      <p:pic>
        <p:nvPicPr>
          <p:cNvPr id="110" name="Google Shape;110;p18"/>
          <p:cNvPicPr preferRelativeResize="0"/>
          <p:nvPr/>
        </p:nvPicPr>
        <p:blipFill>
          <a:blip r:embed="rId4">
            <a:alphaModFix/>
          </a:blip>
          <a:stretch>
            <a:fillRect/>
          </a:stretch>
        </p:blipFill>
        <p:spPr>
          <a:xfrm>
            <a:off x="4554725" y="2870025"/>
            <a:ext cx="3221899" cy="2172475"/>
          </a:xfrm>
          <a:prstGeom prst="rect">
            <a:avLst/>
          </a:prstGeom>
          <a:noFill/>
          <a:ln w="9525" cap="flat" cmpd="sng">
            <a:solidFill>
              <a:srgbClr val="FFFFFF"/>
            </a:solidFill>
            <a:prstDash val="solid"/>
            <a:round/>
            <a:headEnd type="none" w="sm" len="sm"/>
            <a:tailEnd type="none" w="sm" len="sm"/>
          </a:ln>
        </p:spPr>
      </p:pic>
      <p:sp>
        <p:nvSpPr>
          <p:cNvPr id="111" name="Google Shape;111;p18"/>
          <p:cNvSpPr txBox="1">
            <a:spLocks noGrp="1"/>
          </p:cNvSpPr>
          <p:nvPr>
            <p:ph type="body" idx="1"/>
          </p:nvPr>
        </p:nvSpPr>
        <p:spPr>
          <a:xfrm>
            <a:off x="3574900" y="1429700"/>
            <a:ext cx="5410200" cy="1309800"/>
          </a:xfrm>
          <a:prstGeom prst="rect">
            <a:avLst/>
          </a:prstGeom>
        </p:spPr>
        <p:txBody>
          <a:bodyPr spcFirstLastPara="1" wrap="square" lIns="91425" tIns="91425" rIns="91425" bIns="91425" anchor="t" anchorCtr="0">
            <a:noAutofit/>
          </a:bodyPr>
          <a:lstStyle/>
          <a:p>
            <a:pPr marL="457200" lvl="0" indent="-367030" algn="l" rtl="0">
              <a:lnSpc>
                <a:spcPct val="140000"/>
              </a:lnSpc>
              <a:spcBef>
                <a:spcPts val="0"/>
              </a:spcBef>
              <a:spcAft>
                <a:spcPts val="0"/>
              </a:spcAft>
              <a:buClr>
                <a:schemeClr val="lt1"/>
              </a:buClr>
              <a:buSzPts val="2180"/>
              <a:buFont typeface="Unkempt"/>
              <a:buChar char="●"/>
            </a:pPr>
            <a:r>
              <a:rPr lang="en" sz="2180" b="1">
                <a:solidFill>
                  <a:schemeClr val="lt1"/>
                </a:solidFill>
                <a:latin typeface="Unkempt"/>
                <a:ea typeface="Unkempt"/>
                <a:cs typeface="Unkempt"/>
                <a:sym typeface="Unkempt"/>
              </a:rPr>
              <a:t>New antlers covered in velvet</a:t>
            </a:r>
            <a:endParaRPr sz="2180" b="1">
              <a:solidFill>
                <a:schemeClr val="lt1"/>
              </a:solidFill>
              <a:latin typeface="Unkempt"/>
              <a:ea typeface="Unkempt"/>
              <a:cs typeface="Unkempt"/>
              <a:sym typeface="Unkempt"/>
            </a:endParaRPr>
          </a:p>
          <a:p>
            <a:pPr marL="457200" lvl="0" indent="-367030" algn="l" rtl="0">
              <a:lnSpc>
                <a:spcPct val="140000"/>
              </a:lnSpc>
              <a:spcBef>
                <a:spcPts val="0"/>
              </a:spcBef>
              <a:spcAft>
                <a:spcPts val="0"/>
              </a:spcAft>
              <a:buClr>
                <a:schemeClr val="lt1"/>
              </a:buClr>
              <a:buSzPts val="2180"/>
              <a:buFont typeface="Unkempt"/>
              <a:buChar char="●"/>
            </a:pPr>
            <a:r>
              <a:rPr lang="en" sz="2180" b="1">
                <a:solidFill>
                  <a:schemeClr val="lt1"/>
                </a:solidFill>
                <a:latin typeface="Unkempt"/>
                <a:ea typeface="Unkempt"/>
                <a:cs typeface="Unkempt"/>
                <a:sym typeface="Unkempt"/>
              </a:rPr>
              <a:t>Shed velvet in late summer</a:t>
            </a:r>
            <a:endParaRPr sz="2180" b="1">
              <a:solidFill>
                <a:schemeClr val="lt1"/>
              </a:solidFill>
              <a:latin typeface="Unkempt"/>
              <a:ea typeface="Unkempt"/>
              <a:cs typeface="Unkempt"/>
              <a:sym typeface="Unkempt"/>
            </a:endParaRPr>
          </a:p>
          <a:p>
            <a:pPr marL="457200" lvl="0" indent="0" algn="l" rtl="0">
              <a:lnSpc>
                <a:spcPct val="140000"/>
              </a:lnSpc>
              <a:spcBef>
                <a:spcPts val="1200"/>
              </a:spcBef>
              <a:spcAft>
                <a:spcPts val="1200"/>
              </a:spcAft>
              <a:buSzPts val="770"/>
              <a:buNone/>
            </a:pPr>
            <a:endParaRPr sz="1679"/>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1" y="0"/>
            <a:ext cx="9144000" cy="4114787"/>
          </a:xfrm>
          <a:prstGeom prst="rect">
            <a:avLst/>
          </a:prstGeom>
          <a:noFill/>
          <a:ln>
            <a:noFill/>
          </a:ln>
        </p:spPr>
      </p:pic>
      <p:sp>
        <p:nvSpPr>
          <p:cNvPr id="117" name="Google Shape;117;p19"/>
          <p:cNvSpPr txBox="1">
            <a:spLocks noGrp="1"/>
          </p:cNvSpPr>
          <p:nvPr>
            <p:ph type="title"/>
          </p:nvPr>
        </p:nvSpPr>
        <p:spPr>
          <a:xfrm>
            <a:off x="1550400" y="4013350"/>
            <a:ext cx="6043200" cy="744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Autumn: Breeding Season</a:t>
            </a:r>
            <a:endParaRPr b="1">
              <a:latin typeface="Unkempt"/>
              <a:ea typeface="Unkempt"/>
              <a:cs typeface="Unkempt"/>
              <a:sym typeface="Unkempt"/>
            </a:endParaRPr>
          </a:p>
        </p:txBody>
      </p:sp>
      <p:sp>
        <p:nvSpPr>
          <p:cNvPr id="118" name="Google Shape;118;p19"/>
          <p:cNvSpPr txBox="1"/>
          <p:nvPr/>
        </p:nvSpPr>
        <p:spPr>
          <a:xfrm>
            <a:off x="3045950" y="4593475"/>
            <a:ext cx="3062700" cy="38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Unkempt"/>
                <a:ea typeface="Unkempt"/>
                <a:cs typeface="Unkempt"/>
                <a:sym typeface="Unkempt"/>
              </a:rPr>
              <a:t>“The Rut”</a:t>
            </a:r>
            <a:endParaRPr sz="2400" b="1">
              <a:solidFill>
                <a:srgbClr val="FFFFFF"/>
              </a:solidFill>
              <a:latin typeface="Unkempt"/>
              <a:ea typeface="Unkempt"/>
              <a:cs typeface="Unkempt"/>
              <a:sym typeface="Unkemp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210700" y="3412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Unkempt"/>
                <a:ea typeface="Unkempt"/>
                <a:cs typeface="Unkempt"/>
                <a:sym typeface="Unkempt"/>
              </a:rPr>
              <a:t>Winter: Survival Season</a:t>
            </a:r>
            <a:endParaRPr b="1">
              <a:latin typeface="Unkempt"/>
              <a:ea typeface="Unkempt"/>
              <a:cs typeface="Unkempt"/>
              <a:sym typeface="Unkempt"/>
            </a:endParaRPr>
          </a:p>
        </p:txBody>
      </p:sp>
      <p:sp>
        <p:nvSpPr>
          <p:cNvPr id="124" name="Google Shape;124;p20"/>
          <p:cNvSpPr txBox="1">
            <a:spLocks noGrp="1"/>
          </p:cNvSpPr>
          <p:nvPr>
            <p:ph type="body" idx="4294967295"/>
          </p:nvPr>
        </p:nvSpPr>
        <p:spPr>
          <a:xfrm>
            <a:off x="210700" y="1835825"/>
            <a:ext cx="5260200" cy="2368800"/>
          </a:xfrm>
          <a:prstGeom prst="rect">
            <a:avLst/>
          </a:prstGeom>
        </p:spPr>
        <p:txBody>
          <a:bodyPr spcFirstLastPara="1" wrap="square" lIns="91425" tIns="91425" rIns="91425" bIns="91425" anchor="t" anchorCtr="0">
            <a:normAutofit fontScale="77500" lnSpcReduction="10000"/>
          </a:bodyPr>
          <a:lstStyle/>
          <a:p>
            <a:pPr marL="457200" lvl="0" indent="-338309" algn="l" rtl="0">
              <a:lnSpc>
                <a:spcPct val="150000"/>
              </a:lnSpc>
              <a:spcBef>
                <a:spcPts val="0"/>
              </a:spcBef>
              <a:spcAft>
                <a:spcPts val="0"/>
              </a:spcAft>
              <a:buClr>
                <a:srgbClr val="FFFFFF"/>
              </a:buClr>
              <a:buSzPct val="100000"/>
              <a:buFont typeface="Unkempt"/>
              <a:buChar char="●"/>
            </a:pPr>
            <a:r>
              <a:rPr lang="en" sz="2764" b="1">
                <a:solidFill>
                  <a:srgbClr val="FFFFFF"/>
                </a:solidFill>
                <a:latin typeface="Unkempt"/>
                <a:ea typeface="Unkempt"/>
                <a:cs typeface="Unkempt"/>
                <a:sym typeface="Unkempt"/>
              </a:rPr>
              <a:t>Shelter in dense thickets and evergreen forests</a:t>
            </a:r>
            <a:endParaRPr sz="2764" b="1">
              <a:solidFill>
                <a:srgbClr val="FFFFFF"/>
              </a:solidFill>
              <a:latin typeface="Unkempt"/>
              <a:ea typeface="Unkempt"/>
              <a:cs typeface="Unkempt"/>
              <a:sym typeface="Unkempt"/>
            </a:endParaRPr>
          </a:p>
          <a:p>
            <a:pPr marL="457200" lvl="0" indent="-338309" algn="l" rtl="0">
              <a:lnSpc>
                <a:spcPct val="150000"/>
              </a:lnSpc>
              <a:spcBef>
                <a:spcPts val="0"/>
              </a:spcBef>
              <a:spcAft>
                <a:spcPts val="0"/>
              </a:spcAft>
              <a:buClr>
                <a:srgbClr val="FFFFFF"/>
              </a:buClr>
              <a:buSzPct val="100000"/>
              <a:buFont typeface="Unkempt"/>
              <a:buChar char="●"/>
            </a:pPr>
            <a:r>
              <a:rPr lang="en" sz="2764" b="1">
                <a:solidFill>
                  <a:srgbClr val="FFFFFF"/>
                </a:solidFill>
                <a:latin typeface="Unkempt"/>
                <a:ea typeface="Unkempt"/>
                <a:cs typeface="Unkempt"/>
                <a:sym typeface="Unkempt"/>
              </a:rPr>
              <a:t>Grow a thick, double coat of hair</a:t>
            </a:r>
            <a:endParaRPr sz="2764" b="1">
              <a:solidFill>
                <a:srgbClr val="FFFFFF"/>
              </a:solidFill>
              <a:latin typeface="Unkempt"/>
              <a:ea typeface="Unkempt"/>
              <a:cs typeface="Unkempt"/>
              <a:sym typeface="Unkempt"/>
            </a:endParaRPr>
          </a:p>
          <a:p>
            <a:pPr marL="457200" lvl="0" indent="-338309" algn="l" rtl="0">
              <a:lnSpc>
                <a:spcPct val="150000"/>
              </a:lnSpc>
              <a:spcBef>
                <a:spcPts val="0"/>
              </a:spcBef>
              <a:spcAft>
                <a:spcPts val="0"/>
              </a:spcAft>
              <a:buClr>
                <a:srgbClr val="FFFFFF"/>
              </a:buClr>
              <a:buSzPct val="100000"/>
              <a:buFont typeface="Unkempt"/>
              <a:buChar char="●"/>
            </a:pPr>
            <a:r>
              <a:rPr lang="en" sz="2764" b="1">
                <a:solidFill>
                  <a:srgbClr val="FFFFFF"/>
                </a:solidFill>
                <a:latin typeface="Unkempt"/>
                <a:ea typeface="Unkempt"/>
                <a:cs typeface="Unkempt"/>
                <a:sym typeface="Unkempt"/>
              </a:rPr>
              <a:t>Take it slow!</a:t>
            </a:r>
            <a:endParaRPr sz="2764" b="1">
              <a:solidFill>
                <a:srgbClr val="FFFFFF"/>
              </a:solidFill>
              <a:latin typeface="Unkempt"/>
              <a:ea typeface="Unkempt"/>
              <a:cs typeface="Unkempt"/>
              <a:sym typeface="Unkempt"/>
            </a:endParaRPr>
          </a:p>
          <a:p>
            <a:pPr marL="457200" lvl="0" indent="-338309" algn="l" rtl="0">
              <a:lnSpc>
                <a:spcPct val="150000"/>
              </a:lnSpc>
              <a:spcBef>
                <a:spcPts val="0"/>
              </a:spcBef>
              <a:spcAft>
                <a:spcPts val="0"/>
              </a:spcAft>
              <a:buClr>
                <a:srgbClr val="FFFFFF"/>
              </a:buClr>
              <a:buSzPct val="100000"/>
              <a:buFont typeface="Unkempt"/>
              <a:buChar char="●"/>
            </a:pPr>
            <a:r>
              <a:rPr lang="en" sz="2764" b="1">
                <a:solidFill>
                  <a:srgbClr val="FFFFFF"/>
                </a:solidFill>
                <a:latin typeface="Unkempt"/>
                <a:ea typeface="Unkempt"/>
                <a:cs typeface="Unkempt"/>
                <a:sym typeface="Unkempt"/>
              </a:rPr>
              <a:t>Bucks shed antlers</a:t>
            </a:r>
            <a:endParaRPr sz="2764" b="1">
              <a:solidFill>
                <a:srgbClr val="FFFFFF"/>
              </a:solidFill>
              <a:latin typeface="Unkempt"/>
              <a:ea typeface="Unkempt"/>
              <a:cs typeface="Unkempt"/>
              <a:sym typeface="Unkempt"/>
            </a:endParaRPr>
          </a:p>
          <a:p>
            <a:pPr marL="457200" lvl="0" indent="0" algn="l" rtl="0">
              <a:lnSpc>
                <a:spcPct val="150000"/>
              </a:lnSpc>
              <a:spcBef>
                <a:spcPts val="1200"/>
              </a:spcBef>
              <a:spcAft>
                <a:spcPts val="1200"/>
              </a:spcAft>
              <a:buNone/>
            </a:pPr>
            <a:endParaRPr sz="2400"/>
          </a:p>
        </p:txBody>
      </p:sp>
      <p:pic>
        <p:nvPicPr>
          <p:cNvPr id="125" name="Google Shape;125;p20"/>
          <p:cNvPicPr preferRelativeResize="0"/>
          <p:nvPr/>
        </p:nvPicPr>
        <p:blipFill>
          <a:blip r:embed="rId3">
            <a:alphaModFix/>
          </a:blip>
          <a:stretch>
            <a:fillRect/>
          </a:stretch>
        </p:blipFill>
        <p:spPr>
          <a:xfrm>
            <a:off x="5538000" y="1748025"/>
            <a:ext cx="3258496" cy="24566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487575" y="126750"/>
            <a:ext cx="8344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b="1">
                <a:latin typeface="Unkempt"/>
                <a:ea typeface="Unkempt"/>
                <a:cs typeface="Unkempt"/>
                <a:sym typeface="Unkempt"/>
              </a:rPr>
              <a:t>Spring: Fawns are born</a:t>
            </a:r>
            <a:endParaRPr sz="2720" b="1">
              <a:latin typeface="Unkempt"/>
              <a:ea typeface="Unkempt"/>
              <a:cs typeface="Unkempt"/>
              <a:sym typeface="Unkempt"/>
            </a:endParaRPr>
          </a:p>
        </p:txBody>
      </p:sp>
      <p:sp>
        <p:nvSpPr>
          <p:cNvPr id="131" name="Google Shape;131;p21"/>
          <p:cNvSpPr txBox="1">
            <a:spLocks noGrp="1"/>
          </p:cNvSpPr>
          <p:nvPr>
            <p:ph type="body" idx="1"/>
          </p:nvPr>
        </p:nvSpPr>
        <p:spPr>
          <a:xfrm>
            <a:off x="311700" y="3321300"/>
            <a:ext cx="8520600" cy="1822200"/>
          </a:xfrm>
          <a:prstGeom prst="rect">
            <a:avLst/>
          </a:prstGeom>
        </p:spPr>
        <p:txBody>
          <a:bodyPr spcFirstLastPara="1" wrap="square" lIns="91425" tIns="91425" rIns="91425" bIns="91425" anchor="t" anchorCtr="0">
            <a:normAutofit/>
          </a:bodyPr>
          <a:lstStyle/>
          <a:p>
            <a:pPr marL="457200" lvl="0" indent="-361950" algn="l" rtl="0">
              <a:lnSpc>
                <a:spcPct val="150000"/>
              </a:lnSpc>
              <a:spcBef>
                <a:spcPts val="0"/>
              </a:spcBef>
              <a:spcAft>
                <a:spcPts val="0"/>
              </a:spcAft>
              <a:buClr>
                <a:schemeClr val="lt1"/>
              </a:buClr>
              <a:buSzPts val="2100"/>
              <a:buFont typeface="Unkempt"/>
              <a:buChar char="●"/>
            </a:pPr>
            <a:r>
              <a:rPr lang="en" sz="2100" b="1">
                <a:solidFill>
                  <a:schemeClr val="lt1"/>
                </a:solidFill>
                <a:latin typeface="Unkempt"/>
                <a:ea typeface="Unkempt"/>
                <a:cs typeface="Unkempt"/>
                <a:sym typeface="Unkempt"/>
              </a:rPr>
              <a:t>Born in May &amp; June</a:t>
            </a:r>
            <a:endParaRPr sz="2100" b="1">
              <a:solidFill>
                <a:schemeClr val="lt1"/>
              </a:solidFill>
              <a:latin typeface="Unkempt"/>
              <a:ea typeface="Unkempt"/>
              <a:cs typeface="Unkempt"/>
              <a:sym typeface="Unkempt"/>
            </a:endParaRPr>
          </a:p>
          <a:p>
            <a:pPr marL="457200" lvl="0" indent="-361950" algn="l" rtl="0">
              <a:lnSpc>
                <a:spcPct val="150000"/>
              </a:lnSpc>
              <a:spcBef>
                <a:spcPts val="0"/>
              </a:spcBef>
              <a:spcAft>
                <a:spcPts val="0"/>
              </a:spcAft>
              <a:buClr>
                <a:schemeClr val="lt1"/>
              </a:buClr>
              <a:buSzPts val="2100"/>
              <a:buFont typeface="Unkempt"/>
              <a:buChar char="●"/>
            </a:pPr>
            <a:r>
              <a:rPr lang="en" sz="2100" b="1">
                <a:solidFill>
                  <a:schemeClr val="lt1"/>
                </a:solidFill>
                <a:latin typeface="Unkempt"/>
                <a:ea typeface="Unkempt"/>
                <a:cs typeface="Unkempt"/>
                <a:sym typeface="Unkempt"/>
              </a:rPr>
              <a:t>Female fawns can remain with mom for up to two years</a:t>
            </a:r>
            <a:endParaRPr sz="2100" b="1">
              <a:solidFill>
                <a:schemeClr val="lt1"/>
              </a:solidFill>
              <a:latin typeface="Unkempt"/>
              <a:ea typeface="Unkempt"/>
              <a:cs typeface="Unkempt"/>
              <a:sym typeface="Unkempt"/>
            </a:endParaRPr>
          </a:p>
          <a:p>
            <a:pPr marL="457200" lvl="0" indent="-361950" algn="l" rtl="0">
              <a:lnSpc>
                <a:spcPct val="150000"/>
              </a:lnSpc>
              <a:spcBef>
                <a:spcPts val="0"/>
              </a:spcBef>
              <a:spcAft>
                <a:spcPts val="0"/>
              </a:spcAft>
              <a:buClr>
                <a:schemeClr val="lt1"/>
              </a:buClr>
              <a:buSzPts val="2100"/>
              <a:buFont typeface="Unkempt"/>
              <a:buChar char="●"/>
            </a:pPr>
            <a:r>
              <a:rPr lang="en" sz="2100" b="1">
                <a:solidFill>
                  <a:schemeClr val="lt1"/>
                </a:solidFill>
                <a:latin typeface="Unkempt"/>
                <a:ea typeface="Unkempt"/>
                <a:cs typeface="Unkempt"/>
                <a:sym typeface="Unkempt"/>
              </a:rPr>
              <a:t>Male fawns are driven off during fall or following spring</a:t>
            </a:r>
            <a:endParaRPr sz="2100" b="1">
              <a:solidFill>
                <a:schemeClr val="lt1"/>
              </a:solidFill>
              <a:latin typeface="Unkempt"/>
              <a:ea typeface="Unkempt"/>
              <a:cs typeface="Unkempt"/>
              <a:sym typeface="Unkempt"/>
            </a:endParaRPr>
          </a:p>
        </p:txBody>
      </p:sp>
      <p:pic>
        <p:nvPicPr>
          <p:cNvPr id="132" name="Google Shape;132;p21"/>
          <p:cNvPicPr preferRelativeResize="0"/>
          <p:nvPr/>
        </p:nvPicPr>
        <p:blipFill>
          <a:blip r:embed="rId3">
            <a:alphaModFix/>
          </a:blip>
          <a:stretch>
            <a:fillRect/>
          </a:stretch>
        </p:blipFill>
        <p:spPr>
          <a:xfrm>
            <a:off x="6070550" y="952213"/>
            <a:ext cx="2596925" cy="2192524"/>
          </a:xfrm>
          <a:prstGeom prst="rect">
            <a:avLst/>
          </a:prstGeom>
          <a:noFill/>
          <a:ln w="9525" cap="flat" cmpd="sng">
            <a:solidFill>
              <a:srgbClr val="FFFFFF"/>
            </a:solidFill>
            <a:prstDash val="solid"/>
            <a:round/>
            <a:headEnd type="none" w="sm" len="sm"/>
            <a:tailEnd type="none" w="sm" len="sm"/>
          </a:ln>
        </p:spPr>
      </p:pic>
      <p:pic>
        <p:nvPicPr>
          <p:cNvPr id="133" name="Google Shape;133;p21"/>
          <p:cNvPicPr preferRelativeResize="0"/>
          <p:nvPr/>
        </p:nvPicPr>
        <p:blipFill>
          <a:blip r:embed="rId4">
            <a:alphaModFix/>
          </a:blip>
          <a:stretch>
            <a:fillRect/>
          </a:stretch>
        </p:blipFill>
        <p:spPr>
          <a:xfrm>
            <a:off x="459325" y="928050"/>
            <a:ext cx="2801062" cy="2240849"/>
          </a:xfrm>
          <a:prstGeom prst="rect">
            <a:avLst/>
          </a:prstGeom>
          <a:noFill/>
          <a:ln w="9525" cap="flat" cmpd="sng">
            <a:solidFill>
              <a:srgbClr val="FFFFFF"/>
            </a:solidFill>
            <a:prstDash val="solid"/>
            <a:round/>
            <a:headEnd type="none" w="sm" len="sm"/>
            <a:tailEnd type="none" w="sm" len="sm"/>
          </a:ln>
        </p:spPr>
      </p:pic>
      <p:pic>
        <p:nvPicPr>
          <p:cNvPr id="134" name="Google Shape;134;p21"/>
          <p:cNvPicPr preferRelativeResize="0"/>
          <p:nvPr/>
        </p:nvPicPr>
        <p:blipFill>
          <a:blip r:embed="rId5">
            <a:alphaModFix/>
          </a:blip>
          <a:stretch>
            <a:fillRect/>
          </a:stretch>
        </p:blipFill>
        <p:spPr>
          <a:xfrm>
            <a:off x="3102388" y="1172613"/>
            <a:ext cx="3115176" cy="175172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1999</Words>
  <Application>Microsoft Office PowerPoint</Application>
  <PresentationFormat>On-screen Show (16:9)</PresentationFormat>
  <Paragraphs>112</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Unkempt</vt:lpstr>
      <vt:lpstr>Arial</vt:lpstr>
      <vt:lpstr>Simple Light</vt:lpstr>
      <vt:lpstr>The Population Puzzle RIDEM Division of Fish and Wildlife  Rhody Critter Kits Program</vt:lpstr>
      <vt:lpstr>PowerPoint Presentation</vt:lpstr>
      <vt:lpstr>White-tailed Deer</vt:lpstr>
      <vt:lpstr>What do deer eat?</vt:lpstr>
      <vt:lpstr>Which RI animals eat deer?</vt:lpstr>
      <vt:lpstr>Summer: Feeding &amp; Growing Season</vt:lpstr>
      <vt:lpstr>Autumn: Breeding Season</vt:lpstr>
      <vt:lpstr>Winter: Survival Season</vt:lpstr>
      <vt:lpstr>Spring: Fawns are born</vt:lpstr>
      <vt:lpstr>Dangers to Deer</vt:lpstr>
      <vt:lpstr>Keeping an Eye On Chronic Wasting Disease</vt:lpstr>
      <vt:lpstr>Can you survive the  year as a deer?</vt:lpstr>
      <vt:lpstr>Wild Turkey</vt:lpstr>
      <vt:lpstr>Turkey Terms</vt:lpstr>
      <vt:lpstr>What do turkeys eat?</vt:lpstr>
      <vt:lpstr>Baby turkeys are  called poults</vt:lpstr>
      <vt:lpstr>Which RI animals eat turkeys?</vt:lpstr>
      <vt:lpstr>Counting Turkeys</vt:lpstr>
      <vt:lpstr>Can you survive in the wild as a turkey?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Population Puzzle RIDEM Division of Fish and Wildlife  Rhody Critter Kits Program</dc:title>
  <cp:lastModifiedBy>Gannon, Mary (DEM)</cp:lastModifiedBy>
  <cp:revision>1</cp:revision>
  <dcterms:modified xsi:type="dcterms:W3CDTF">2021-08-31T19:40:03Z</dcterms:modified>
</cp:coreProperties>
</file>