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20"/>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Lst>
  <p:sldSz cx="9144000" cy="5143500" type="screen16x9"/>
  <p:notesSz cx="6858000" cy="9144000"/>
  <p:embeddedFontLst>
    <p:embeddedFont>
      <p:font typeface="Unkempt" panose="020B0604020202020204" charset="0"/>
      <p:regular r:id="rId21"/>
      <p:bold r:id="rId2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7993D4D-8C41-4A06-8C2C-E5D0EDD7A0B1}" v="8" dt="2021-08-31T15:07:20.82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90" d="100"/>
          <a:sy n="90" d="100"/>
        </p:scale>
        <p:origin x="816" y="72"/>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font" Target="fonts/font1.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28"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2.fntdata"/><Relationship Id="rId27"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annon, Mary (DEM)" userId="12de4988-0d83-4038-bb6d-8f396020a2a4" providerId="ADAL" clId="{37993D4D-8C41-4A06-8C2C-E5D0EDD7A0B1}"/>
    <pc:docChg chg="modSld">
      <pc:chgData name="Gannon, Mary (DEM)" userId="12de4988-0d83-4038-bb6d-8f396020a2a4" providerId="ADAL" clId="{37993D4D-8C41-4A06-8C2C-E5D0EDD7A0B1}" dt="2021-08-31T15:07:20.820" v="7" actId="1076"/>
      <pc:docMkLst>
        <pc:docMk/>
      </pc:docMkLst>
      <pc:sldChg chg="addSp modSp modNotes">
        <pc:chgData name="Gannon, Mary (DEM)" userId="12de4988-0d83-4038-bb6d-8f396020a2a4" providerId="ADAL" clId="{37993D4D-8C41-4A06-8C2C-E5D0EDD7A0B1}" dt="2021-08-31T15:07:20.820" v="7" actId="1076"/>
        <pc:sldMkLst>
          <pc:docMk/>
          <pc:sldMk cId="0" sldId="268"/>
        </pc:sldMkLst>
        <pc:picChg chg="add mod">
          <ac:chgData name="Gannon, Mary (DEM)" userId="12de4988-0d83-4038-bb6d-8f396020a2a4" providerId="ADAL" clId="{37993D4D-8C41-4A06-8C2C-E5D0EDD7A0B1}" dt="2021-08-31T15:07:20.820" v="7" actId="1076"/>
          <ac:picMkLst>
            <pc:docMk/>
            <pc:sldMk cId="0" sldId="268"/>
            <ac:picMk id="1026" creationId="{5468D8FE-4E71-48BC-988D-F3D6627FBEE4}"/>
          </ac:picMkLst>
        </pc:picChg>
        <pc:picChg chg="add mod">
          <ac:chgData name="Gannon, Mary (DEM)" userId="12de4988-0d83-4038-bb6d-8f396020a2a4" providerId="ADAL" clId="{37993D4D-8C41-4A06-8C2C-E5D0EDD7A0B1}" dt="2021-08-31T15:07:19.708" v="6" actId="1076"/>
          <ac:picMkLst>
            <pc:docMk/>
            <pc:sldMk cId="0" sldId="268"/>
            <ac:picMk id="1027" creationId="{AD3B489B-306C-4BF8-A74E-069B59F566E7}"/>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p:cNvGrpSpPr/>
        <p:nvPr/>
      </p:nvGrpSpPr>
      <p:grpSpPr>
        <a:xfrm>
          <a:off x="0" y="0"/>
          <a:ext cx="0" cy="0"/>
          <a:chOff x="0" y="0"/>
          <a:chExt cx="0" cy="0"/>
        </a:xfrm>
      </p:grpSpPr>
      <p:sp>
        <p:nvSpPr>
          <p:cNvPr id="117" name="Google Shape;117;gdf84305960_0_7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8" name="Google Shape;118;gdf84305960_0_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b="1">
                <a:solidFill>
                  <a:schemeClr val="dk1"/>
                </a:solidFill>
              </a:rPr>
              <a:t>1934: </a:t>
            </a:r>
            <a:r>
              <a:rPr lang="en">
                <a:solidFill>
                  <a:schemeClr val="dk1"/>
                </a:solidFill>
              </a:rPr>
              <a:t>President Franklin D. Roosevelt signs the Duck Stamp Act. This act makes it a requirement of all waterfowl hunters ages 16 and up to purchase a Federal Duck Stamp each year. The proceeds of Duck Stamp sales (98 cents out of every dollar), goes towards purchasing or leasing wetland habitat for the National Wildlife Refuge system.</a:t>
            </a:r>
            <a:endParaRPr>
              <a:solidFill>
                <a:schemeClr val="dk1"/>
              </a:solidFill>
            </a:endParaRPr>
          </a:p>
          <a:p>
            <a:pPr marL="0" lvl="0" indent="0" algn="l" rtl="0">
              <a:lnSpc>
                <a:spcPct val="115000"/>
              </a:lnSpc>
              <a:spcBef>
                <a:spcPts val="0"/>
              </a:spcBef>
              <a:spcAft>
                <a:spcPts val="0"/>
              </a:spcAft>
              <a:buNone/>
            </a:pPr>
            <a:endParaRPr b="1">
              <a:solidFill>
                <a:schemeClr val="dk1"/>
              </a:solidFill>
            </a:endParaRPr>
          </a:p>
          <a:p>
            <a:pPr marL="0" lvl="0" indent="0" algn="l" rtl="0">
              <a:lnSpc>
                <a:spcPct val="115000"/>
              </a:lnSpc>
              <a:spcBef>
                <a:spcPts val="0"/>
              </a:spcBef>
              <a:spcAft>
                <a:spcPts val="0"/>
              </a:spcAft>
              <a:buNone/>
            </a:pPr>
            <a:endParaRPr b="1">
              <a:solidFill>
                <a:schemeClr val="dk1"/>
              </a:solidFill>
            </a:endParaRPr>
          </a:p>
          <a:p>
            <a:pPr marL="0" lvl="0" indent="0" algn="l" rtl="0">
              <a:lnSpc>
                <a:spcPct val="115000"/>
              </a:lnSpc>
              <a:spcBef>
                <a:spcPts val="0"/>
              </a:spcBef>
              <a:spcAft>
                <a:spcPts val="0"/>
              </a:spcAft>
              <a:buNone/>
            </a:pPr>
            <a:endParaRPr b="1">
              <a:solidFill>
                <a:schemeClr val="dk1"/>
              </a:solidFil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
        <p:cNvGrpSpPr/>
        <p:nvPr/>
      </p:nvGrpSpPr>
      <p:grpSpPr>
        <a:xfrm>
          <a:off x="0" y="0"/>
          <a:ext cx="0" cy="0"/>
          <a:chOff x="0" y="0"/>
          <a:chExt cx="0" cy="0"/>
        </a:xfrm>
      </p:grpSpPr>
      <p:sp>
        <p:nvSpPr>
          <p:cNvPr id="123" name="Google Shape;123;gdf84305960_0_6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4" name="Google Shape;124;gdf84305960_0_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b="1">
                <a:solidFill>
                  <a:schemeClr val="dk1"/>
                </a:solidFill>
              </a:rPr>
              <a:t>1935:</a:t>
            </a:r>
            <a:r>
              <a:rPr lang="en">
                <a:solidFill>
                  <a:schemeClr val="dk1"/>
                </a:solidFill>
              </a:rPr>
              <a:t> The “Rhode Island Division of Fish and Game” is established, including law enforcement officers. In 1978, the Division of Fish and Wildlife and the Division of Law Enforcement would become distinct divisions at RIDEM. </a:t>
            </a:r>
            <a:endParaRPr>
              <a:solidFill>
                <a:schemeClr val="dk1"/>
              </a:solidFill>
            </a:endParaRPr>
          </a:p>
          <a:p>
            <a:pPr marL="0" lvl="0" indent="0" algn="l" rtl="0">
              <a:lnSpc>
                <a:spcPct val="115000"/>
              </a:lnSpc>
              <a:spcBef>
                <a:spcPts val="0"/>
              </a:spcBef>
              <a:spcAft>
                <a:spcPts val="0"/>
              </a:spcAft>
              <a:buNone/>
            </a:pPr>
            <a:endParaRPr b="1">
              <a:solidFill>
                <a:schemeClr val="dk1"/>
              </a:solidFill>
            </a:endParaRPr>
          </a:p>
          <a:p>
            <a:pPr marL="0" lvl="0" indent="0" algn="l" rtl="0">
              <a:lnSpc>
                <a:spcPct val="115000"/>
              </a:lnSpc>
              <a:spcBef>
                <a:spcPts val="0"/>
              </a:spcBef>
              <a:spcAft>
                <a:spcPts val="0"/>
              </a:spcAft>
              <a:buNone/>
            </a:pPr>
            <a:endParaRPr b="1">
              <a:solidFill>
                <a:schemeClr val="dk1"/>
              </a:solidFil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Google Shape;130;gdf84305960_0_8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1" name="Google Shape;131;gdf84305960_0_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b="1">
                <a:solidFill>
                  <a:schemeClr val="dk1"/>
                </a:solidFill>
              </a:rPr>
              <a:t>1937: </a:t>
            </a:r>
            <a:r>
              <a:rPr lang="en">
                <a:solidFill>
                  <a:schemeClr val="dk1"/>
                </a:solidFill>
              </a:rPr>
              <a:t>President Franklin D. Roosevelt signs the Pittman-Robertson Act. This act places an excise tax on firearms and ammunition, with a later extension to archery equipment. The proceeds of this excise tax, paid by the manufacturers, are allocated to each state by the United States Fish and Wildlife Service. The funds acquired must be used for habitat acquisition, management, and </a:t>
            </a:r>
            <a:r>
              <a:rPr lang="en">
                <a:solidFill>
                  <a:schemeClr val="dk1"/>
                </a:solidFill>
                <a:highlight>
                  <a:srgbClr val="FFFF00"/>
                </a:highlight>
              </a:rPr>
              <a:t>restoration</a:t>
            </a:r>
            <a:r>
              <a:rPr lang="en">
                <a:solidFill>
                  <a:schemeClr val="dk1"/>
                </a:solidFill>
              </a:rPr>
              <a:t>, research and monitoring of bird and mammal species, and hunter education.</a:t>
            </a:r>
            <a:endParaRPr>
              <a:solidFill>
                <a:schemeClr val="dk1"/>
              </a:solidFill>
            </a:endParaRPr>
          </a:p>
          <a:p>
            <a:pPr marL="0" lvl="0" indent="0" algn="l" rtl="0">
              <a:lnSpc>
                <a:spcPct val="115000"/>
              </a:lnSpc>
              <a:spcBef>
                <a:spcPts val="0"/>
              </a:spcBef>
              <a:spcAft>
                <a:spcPts val="0"/>
              </a:spcAft>
              <a:buNone/>
            </a:pPr>
            <a:r>
              <a:rPr lang="en">
                <a:solidFill>
                  <a:schemeClr val="dk1"/>
                </a:solidFill>
              </a:rPr>
              <a:t>EM. </a:t>
            </a:r>
            <a:endParaRPr>
              <a:solidFill>
                <a:schemeClr val="dk1"/>
              </a:solidFill>
            </a:endParaRPr>
          </a:p>
          <a:p>
            <a:pPr marL="0" lvl="0" indent="0" algn="l" rtl="0">
              <a:lnSpc>
                <a:spcPct val="115000"/>
              </a:lnSpc>
              <a:spcBef>
                <a:spcPts val="0"/>
              </a:spcBef>
              <a:spcAft>
                <a:spcPts val="0"/>
              </a:spcAft>
              <a:buNone/>
            </a:pPr>
            <a:endParaRPr b="1">
              <a:solidFill>
                <a:schemeClr val="dk1"/>
              </a:solidFill>
            </a:endParaRPr>
          </a:p>
          <a:p>
            <a:pPr marL="0" lvl="0" indent="0" algn="l" rtl="0">
              <a:lnSpc>
                <a:spcPct val="115000"/>
              </a:lnSpc>
              <a:spcBef>
                <a:spcPts val="0"/>
              </a:spcBef>
              <a:spcAft>
                <a:spcPts val="0"/>
              </a:spcAft>
              <a:buNone/>
            </a:pPr>
            <a:endParaRPr b="1">
              <a:solidFill>
                <a:schemeClr val="dk1"/>
              </a:solidFil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
        <p:cNvGrpSpPr/>
        <p:nvPr/>
      </p:nvGrpSpPr>
      <p:grpSpPr>
        <a:xfrm>
          <a:off x="0" y="0"/>
          <a:ext cx="0" cy="0"/>
          <a:chOff x="0" y="0"/>
          <a:chExt cx="0" cy="0"/>
        </a:xfrm>
      </p:grpSpPr>
      <p:sp>
        <p:nvSpPr>
          <p:cNvPr id="137" name="Google Shape;137;gdf84305960_0_8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8" name="Google Shape;138;gdf84305960_0_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b="1">
                <a:solidFill>
                  <a:schemeClr val="dk1"/>
                </a:solidFill>
              </a:rPr>
              <a:t>1956:</a:t>
            </a:r>
            <a:r>
              <a:rPr lang="en">
                <a:solidFill>
                  <a:schemeClr val="dk1"/>
                </a:solidFill>
              </a:rPr>
              <a:t> Hunter education program is established in Rhode Island to ensure safe and ethical hunting in the state.  </a:t>
            </a:r>
            <a:endParaRPr>
              <a:solidFill>
                <a:schemeClr val="dk1"/>
              </a:solidFill>
            </a:endParaRPr>
          </a:p>
          <a:p>
            <a:pPr marL="0" lvl="0" indent="0" algn="l" rtl="0">
              <a:lnSpc>
                <a:spcPct val="115000"/>
              </a:lnSpc>
              <a:spcBef>
                <a:spcPts val="0"/>
              </a:spcBef>
              <a:spcAft>
                <a:spcPts val="0"/>
              </a:spcAft>
              <a:buNone/>
            </a:pPr>
            <a:endParaRPr b="1">
              <a:solidFill>
                <a:schemeClr val="dk1"/>
              </a:solidFil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gdf84305960_0_9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3" name="Google Shape;143;gdf84305960_0_9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b="1">
                <a:solidFill>
                  <a:schemeClr val="dk1"/>
                </a:solidFill>
              </a:rPr>
              <a:t>1960: </a:t>
            </a:r>
            <a:r>
              <a:rPr lang="en">
                <a:solidFill>
                  <a:schemeClr val="dk1"/>
                </a:solidFill>
              </a:rPr>
              <a:t>Coyotes expand their range from the central United States to Rhode Island to fill the ecological niche that was left open when wolves were eradicated by colonists. </a:t>
            </a:r>
            <a:endParaRPr b="1">
              <a:solidFill>
                <a:schemeClr val="dk1"/>
              </a:solidFil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
        <p:cNvGrpSpPr/>
        <p:nvPr/>
      </p:nvGrpSpPr>
      <p:grpSpPr>
        <a:xfrm>
          <a:off x="0" y="0"/>
          <a:ext cx="0" cy="0"/>
          <a:chOff x="0" y="0"/>
          <a:chExt cx="0" cy="0"/>
        </a:xfrm>
      </p:grpSpPr>
      <p:sp>
        <p:nvSpPr>
          <p:cNvPr id="149" name="Google Shape;149;gdf84305960_0_10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0" name="Google Shape;150;gdf84305960_0_1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b="1">
                <a:solidFill>
                  <a:schemeClr val="dk1"/>
                </a:solidFill>
              </a:rPr>
              <a:t>1973:</a:t>
            </a:r>
            <a:r>
              <a:rPr lang="en">
                <a:solidFill>
                  <a:schemeClr val="dk1"/>
                </a:solidFill>
              </a:rPr>
              <a:t> The Endangered Species Act is signed, further protecting America’s endangered and threatened wildlife and their habitats. </a:t>
            </a:r>
            <a:endParaRPr b="1">
              <a:solidFill>
                <a:schemeClr val="dk1"/>
              </a:solidFil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
        <p:cNvGrpSpPr/>
        <p:nvPr/>
      </p:nvGrpSpPr>
      <p:grpSpPr>
        <a:xfrm>
          <a:off x="0" y="0"/>
          <a:ext cx="0" cy="0"/>
          <a:chOff x="0" y="0"/>
          <a:chExt cx="0" cy="0"/>
        </a:xfrm>
      </p:grpSpPr>
      <p:sp>
        <p:nvSpPr>
          <p:cNvPr id="156" name="Google Shape;156;gdf84305960_0_10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7" name="Google Shape;157;gdf84305960_0_1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b="1">
                <a:solidFill>
                  <a:schemeClr val="dk1"/>
                </a:solidFill>
              </a:rPr>
              <a:t>1976:</a:t>
            </a:r>
            <a:r>
              <a:rPr lang="en">
                <a:solidFill>
                  <a:schemeClr val="dk1"/>
                </a:solidFill>
              </a:rPr>
              <a:t> Beavers return to Rhode Island’s watersheds!</a:t>
            </a:r>
            <a:endParaRPr>
              <a:solidFill>
                <a:schemeClr val="dk1"/>
              </a:solidFill>
            </a:endParaRPr>
          </a:p>
          <a:p>
            <a:pPr marL="0" lvl="0" indent="0" algn="l" rtl="0">
              <a:lnSpc>
                <a:spcPct val="115000"/>
              </a:lnSpc>
              <a:spcBef>
                <a:spcPts val="0"/>
              </a:spcBef>
              <a:spcAft>
                <a:spcPts val="0"/>
              </a:spcAft>
              <a:buNone/>
            </a:pPr>
            <a:endParaRPr b="1">
              <a:solidFill>
                <a:schemeClr val="dk1"/>
              </a:solidFil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gdf84305960_0_11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4" name="Google Shape;164;gdf84305960_0_1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b="1">
                <a:solidFill>
                  <a:schemeClr val="dk1"/>
                </a:solidFill>
              </a:rPr>
              <a:t>2000:</a:t>
            </a:r>
            <a:r>
              <a:rPr lang="en">
                <a:solidFill>
                  <a:schemeClr val="dk1"/>
                </a:solidFill>
              </a:rPr>
              <a:t> State Wildlife Grants are established to support conservation of Species of Greatest Conservation Need, as determined by the Rhode Island Wildlife Action Plan. This plan includes birds, mammals, invertebrates (terrestrial and aquatic), fish, reptiles, and amphibians. </a:t>
            </a:r>
            <a:endParaRPr>
              <a:solidFill>
                <a:schemeClr val="dk1"/>
              </a:solidFill>
            </a:endParaRPr>
          </a:p>
          <a:p>
            <a:pPr marL="0" lvl="0" indent="0" algn="l" rtl="0">
              <a:lnSpc>
                <a:spcPct val="115000"/>
              </a:lnSpc>
              <a:spcBef>
                <a:spcPts val="0"/>
              </a:spcBef>
              <a:spcAft>
                <a:spcPts val="0"/>
              </a:spcAft>
              <a:buNone/>
            </a:pPr>
            <a:endParaRPr b="1">
              <a:solidFill>
                <a:schemeClr val="dk1"/>
              </a:solidFill>
            </a:endParaRPr>
          </a:p>
          <a:p>
            <a:pPr marL="0" lvl="0" indent="0" algn="l" rtl="0">
              <a:lnSpc>
                <a:spcPct val="115000"/>
              </a:lnSpc>
              <a:spcBef>
                <a:spcPts val="0"/>
              </a:spcBef>
              <a:spcAft>
                <a:spcPts val="0"/>
              </a:spcAft>
              <a:buNone/>
            </a:pPr>
            <a:endParaRPr b="1">
              <a:solidFill>
                <a:schemeClr val="dk1"/>
              </a:solidFil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
        <p:cNvGrpSpPr/>
        <p:nvPr/>
      </p:nvGrpSpPr>
      <p:grpSpPr>
        <a:xfrm>
          <a:off x="0" y="0"/>
          <a:ext cx="0" cy="0"/>
          <a:chOff x="0" y="0"/>
          <a:chExt cx="0" cy="0"/>
        </a:xfrm>
      </p:grpSpPr>
      <p:sp>
        <p:nvSpPr>
          <p:cNvPr id="169" name="Google Shape;169;gdf84305960_0_12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0" name="Google Shape;170;gdf84305960_0_1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b="1">
                <a:solidFill>
                  <a:schemeClr val="dk1"/>
                </a:solidFill>
              </a:rPr>
              <a:t>Present Day: </a:t>
            </a:r>
            <a:r>
              <a:rPr lang="en">
                <a:solidFill>
                  <a:schemeClr val="dk1"/>
                </a:solidFill>
              </a:rPr>
              <a:t>The Rhode Island Division of Fish and Wildlife continues to protect, restore, and manage wildlife populations and their habitats. </a:t>
            </a:r>
            <a:endParaRPr b="1">
              <a:solidFill>
                <a:schemeClr val="dk1"/>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
        <p:cNvGrpSpPr/>
        <p:nvPr/>
      </p:nvGrpSpPr>
      <p:grpSpPr>
        <a:xfrm>
          <a:off x="0" y="0"/>
          <a:ext cx="0" cy="0"/>
          <a:chOff x="0" y="0"/>
          <a:chExt cx="0" cy="0"/>
        </a:xfrm>
      </p:grpSpPr>
      <p:sp>
        <p:nvSpPr>
          <p:cNvPr id="59" name="Google Shape;59;gdf84305960_0_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 name="Google Shape;60;gdf84305960_0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b="1">
                <a:solidFill>
                  <a:schemeClr val="dk1"/>
                </a:solidFill>
              </a:rPr>
              <a:t>Before 1600: </a:t>
            </a:r>
            <a:r>
              <a:rPr lang="en">
                <a:solidFill>
                  <a:schemeClr val="dk1"/>
                </a:solidFill>
              </a:rPr>
              <a:t>Indigenous people live, farm, hunt, trap, and fish for survival. The Narragansett, Wampanoag, Niantic, Nipmuck, Manissean, and Pequot tribes all relied on natural resources in Rhode Island. Members of these tribes are still here today, continuing their cultural practices and relationship to wildlife resources.</a:t>
            </a:r>
            <a:endParaRPr>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
        <p:cNvGrpSpPr/>
        <p:nvPr/>
      </p:nvGrpSpPr>
      <p:grpSpPr>
        <a:xfrm>
          <a:off x="0" y="0"/>
          <a:ext cx="0" cy="0"/>
          <a:chOff x="0" y="0"/>
          <a:chExt cx="0" cy="0"/>
        </a:xfrm>
      </p:grpSpPr>
      <p:sp>
        <p:nvSpPr>
          <p:cNvPr id="68" name="Google Shape;68;gdf84305960_0_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 name="Google Shape;69;gdf84305960_0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b="1">
                <a:solidFill>
                  <a:schemeClr val="dk1"/>
                </a:solidFill>
              </a:rPr>
              <a:t>1636:</a:t>
            </a:r>
            <a:r>
              <a:rPr lang="en">
                <a:solidFill>
                  <a:schemeClr val="dk1"/>
                </a:solidFill>
              </a:rPr>
              <a:t> First European settlement in Rhode Island is founded by Roger Williams.</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
        <p:cNvGrpSpPr/>
        <p:nvPr/>
      </p:nvGrpSpPr>
      <p:grpSpPr>
        <a:xfrm>
          <a:off x="0" y="0"/>
          <a:ext cx="0" cy="0"/>
          <a:chOff x="0" y="0"/>
          <a:chExt cx="0" cy="0"/>
        </a:xfrm>
      </p:grpSpPr>
      <p:sp>
        <p:nvSpPr>
          <p:cNvPr id="74" name="Google Shape;74;gdf84305960_0_1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 name="Google Shape;75;gdf84305960_0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b="1">
                <a:solidFill>
                  <a:schemeClr val="dk1"/>
                </a:solidFill>
              </a:rPr>
              <a:t>1740:</a:t>
            </a:r>
            <a:r>
              <a:rPr lang="en">
                <a:solidFill>
                  <a:schemeClr val="dk1"/>
                </a:solidFill>
              </a:rPr>
              <a:t> Extensive European settlement leads to forest habitat removal for agriculture, overhunting/trapping of game, and removal of predators (wolves, mountain lions).</a:t>
            </a:r>
            <a:endParaRPr>
              <a:solidFill>
                <a:schemeClr val="dk1"/>
              </a:solidFill>
            </a:endParaRPr>
          </a:p>
          <a:p>
            <a:pPr marL="0" lvl="0" indent="0" algn="l" rtl="0">
              <a:lnSpc>
                <a:spcPct val="115000"/>
              </a:lnSpc>
              <a:spcBef>
                <a:spcPts val="0"/>
              </a:spcBef>
              <a:spcAft>
                <a:spcPts val="0"/>
              </a:spcAft>
              <a:buNone/>
            </a:pPr>
            <a:r>
              <a:rPr lang="en">
                <a:solidFill>
                  <a:schemeClr val="dk1"/>
                </a:solidFill>
              </a:rPr>
              <a:t>Photo: Harvard Forest</a:t>
            </a:r>
            <a:endParaRPr>
              <a:solidFill>
                <a:schemeClr val="dk1"/>
              </a:solidFill>
            </a:endParaRPr>
          </a:p>
          <a:p>
            <a:pPr marL="0" lvl="0" indent="0" algn="l" rtl="0">
              <a:lnSpc>
                <a:spcPct val="115000"/>
              </a:lnSpc>
              <a:spcBef>
                <a:spcPts val="0"/>
              </a:spcBef>
              <a:spcAft>
                <a:spcPts val="0"/>
              </a:spcAft>
              <a:buNone/>
            </a:pPr>
            <a:endParaRPr b="1">
              <a:solidFill>
                <a:schemeClr val="dk1"/>
              </a:solidFil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gdf84305960_0_2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 name="Google Shape;82;gdf84305960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b="1">
                <a:solidFill>
                  <a:schemeClr val="dk1"/>
                </a:solidFill>
              </a:rPr>
              <a:t>1800:</a:t>
            </a:r>
            <a:r>
              <a:rPr lang="en">
                <a:solidFill>
                  <a:schemeClr val="dk1"/>
                </a:solidFill>
              </a:rPr>
              <a:t> The American black bear disappears from Rhode Island. The top map shows the distribution of black bears prior to European settlement. The bottom map shows the modern distribution of black bears, though some areas are starting to see black bear populations again (like we are in Rhode Island!).</a:t>
            </a:r>
            <a:endParaRPr>
              <a:solidFill>
                <a:schemeClr val="dk1"/>
              </a:solidFill>
            </a:endParaRPr>
          </a:p>
          <a:p>
            <a:pPr marL="0" lvl="0" indent="0" algn="l" rtl="0">
              <a:lnSpc>
                <a:spcPct val="115000"/>
              </a:lnSpc>
              <a:spcBef>
                <a:spcPts val="0"/>
              </a:spcBef>
              <a:spcAft>
                <a:spcPts val="0"/>
              </a:spcAft>
              <a:buNone/>
            </a:pPr>
            <a:endParaRPr b="1">
              <a:solidFill>
                <a:schemeClr val="dk1"/>
              </a:solidFill>
            </a:endParaRPr>
          </a:p>
          <a:p>
            <a:pPr marL="0" lvl="0" indent="0" algn="l" rtl="0">
              <a:lnSpc>
                <a:spcPct val="115000"/>
              </a:lnSpc>
              <a:spcBef>
                <a:spcPts val="0"/>
              </a:spcBef>
              <a:spcAft>
                <a:spcPts val="0"/>
              </a:spcAft>
              <a:buNone/>
            </a:pPr>
            <a:endParaRPr b="1">
              <a:solidFill>
                <a:schemeClr val="dk1"/>
              </a:solidFil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
        <p:cNvGrpSpPr/>
        <p:nvPr/>
      </p:nvGrpSpPr>
      <p:grpSpPr>
        <a:xfrm>
          <a:off x="0" y="0"/>
          <a:ext cx="0" cy="0"/>
          <a:chOff x="0" y="0"/>
          <a:chExt cx="0" cy="0"/>
        </a:xfrm>
      </p:grpSpPr>
      <p:sp>
        <p:nvSpPr>
          <p:cNvPr id="89" name="Google Shape;89;gdf84305960_0_3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0" name="Google Shape;90;gdf84305960_0_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b="1">
                <a:solidFill>
                  <a:schemeClr val="dk1"/>
                </a:solidFill>
              </a:rPr>
              <a:t>1830:</a:t>
            </a:r>
            <a:r>
              <a:rPr lang="en">
                <a:solidFill>
                  <a:schemeClr val="dk1"/>
                </a:solidFill>
              </a:rPr>
              <a:t> Peak levels of </a:t>
            </a:r>
            <a:r>
              <a:rPr lang="en">
                <a:solidFill>
                  <a:schemeClr val="dk1"/>
                </a:solidFill>
                <a:highlight>
                  <a:srgbClr val="FFFF00"/>
                </a:highlight>
              </a:rPr>
              <a:t>deforestation</a:t>
            </a:r>
            <a:r>
              <a:rPr lang="en">
                <a:solidFill>
                  <a:schemeClr val="dk1"/>
                </a:solidFill>
              </a:rPr>
              <a:t>. Market hunting of waterfowl and other birds begins to become popular, resulting in the overharvest of many bird species and subsequent population declines. </a:t>
            </a:r>
            <a:endParaRPr b="1">
              <a:solidFill>
                <a:schemeClr val="dk1"/>
              </a:solidFil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gdf84305960_0_4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 name="Google Shape;97;gdf84305960_0_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b="1">
                <a:solidFill>
                  <a:schemeClr val="dk1"/>
                </a:solidFill>
              </a:rPr>
              <a:t>1900:</a:t>
            </a:r>
            <a:r>
              <a:rPr lang="en">
                <a:solidFill>
                  <a:schemeClr val="dk1"/>
                </a:solidFill>
              </a:rPr>
              <a:t> The Lacey Act, the first federal legislation for wildlife, is signed. This Act made it “unlawful to import, export, sell, acquire, or purchase fish, wildlife or plants that are taken, possessed, transported, or sold.”</a:t>
            </a:r>
            <a:endParaRPr b="1">
              <a:solidFill>
                <a:schemeClr val="dk1"/>
              </a:solidFil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p:cNvGrpSpPr/>
        <p:nvPr/>
      </p:nvGrpSpPr>
      <p:grpSpPr>
        <a:xfrm>
          <a:off x="0" y="0"/>
          <a:ext cx="0" cy="0"/>
          <a:chOff x="0" y="0"/>
          <a:chExt cx="0" cy="0"/>
        </a:xfrm>
      </p:grpSpPr>
      <p:sp>
        <p:nvSpPr>
          <p:cNvPr id="103" name="Google Shape;103;gdf84305960_0_5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4" name="Google Shape;104;gdf84305960_0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b="1">
                <a:solidFill>
                  <a:schemeClr val="dk1"/>
                </a:solidFill>
              </a:rPr>
              <a:t>1910:</a:t>
            </a:r>
            <a:r>
              <a:rPr lang="en">
                <a:solidFill>
                  <a:schemeClr val="dk1"/>
                </a:solidFill>
              </a:rPr>
              <a:t> Farms have increasingly been abandoned as people move to cities for work, or moved westward for better farming opportunities. Forests begin to regenerate, and are logged for timber.</a:t>
            </a:r>
            <a:endParaRPr>
              <a:solidFill>
                <a:schemeClr val="dk1"/>
              </a:solidFill>
            </a:endParaRPr>
          </a:p>
          <a:p>
            <a:pPr marL="0" lvl="0" indent="0" algn="l" rtl="0">
              <a:lnSpc>
                <a:spcPct val="115000"/>
              </a:lnSpc>
              <a:spcBef>
                <a:spcPts val="0"/>
              </a:spcBef>
              <a:spcAft>
                <a:spcPts val="0"/>
              </a:spcAft>
              <a:buNone/>
            </a:pPr>
            <a:endParaRPr b="1">
              <a:solidFill>
                <a:schemeClr val="dk1"/>
              </a:solidFil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
        <p:cNvGrpSpPr/>
        <p:nvPr/>
      </p:nvGrpSpPr>
      <p:grpSpPr>
        <a:xfrm>
          <a:off x="0" y="0"/>
          <a:ext cx="0" cy="0"/>
          <a:chOff x="0" y="0"/>
          <a:chExt cx="0" cy="0"/>
        </a:xfrm>
      </p:grpSpPr>
      <p:sp>
        <p:nvSpPr>
          <p:cNvPr id="109" name="Google Shape;109;gdf84305960_0_5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0" name="Google Shape;110;gdf84305960_0_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b="1">
                <a:solidFill>
                  <a:schemeClr val="dk1"/>
                </a:solidFill>
              </a:rPr>
              <a:t>1918:</a:t>
            </a:r>
            <a:r>
              <a:rPr lang="en">
                <a:solidFill>
                  <a:schemeClr val="dk1"/>
                </a:solidFill>
              </a:rPr>
              <a:t> The Migratory Bird Treaty Act is passed. This Act states that “it is unlawful to pursue, hunt, take, capture, kill, possess, sell, purchase, barter, import, export, or transport any migratory bird, or any part, nest, or egg of any such bird, unless authorized under a permit issued by the Secretary of the Interior.” A few exceptions include scientific research (with a permit), species that are hunted under strict regulations during set seasons, and artifacts for Native American cultural and religious ceremonies. </a:t>
            </a:r>
            <a:endParaRPr>
              <a:solidFill>
                <a:schemeClr val="dk1"/>
              </a:solidFill>
            </a:endParaRPr>
          </a:p>
          <a:p>
            <a:pPr marL="0" lvl="0" indent="0" algn="l" rtl="0">
              <a:lnSpc>
                <a:spcPct val="115000"/>
              </a:lnSpc>
              <a:spcBef>
                <a:spcPts val="0"/>
              </a:spcBef>
              <a:spcAft>
                <a:spcPts val="0"/>
              </a:spcAft>
              <a:buNone/>
            </a:pPr>
            <a:endParaRPr b="1">
              <a:solidFill>
                <a:schemeClr val="dk1"/>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3.xml"/><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2.xml"/><Relationship Id="rId1" Type="http://schemas.openxmlformats.org/officeDocument/2006/relationships/slideLayout" Target="../slideLayouts/slideLayout3.xml"/><Relationship Id="rId4" Type="http://schemas.openxmlformats.org/officeDocument/2006/relationships/image" Target="../media/image22.png"/></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3.xml"/><Relationship Id="rId1" Type="http://schemas.openxmlformats.org/officeDocument/2006/relationships/slideLayout" Target="../slideLayouts/slideLayout3.xml"/><Relationship Id="rId4" Type="http://schemas.openxmlformats.org/officeDocument/2006/relationships/image" Target="../media/image24.png"/></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4.xml"/><Relationship Id="rId1" Type="http://schemas.openxmlformats.org/officeDocument/2006/relationships/slideLayout" Target="../slideLayouts/slideLayout3.xml"/><Relationship Id="rId4" Type="http://schemas.openxmlformats.org/officeDocument/2006/relationships/image" Target="../media/image26.png"/></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5.xml"/><Relationship Id="rId1" Type="http://schemas.openxmlformats.org/officeDocument/2006/relationships/slideLayout" Target="../slideLayouts/slideLayout3.xml"/><Relationship Id="rId4" Type="http://schemas.openxmlformats.org/officeDocument/2006/relationships/image" Target="../media/image28.png"/></Relationships>
</file>

<file path=ppt/slides/_rels/slide1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6.xml"/><Relationship Id="rId1" Type="http://schemas.openxmlformats.org/officeDocument/2006/relationships/slideLayout" Target="../slideLayouts/slideLayout3.xml"/><Relationship Id="rId4" Type="http://schemas.openxmlformats.org/officeDocument/2006/relationships/image" Target="../media/image30.png"/></Relationships>
</file>

<file path=ppt/slides/_rels/slide1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notesSlide" Target="../notesSlides/notesSlide18.xml"/><Relationship Id="rId1" Type="http://schemas.openxmlformats.org/officeDocument/2006/relationships/slideLayout" Target="../slideLayouts/slideLayout3.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4.jp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3.xml"/><Relationship Id="rId5" Type="http://schemas.openxmlformats.org/officeDocument/2006/relationships/image" Target="../media/image10.png"/><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3.xml"/><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185800" y="-301700"/>
            <a:ext cx="9539475" cy="5517003"/>
          </a:xfrm>
          <a:prstGeom prst="rect">
            <a:avLst/>
          </a:prstGeom>
          <a:noFill/>
          <a:ln>
            <a:noFill/>
          </a:ln>
        </p:spPr>
      </p:pic>
      <p:sp>
        <p:nvSpPr>
          <p:cNvPr id="55" name="Google Shape;55;p13"/>
          <p:cNvSpPr txBox="1"/>
          <p:nvPr/>
        </p:nvSpPr>
        <p:spPr>
          <a:xfrm>
            <a:off x="-207075" y="888250"/>
            <a:ext cx="9539400" cy="2021700"/>
          </a:xfrm>
          <a:prstGeom prst="rect">
            <a:avLst/>
          </a:prstGeom>
          <a:solidFill>
            <a:srgbClr val="45818E"/>
          </a:solidFill>
          <a:ln>
            <a:noFill/>
          </a:ln>
        </p:spPr>
        <p:txBody>
          <a:bodyPr spcFirstLastPara="1" wrap="square" lIns="91425" tIns="91425" rIns="91425" bIns="91425" anchor="b" anchorCtr="0">
            <a:normAutofit lnSpcReduction="10000"/>
          </a:bodyPr>
          <a:lstStyle/>
          <a:p>
            <a:pPr marL="0" lvl="0" indent="0" algn="ctr" rtl="0">
              <a:spcBef>
                <a:spcPts val="0"/>
              </a:spcBef>
              <a:spcAft>
                <a:spcPts val="0"/>
              </a:spcAft>
              <a:buNone/>
            </a:pPr>
            <a:r>
              <a:rPr lang="en" sz="5200" b="1">
                <a:latin typeface="Unkempt"/>
                <a:ea typeface="Unkempt"/>
                <a:cs typeface="Unkempt"/>
                <a:sym typeface="Unkempt"/>
              </a:rPr>
              <a:t>Learning from the Past</a:t>
            </a:r>
            <a:endParaRPr sz="5200" b="1">
              <a:solidFill>
                <a:srgbClr val="000000"/>
              </a:solidFill>
              <a:latin typeface="Unkempt"/>
              <a:ea typeface="Unkempt"/>
              <a:cs typeface="Unkempt"/>
              <a:sym typeface="Unkempt"/>
            </a:endParaRPr>
          </a:p>
          <a:p>
            <a:pPr marL="0" lvl="0" indent="0" algn="ctr" rtl="0">
              <a:spcBef>
                <a:spcPts val="0"/>
              </a:spcBef>
              <a:spcAft>
                <a:spcPts val="0"/>
              </a:spcAft>
              <a:buNone/>
            </a:pPr>
            <a:r>
              <a:rPr lang="en" sz="3755" b="1">
                <a:solidFill>
                  <a:srgbClr val="000000"/>
                </a:solidFill>
                <a:latin typeface="Unkempt"/>
                <a:ea typeface="Unkempt"/>
                <a:cs typeface="Unkempt"/>
                <a:sym typeface="Unkempt"/>
              </a:rPr>
              <a:t>RIDEM Division of Fish and Wildlife </a:t>
            </a:r>
            <a:endParaRPr sz="3755" b="1">
              <a:solidFill>
                <a:srgbClr val="000000"/>
              </a:solidFill>
              <a:latin typeface="Unkempt"/>
              <a:ea typeface="Unkempt"/>
              <a:cs typeface="Unkempt"/>
              <a:sym typeface="Unkempt"/>
            </a:endParaRPr>
          </a:p>
          <a:p>
            <a:pPr marL="0" lvl="0" indent="0" algn="ctr" rtl="0">
              <a:spcBef>
                <a:spcPts val="0"/>
              </a:spcBef>
              <a:spcAft>
                <a:spcPts val="0"/>
              </a:spcAft>
              <a:buNone/>
            </a:pPr>
            <a:r>
              <a:rPr lang="en" sz="3755" b="1">
                <a:solidFill>
                  <a:srgbClr val="000000"/>
                </a:solidFill>
                <a:latin typeface="Unkempt"/>
                <a:ea typeface="Unkempt"/>
                <a:cs typeface="Unkempt"/>
                <a:sym typeface="Unkempt"/>
              </a:rPr>
              <a:t>Rhody Critter Kits Program</a:t>
            </a:r>
            <a:endParaRPr sz="3755" b="1">
              <a:solidFill>
                <a:srgbClr val="000000"/>
              </a:solidFill>
              <a:latin typeface="Unkempt"/>
              <a:ea typeface="Unkempt"/>
              <a:cs typeface="Unkempt"/>
              <a:sym typeface="Unkempt"/>
            </a:endParaRPr>
          </a:p>
        </p:txBody>
      </p:sp>
      <p:sp>
        <p:nvSpPr>
          <p:cNvPr id="56" name="Google Shape;56;p13"/>
          <p:cNvSpPr/>
          <p:nvPr/>
        </p:nvSpPr>
        <p:spPr>
          <a:xfrm>
            <a:off x="-185625" y="2877175"/>
            <a:ext cx="9539400" cy="1198200"/>
          </a:xfrm>
          <a:prstGeom prst="rect">
            <a:avLst/>
          </a:prstGeom>
          <a:solidFill>
            <a:srgbClr val="4581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57" name="Google Shape;57;p13"/>
          <p:cNvPicPr preferRelativeResize="0"/>
          <p:nvPr/>
        </p:nvPicPr>
        <p:blipFill rotWithShape="1">
          <a:blip r:embed="rId4">
            <a:alphaModFix/>
          </a:blip>
          <a:srcRect r="22672"/>
          <a:stretch/>
        </p:blipFill>
        <p:spPr>
          <a:xfrm>
            <a:off x="3054862" y="2877175"/>
            <a:ext cx="3291637" cy="10434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45818E"/>
        </a:solidFill>
        <a:effectLst/>
      </p:bgPr>
    </p:bg>
    <p:spTree>
      <p:nvGrpSpPr>
        <p:cNvPr id="1" name="Shape 119"/>
        <p:cNvGrpSpPr/>
        <p:nvPr/>
      </p:nvGrpSpPr>
      <p:grpSpPr>
        <a:xfrm>
          <a:off x="0" y="0"/>
          <a:ext cx="0" cy="0"/>
          <a:chOff x="0" y="0"/>
          <a:chExt cx="0" cy="0"/>
        </a:xfrm>
      </p:grpSpPr>
      <p:sp>
        <p:nvSpPr>
          <p:cNvPr id="120" name="Google Shape;120;p22"/>
          <p:cNvSpPr txBox="1">
            <a:spLocks noGrp="1"/>
          </p:cNvSpPr>
          <p:nvPr>
            <p:ph type="title"/>
          </p:nvPr>
        </p:nvSpPr>
        <p:spPr>
          <a:xfrm>
            <a:off x="413625" y="306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b="1">
                <a:latin typeface="Unkempt"/>
                <a:ea typeface="Unkempt"/>
                <a:cs typeface="Unkempt"/>
                <a:sym typeface="Unkempt"/>
              </a:rPr>
              <a:t>1934</a:t>
            </a:r>
            <a:endParaRPr b="1">
              <a:latin typeface="Unkempt"/>
              <a:ea typeface="Unkempt"/>
              <a:cs typeface="Unkempt"/>
              <a:sym typeface="Unkempt"/>
            </a:endParaRPr>
          </a:p>
        </p:txBody>
      </p:sp>
      <p:pic>
        <p:nvPicPr>
          <p:cNvPr id="121" name="Google Shape;121;p22"/>
          <p:cNvPicPr preferRelativeResize="0"/>
          <p:nvPr/>
        </p:nvPicPr>
        <p:blipFill>
          <a:blip r:embed="rId3">
            <a:alphaModFix/>
          </a:blip>
          <a:stretch>
            <a:fillRect/>
          </a:stretch>
        </p:blipFill>
        <p:spPr>
          <a:xfrm>
            <a:off x="2005900" y="753100"/>
            <a:ext cx="5530691" cy="3959975"/>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45818E"/>
        </a:solidFill>
        <a:effectLst/>
      </p:bgPr>
    </p:bg>
    <p:spTree>
      <p:nvGrpSpPr>
        <p:cNvPr id="1" name="Shape 125"/>
        <p:cNvGrpSpPr/>
        <p:nvPr/>
      </p:nvGrpSpPr>
      <p:grpSpPr>
        <a:xfrm>
          <a:off x="0" y="0"/>
          <a:ext cx="0" cy="0"/>
          <a:chOff x="0" y="0"/>
          <a:chExt cx="0" cy="0"/>
        </a:xfrm>
      </p:grpSpPr>
      <p:sp>
        <p:nvSpPr>
          <p:cNvPr id="126" name="Google Shape;126;p23"/>
          <p:cNvSpPr txBox="1">
            <a:spLocks noGrp="1"/>
          </p:cNvSpPr>
          <p:nvPr>
            <p:ph type="title"/>
          </p:nvPr>
        </p:nvSpPr>
        <p:spPr>
          <a:xfrm>
            <a:off x="413625" y="306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b="1">
                <a:latin typeface="Unkempt"/>
                <a:ea typeface="Unkempt"/>
                <a:cs typeface="Unkempt"/>
                <a:sym typeface="Unkempt"/>
              </a:rPr>
              <a:t>1935</a:t>
            </a:r>
            <a:endParaRPr b="1">
              <a:latin typeface="Unkempt"/>
              <a:ea typeface="Unkempt"/>
              <a:cs typeface="Unkempt"/>
              <a:sym typeface="Unkempt"/>
            </a:endParaRPr>
          </a:p>
        </p:txBody>
      </p:sp>
      <p:pic>
        <p:nvPicPr>
          <p:cNvPr id="127" name="Google Shape;127;p23"/>
          <p:cNvPicPr preferRelativeResize="0"/>
          <p:nvPr/>
        </p:nvPicPr>
        <p:blipFill>
          <a:blip r:embed="rId3">
            <a:alphaModFix/>
          </a:blip>
          <a:stretch>
            <a:fillRect/>
          </a:stretch>
        </p:blipFill>
        <p:spPr>
          <a:xfrm>
            <a:off x="365550" y="994050"/>
            <a:ext cx="5188750" cy="3605750"/>
          </a:xfrm>
          <a:prstGeom prst="rect">
            <a:avLst/>
          </a:prstGeom>
          <a:noFill/>
          <a:ln>
            <a:noFill/>
          </a:ln>
        </p:spPr>
      </p:pic>
      <p:pic>
        <p:nvPicPr>
          <p:cNvPr id="128" name="Google Shape;128;p23"/>
          <p:cNvPicPr preferRelativeResize="0"/>
          <p:nvPr/>
        </p:nvPicPr>
        <p:blipFill>
          <a:blip r:embed="rId4">
            <a:alphaModFix/>
          </a:blip>
          <a:stretch>
            <a:fillRect/>
          </a:stretch>
        </p:blipFill>
        <p:spPr>
          <a:xfrm>
            <a:off x="5715975" y="1318425"/>
            <a:ext cx="2857500" cy="285750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45818E"/>
        </a:solidFill>
        <a:effectLst/>
      </p:bgPr>
    </p:bg>
    <p:spTree>
      <p:nvGrpSpPr>
        <p:cNvPr id="1" name="Shape 132"/>
        <p:cNvGrpSpPr/>
        <p:nvPr/>
      </p:nvGrpSpPr>
      <p:grpSpPr>
        <a:xfrm>
          <a:off x="0" y="0"/>
          <a:ext cx="0" cy="0"/>
          <a:chOff x="0" y="0"/>
          <a:chExt cx="0" cy="0"/>
        </a:xfrm>
      </p:grpSpPr>
      <p:sp>
        <p:nvSpPr>
          <p:cNvPr id="133" name="Google Shape;133;p24"/>
          <p:cNvSpPr txBox="1">
            <a:spLocks noGrp="1"/>
          </p:cNvSpPr>
          <p:nvPr>
            <p:ph type="title"/>
          </p:nvPr>
        </p:nvSpPr>
        <p:spPr>
          <a:xfrm>
            <a:off x="413625" y="306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b="1">
                <a:latin typeface="Unkempt"/>
                <a:ea typeface="Unkempt"/>
                <a:cs typeface="Unkempt"/>
                <a:sym typeface="Unkempt"/>
              </a:rPr>
              <a:t>1937</a:t>
            </a:r>
            <a:endParaRPr b="1">
              <a:latin typeface="Unkempt"/>
              <a:ea typeface="Unkempt"/>
              <a:cs typeface="Unkempt"/>
              <a:sym typeface="Unkempt"/>
            </a:endParaRPr>
          </a:p>
        </p:txBody>
      </p:sp>
      <p:pic>
        <p:nvPicPr>
          <p:cNvPr id="134" name="Google Shape;134;p24"/>
          <p:cNvPicPr preferRelativeResize="0"/>
          <p:nvPr/>
        </p:nvPicPr>
        <p:blipFill>
          <a:blip r:embed="rId3">
            <a:alphaModFix/>
          </a:blip>
          <a:stretch>
            <a:fillRect/>
          </a:stretch>
        </p:blipFill>
        <p:spPr>
          <a:xfrm>
            <a:off x="967950" y="836525"/>
            <a:ext cx="3519978" cy="3959975"/>
          </a:xfrm>
          <a:prstGeom prst="rect">
            <a:avLst/>
          </a:prstGeom>
          <a:noFill/>
          <a:ln>
            <a:noFill/>
          </a:ln>
        </p:spPr>
      </p:pic>
      <p:pic>
        <p:nvPicPr>
          <p:cNvPr id="135" name="Google Shape;135;p24"/>
          <p:cNvPicPr preferRelativeResize="0"/>
          <p:nvPr/>
        </p:nvPicPr>
        <p:blipFill>
          <a:blip r:embed="rId4">
            <a:alphaModFix/>
          </a:blip>
          <a:stretch>
            <a:fillRect/>
          </a:stretch>
        </p:blipFill>
        <p:spPr>
          <a:xfrm>
            <a:off x="5160474" y="1160875"/>
            <a:ext cx="2992500" cy="2957025"/>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45818E"/>
        </a:solidFill>
        <a:effectLst/>
      </p:bgPr>
    </p:bg>
    <p:spTree>
      <p:nvGrpSpPr>
        <p:cNvPr id="1" name="Shape 139"/>
        <p:cNvGrpSpPr/>
        <p:nvPr/>
      </p:nvGrpSpPr>
      <p:grpSpPr>
        <a:xfrm>
          <a:off x="0" y="0"/>
          <a:ext cx="0" cy="0"/>
          <a:chOff x="0" y="0"/>
          <a:chExt cx="0" cy="0"/>
        </a:xfrm>
      </p:grpSpPr>
      <p:sp>
        <p:nvSpPr>
          <p:cNvPr id="140" name="Google Shape;140;p25"/>
          <p:cNvSpPr txBox="1">
            <a:spLocks noGrp="1"/>
          </p:cNvSpPr>
          <p:nvPr>
            <p:ph type="title"/>
          </p:nvPr>
        </p:nvSpPr>
        <p:spPr>
          <a:xfrm>
            <a:off x="413625" y="306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b="1">
                <a:latin typeface="Unkempt"/>
                <a:ea typeface="Unkempt"/>
                <a:cs typeface="Unkempt"/>
                <a:sym typeface="Unkempt"/>
              </a:rPr>
              <a:t>1956</a:t>
            </a:r>
            <a:endParaRPr b="1">
              <a:latin typeface="Unkempt"/>
              <a:ea typeface="Unkempt"/>
              <a:cs typeface="Unkempt"/>
              <a:sym typeface="Unkempt"/>
            </a:endParaRPr>
          </a:p>
        </p:txBody>
      </p:sp>
      <p:pic>
        <p:nvPicPr>
          <p:cNvPr id="1026" name="Picture 2">
            <a:extLst>
              <a:ext uri="{FF2B5EF4-FFF2-40B4-BE49-F238E27FC236}">
                <a16:creationId xmlns:a16="http://schemas.microsoft.com/office/drawing/2014/main" id="{5468D8FE-4E71-48BC-988D-F3D6627FBEE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1200888" y="270361"/>
            <a:ext cx="2543175" cy="3943351"/>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a:extLst>
              <a:ext uri="{FF2B5EF4-FFF2-40B4-BE49-F238E27FC236}">
                <a16:creationId xmlns:a16="http://schemas.microsoft.com/office/drawing/2014/main" id="{AD3B489B-306C-4BF8-A74E-069B59F566E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5423751" y="1518137"/>
            <a:ext cx="2505075" cy="395287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45818E"/>
        </a:solidFill>
        <a:effectLst/>
      </p:bgPr>
    </p:bg>
    <p:spTree>
      <p:nvGrpSpPr>
        <p:cNvPr id="1" name="Shape 144"/>
        <p:cNvGrpSpPr/>
        <p:nvPr/>
      </p:nvGrpSpPr>
      <p:grpSpPr>
        <a:xfrm>
          <a:off x="0" y="0"/>
          <a:ext cx="0" cy="0"/>
          <a:chOff x="0" y="0"/>
          <a:chExt cx="0" cy="0"/>
        </a:xfrm>
      </p:grpSpPr>
      <p:sp>
        <p:nvSpPr>
          <p:cNvPr id="145" name="Google Shape;145;p26"/>
          <p:cNvSpPr txBox="1">
            <a:spLocks noGrp="1"/>
          </p:cNvSpPr>
          <p:nvPr>
            <p:ph type="title"/>
          </p:nvPr>
        </p:nvSpPr>
        <p:spPr>
          <a:xfrm>
            <a:off x="413625" y="306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b="1">
                <a:latin typeface="Unkempt"/>
                <a:ea typeface="Unkempt"/>
                <a:cs typeface="Unkempt"/>
                <a:sym typeface="Unkempt"/>
              </a:rPr>
              <a:t>1960</a:t>
            </a:r>
            <a:endParaRPr b="1">
              <a:latin typeface="Unkempt"/>
              <a:ea typeface="Unkempt"/>
              <a:cs typeface="Unkempt"/>
              <a:sym typeface="Unkempt"/>
            </a:endParaRPr>
          </a:p>
        </p:txBody>
      </p:sp>
      <p:pic>
        <p:nvPicPr>
          <p:cNvPr id="146" name="Google Shape;146;p26"/>
          <p:cNvPicPr preferRelativeResize="0"/>
          <p:nvPr/>
        </p:nvPicPr>
        <p:blipFill>
          <a:blip r:embed="rId3">
            <a:alphaModFix/>
          </a:blip>
          <a:stretch>
            <a:fillRect/>
          </a:stretch>
        </p:blipFill>
        <p:spPr>
          <a:xfrm>
            <a:off x="4670850" y="122025"/>
            <a:ext cx="3907700" cy="4899450"/>
          </a:xfrm>
          <a:prstGeom prst="rect">
            <a:avLst/>
          </a:prstGeom>
          <a:noFill/>
          <a:ln>
            <a:noFill/>
          </a:ln>
        </p:spPr>
      </p:pic>
      <p:pic>
        <p:nvPicPr>
          <p:cNvPr id="147" name="Google Shape;147;p26"/>
          <p:cNvPicPr preferRelativeResize="0"/>
          <p:nvPr/>
        </p:nvPicPr>
        <p:blipFill rotWithShape="1">
          <a:blip r:embed="rId4">
            <a:alphaModFix/>
          </a:blip>
          <a:srcRect b="9982"/>
          <a:stretch/>
        </p:blipFill>
        <p:spPr>
          <a:xfrm>
            <a:off x="152400" y="1031125"/>
            <a:ext cx="4366051" cy="2947751"/>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45818E"/>
        </a:solidFill>
        <a:effectLst/>
      </p:bgPr>
    </p:bg>
    <p:spTree>
      <p:nvGrpSpPr>
        <p:cNvPr id="1" name="Shape 151"/>
        <p:cNvGrpSpPr/>
        <p:nvPr/>
      </p:nvGrpSpPr>
      <p:grpSpPr>
        <a:xfrm>
          <a:off x="0" y="0"/>
          <a:ext cx="0" cy="0"/>
          <a:chOff x="0" y="0"/>
          <a:chExt cx="0" cy="0"/>
        </a:xfrm>
      </p:grpSpPr>
      <p:sp>
        <p:nvSpPr>
          <p:cNvPr id="152" name="Google Shape;152;p27"/>
          <p:cNvSpPr txBox="1">
            <a:spLocks noGrp="1"/>
          </p:cNvSpPr>
          <p:nvPr>
            <p:ph type="title"/>
          </p:nvPr>
        </p:nvSpPr>
        <p:spPr>
          <a:xfrm>
            <a:off x="413625" y="306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b="1">
                <a:latin typeface="Unkempt"/>
                <a:ea typeface="Unkempt"/>
                <a:cs typeface="Unkempt"/>
                <a:sym typeface="Unkempt"/>
              </a:rPr>
              <a:t>1973</a:t>
            </a:r>
            <a:endParaRPr b="1">
              <a:latin typeface="Unkempt"/>
              <a:ea typeface="Unkempt"/>
              <a:cs typeface="Unkempt"/>
              <a:sym typeface="Unkempt"/>
            </a:endParaRPr>
          </a:p>
        </p:txBody>
      </p:sp>
      <p:pic>
        <p:nvPicPr>
          <p:cNvPr id="153" name="Google Shape;153;p27"/>
          <p:cNvPicPr preferRelativeResize="0"/>
          <p:nvPr/>
        </p:nvPicPr>
        <p:blipFill>
          <a:blip r:embed="rId3">
            <a:alphaModFix/>
          </a:blip>
          <a:stretch>
            <a:fillRect/>
          </a:stretch>
        </p:blipFill>
        <p:spPr>
          <a:xfrm>
            <a:off x="1449875" y="591763"/>
            <a:ext cx="3326379" cy="3959975"/>
          </a:xfrm>
          <a:prstGeom prst="rect">
            <a:avLst/>
          </a:prstGeom>
          <a:noFill/>
          <a:ln>
            <a:noFill/>
          </a:ln>
        </p:spPr>
      </p:pic>
      <p:pic>
        <p:nvPicPr>
          <p:cNvPr id="154" name="Google Shape;154;p27"/>
          <p:cNvPicPr preferRelativeResize="0"/>
          <p:nvPr/>
        </p:nvPicPr>
        <p:blipFill>
          <a:blip r:embed="rId4">
            <a:alphaModFix/>
          </a:blip>
          <a:stretch>
            <a:fillRect/>
          </a:stretch>
        </p:blipFill>
        <p:spPr>
          <a:xfrm>
            <a:off x="5429104" y="591763"/>
            <a:ext cx="2667483" cy="3959975"/>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45818E"/>
        </a:solidFill>
        <a:effectLst/>
      </p:bgPr>
    </p:bg>
    <p:spTree>
      <p:nvGrpSpPr>
        <p:cNvPr id="1" name="Shape 158"/>
        <p:cNvGrpSpPr/>
        <p:nvPr/>
      </p:nvGrpSpPr>
      <p:grpSpPr>
        <a:xfrm>
          <a:off x="0" y="0"/>
          <a:ext cx="0" cy="0"/>
          <a:chOff x="0" y="0"/>
          <a:chExt cx="0" cy="0"/>
        </a:xfrm>
      </p:grpSpPr>
      <p:sp>
        <p:nvSpPr>
          <p:cNvPr id="159" name="Google Shape;159;p28"/>
          <p:cNvSpPr txBox="1">
            <a:spLocks noGrp="1"/>
          </p:cNvSpPr>
          <p:nvPr>
            <p:ph type="title"/>
          </p:nvPr>
        </p:nvSpPr>
        <p:spPr>
          <a:xfrm>
            <a:off x="413625" y="306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b="1">
                <a:latin typeface="Unkempt"/>
                <a:ea typeface="Unkempt"/>
                <a:cs typeface="Unkempt"/>
                <a:sym typeface="Unkempt"/>
              </a:rPr>
              <a:t>1976</a:t>
            </a:r>
            <a:endParaRPr b="1">
              <a:latin typeface="Unkempt"/>
              <a:ea typeface="Unkempt"/>
              <a:cs typeface="Unkempt"/>
              <a:sym typeface="Unkempt"/>
            </a:endParaRPr>
          </a:p>
        </p:txBody>
      </p:sp>
      <p:pic>
        <p:nvPicPr>
          <p:cNvPr id="160" name="Google Shape;160;p28"/>
          <p:cNvPicPr preferRelativeResize="0"/>
          <p:nvPr/>
        </p:nvPicPr>
        <p:blipFill>
          <a:blip r:embed="rId3">
            <a:alphaModFix/>
          </a:blip>
          <a:stretch>
            <a:fillRect/>
          </a:stretch>
        </p:blipFill>
        <p:spPr>
          <a:xfrm>
            <a:off x="4162973" y="981338"/>
            <a:ext cx="4771250" cy="3180826"/>
          </a:xfrm>
          <a:prstGeom prst="rect">
            <a:avLst/>
          </a:prstGeom>
          <a:noFill/>
          <a:ln>
            <a:noFill/>
          </a:ln>
        </p:spPr>
      </p:pic>
      <p:pic>
        <p:nvPicPr>
          <p:cNvPr id="161" name="Google Shape;161;p28"/>
          <p:cNvPicPr preferRelativeResize="0"/>
          <p:nvPr/>
        </p:nvPicPr>
        <p:blipFill>
          <a:blip r:embed="rId4">
            <a:alphaModFix/>
          </a:blip>
          <a:stretch>
            <a:fillRect/>
          </a:stretch>
        </p:blipFill>
        <p:spPr>
          <a:xfrm>
            <a:off x="161650" y="1364750"/>
            <a:ext cx="3858173" cy="2565836"/>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45818E"/>
        </a:solidFill>
        <a:effectLst/>
      </p:bgPr>
    </p:bg>
    <p:spTree>
      <p:nvGrpSpPr>
        <p:cNvPr id="1" name="Shape 165"/>
        <p:cNvGrpSpPr/>
        <p:nvPr/>
      </p:nvGrpSpPr>
      <p:grpSpPr>
        <a:xfrm>
          <a:off x="0" y="0"/>
          <a:ext cx="0" cy="0"/>
          <a:chOff x="0" y="0"/>
          <a:chExt cx="0" cy="0"/>
        </a:xfrm>
      </p:grpSpPr>
      <p:sp>
        <p:nvSpPr>
          <p:cNvPr id="166" name="Google Shape;166;p29"/>
          <p:cNvSpPr txBox="1">
            <a:spLocks noGrp="1"/>
          </p:cNvSpPr>
          <p:nvPr>
            <p:ph type="title"/>
          </p:nvPr>
        </p:nvSpPr>
        <p:spPr>
          <a:xfrm>
            <a:off x="413625" y="306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b="1">
                <a:latin typeface="Unkempt"/>
                <a:ea typeface="Unkempt"/>
                <a:cs typeface="Unkempt"/>
                <a:sym typeface="Unkempt"/>
              </a:rPr>
              <a:t>2000</a:t>
            </a:r>
            <a:endParaRPr b="1">
              <a:latin typeface="Unkempt"/>
              <a:ea typeface="Unkempt"/>
              <a:cs typeface="Unkempt"/>
              <a:sym typeface="Unkempt"/>
            </a:endParaRPr>
          </a:p>
        </p:txBody>
      </p:sp>
      <p:pic>
        <p:nvPicPr>
          <p:cNvPr id="167" name="Google Shape;167;p29"/>
          <p:cNvPicPr preferRelativeResize="0"/>
          <p:nvPr/>
        </p:nvPicPr>
        <p:blipFill>
          <a:blip r:embed="rId3">
            <a:alphaModFix/>
          </a:blip>
          <a:stretch>
            <a:fillRect/>
          </a:stretch>
        </p:blipFill>
        <p:spPr>
          <a:xfrm>
            <a:off x="2936664" y="356750"/>
            <a:ext cx="3474525" cy="443000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45818E"/>
        </a:solidFill>
        <a:effectLst/>
      </p:bgPr>
    </p:bg>
    <p:spTree>
      <p:nvGrpSpPr>
        <p:cNvPr id="1" name="Shape 171"/>
        <p:cNvGrpSpPr/>
        <p:nvPr/>
      </p:nvGrpSpPr>
      <p:grpSpPr>
        <a:xfrm>
          <a:off x="0" y="0"/>
          <a:ext cx="0" cy="0"/>
          <a:chOff x="0" y="0"/>
          <a:chExt cx="0" cy="0"/>
        </a:xfrm>
      </p:grpSpPr>
      <p:sp>
        <p:nvSpPr>
          <p:cNvPr id="172" name="Google Shape;172;p30"/>
          <p:cNvSpPr txBox="1">
            <a:spLocks noGrp="1"/>
          </p:cNvSpPr>
          <p:nvPr>
            <p:ph type="title"/>
          </p:nvPr>
        </p:nvSpPr>
        <p:spPr>
          <a:xfrm>
            <a:off x="311700" y="1473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b="1">
                <a:latin typeface="Unkempt"/>
                <a:ea typeface="Unkempt"/>
                <a:cs typeface="Unkempt"/>
                <a:sym typeface="Unkempt"/>
              </a:rPr>
              <a:t>Present Day</a:t>
            </a:r>
            <a:endParaRPr b="1">
              <a:latin typeface="Unkempt"/>
              <a:ea typeface="Unkempt"/>
              <a:cs typeface="Unkempt"/>
              <a:sym typeface="Unkempt"/>
            </a:endParaRPr>
          </a:p>
        </p:txBody>
      </p:sp>
      <p:pic>
        <p:nvPicPr>
          <p:cNvPr id="173" name="Google Shape;173;p30"/>
          <p:cNvPicPr preferRelativeResize="0"/>
          <p:nvPr/>
        </p:nvPicPr>
        <p:blipFill rotWithShape="1">
          <a:blip r:embed="rId3">
            <a:alphaModFix/>
          </a:blip>
          <a:srcRect l="30578" t="24505" r="34038"/>
          <a:stretch/>
        </p:blipFill>
        <p:spPr>
          <a:xfrm>
            <a:off x="1766150" y="768950"/>
            <a:ext cx="2103050" cy="2984200"/>
          </a:xfrm>
          <a:prstGeom prst="rect">
            <a:avLst/>
          </a:prstGeom>
          <a:noFill/>
          <a:ln>
            <a:noFill/>
          </a:ln>
        </p:spPr>
      </p:pic>
      <p:pic>
        <p:nvPicPr>
          <p:cNvPr id="174" name="Google Shape;174;p30"/>
          <p:cNvPicPr preferRelativeResize="0"/>
          <p:nvPr/>
        </p:nvPicPr>
        <p:blipFill>
          <a:blip r:embed="rId4">
            <a:alphaModFix/>
          </a:blip>
          <a:stretch>
            <a:fillRect/>
          </a:stretch>
        </p:blipFill>
        <p:spPr>
          <a:xfrm>
            <a:off x="4333163" y="345075"/>
            <a:ext cx="1378013" cy="1767650"/>
          </a:xfrm>
          <a:prstGeom prst="rect">
            <a:avLst/>
          </a:prstGeom>
          <a:noFill/>
          <a:ln>
            <a:noFill/>
          </a:ln>
        </p:spPr>
      </p:pic>
      <p:pic>
        <p:nvPicPr>
          <p:cNvPr id="175" name="Google Shape;175;p30"/>
          <p:cNvPicPr preferRelativeResize="0"/>
          <p:nvPr/>
        </p:nvPicPr>
        <p:blipFill>
          <a:blip r:embed="rId5">
            <a:alphaModFix/>
          </a:blip>
          <a:stretch>
            <a:fillRect/>
          </a:stretch>
        </p:blipFill>
        <p:spPr>
          <a:xfrm>
            <a:off x="3665650" y="2278300"/>
            <a:ext cx="2713050" cy="2713050"/>
          </a:xfrm>
          <a:prstGeom prst="rect">
            <a:avLst/>
          </a:prstGeom>
          <a:noFill/>
          <a:ln>
            <a:noFill/>
          </a:ln>
        </p:spPr>
      </p:pic>
      <p:pic>
        <p:nvPicPr>
          <p:cNvPr id="176" name="Google Shape;176;p30"/>
          <p:cNvPicPr preferRelativeResize="0"/>
          <p:nvPr/>
        </p:nvPicPr>
        <p:blipFill>
          <a:blip r:embed="rId6">
            <a:alphaModFix/>
          </a:blip>
          <a:stretch>
            <a:fillRect/>
          </a:stretch>
        </p:blipFill>
        <p:spPr>
          <a:xfrm>
            <a:off x="124125" y="3007025"/>
            <a:ext cx="2057700" cy="2057700"/>
          </a:xfrm>
          <a:prstGeom prst="rect">
            <a:avLst/>
          </a:prstGeom>
          <a:noFill/>
          <a:ln>
            <a:noFill/>
          </a:ln>
        </p:spPr>
      </p:pic>
      <p:pic>
        <p:nvPicPr>
          <p:cNvPr id="177" name="Google Shape;177;p30"/>
          <p:cNvPicPr preferRelativeResize="0"/>
          <p:nvPr/>
        </p:nvPicPr>
        <p:blipFill>
          <a:blip r:embed="rId7">
            <a:alphaModFix/>
          </a:blip>
          <a:stretch>
            <a:fillRect/>
          </a:stretch>
        </p:blipFill>
        <p:spPr>
          <a:xfrm>
            <a:off x="6425125" y="524400"/>
            <a:ext cx="2460501" cy="3280668"/>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45818E"/>
        </a:solidFill>
        <a:effectLst/>
      </p:bgPr>
    </p:bg>
    <p:spTree>
      <p:nvGrpSpPr>
        <p:cNvPr id="1" name="Shape 61"/>
        <p:cNvGrpSpPr/>
        <p:nvPr/>
      </p:nvGrpSpPr>
      <p:grpSpPr>
        <a:xfrm>
          <a:off x="0" y="0"/>
          <a:ext cx="0" cy="0"/>
          <a:chOff x="0" y="0"/>
          <a:chExt cx="0" cy="0"/>
        </a:xfrm>
      </p:grpSpPr>
      <p:sp>
        <p:nvSpPr>
          <p:cNvPr id="62" name="Google Shape;62;p1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b="1">
                <a:latin typeface="Unkempt"/>
                <a:ea typeface="Unkempt"/>
                <a:cs typeface="Unkempt"/>
                <a:sym typeface="Unkempt"/>
              </a:rPr>
              <a:t>Before 1600</a:t>
            </a:r>
            <a:endParaRPr b="1">
              <a:latin typeface="Unkempt"/>
              <a:ea typeface="Unkempt"/>
              <a:cs typeface="Unkempt"/>
              <a:sym typeface="Unkempt"/>
            </a:endParaRPr>
          </a:p>
        </p:txBody>
      </p:sp>
      <p:pic>
        <p:nvPicPr>
          <p:cNvPr id="63" name="Google Shape;63;p14"/>
          <p:cNvPicPr preferRelativeResize="0"/>
          <p:nvPr/>
        </p:nvPicPr>
        <p:blipFill>
          <a:blip r:embed="rId3">
            <a:alphaModFix/>
          </a:blip>
          <a:stretch>
            <a:fillRect/>
          </a:stretch>
        </p:blipFill>
        <p:spPr>
          <a:xfrm>
            <a:off x="4672325" y="1555125"/>
            <a:ext cx="4159985" cy="2187651"/>
          </a:xfrm>
          <a:prstGeom prst="rect">
            <a:avLst/>
          </a:prstGeom>
          <a:noFill/>
          <a:ln>
            <a:noFill/>
          </a:ln>
        </p:spPr>
      </p:pic>
      <p:grpSp>
        <p:nvGrpSpPr>
          <p:cNvPr id="64" name="Google Shape;64;p14"/>
          <p:cNvGrpSpPr/>
          <p:nvPr/>
        </p:nvGrpSpPr>
        <p:grpSpPr>
          <a:xfrm>
            <a:off x="152400" y="1170125"/>
            <a:ext cx="4677475" cy="2946475"/>
            <a:chOff x="152400" y="1170125"/>
            <a:chExt cx="4677475" cy="2946475"/>
          </a:xfrm>
        </p:grpSpPr>
        <p:pic>
          <p:nvPicPr>
            <p:cNvPr id="65" name="Google Shape;65;p14"/>
            <p:cNvPicPr preferRelativeResize="0"/>
            <p:nvPr/>
          </p:nvPicPr>
          <p:blipFill>
            <a:blip r:embed="rId4">
              <a:alphaModFix/>
            </a:blip>
            <a:stretch>
              <a:fillRect/>
            </a:stretch>
          </p:blipFill>
          <p:spPr>
            <a:xfrm>
              <a:off x="152400" y="1170125"/>
              <a:ext cx="4367524" cy="2900309"/>
            </a:xfrm>
            <a:prstGeom prst="rect">
              <a:avLst/>
            </a:prstGeom>
            <a:noFill/>
            <a:ln>
              <a:noFill/>
            </a:ln>
          </p:spPr>
        </p:pic>
        <p:sp>
          <p:nvSpPr>
            <p:cNvPr id="66" name="Google Shape;66;p14"/>
            <p:cNvSpPr txBox="1"/>
            <p:nvPr/>
          </p:nvSpPr>
          <p:spPr>
            <a:xfrm>
              <a:off x="3244975" y="3793500"/>
              <a:ext cx="1584900" cy="323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900">
                  <a:solidFill>
                    <a:srgbClr val="FFFFFF"/>
                  </a:solidFill>
                </a:rPr>
                <a:t>Amaury Laporte</a:t>
              </a:r>
              <a:endParaRPr sz="900">
                <a:solidFill>
                  <a:srgbClr val="FFFFFF"/>
                </a:solidFill>
              </a:endParaRPr>
            </a:p>
          </p:txBody>
        </p:sp>
      </p:gr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45818E"/>
        </a:solidFill>
        <a:effectLst/>
      </p:bgPr>
    </p:bg>
    <p:spTree>
      <p:nvGrpSpPr>
        <p:cNvPr id="1" name="Shape 70"/>
        <p:cNvGrpSpPr/>
        <p:nvPr/>
      </p:nvGrpSpPr>
      <p:grpSpPr>
        <a:xfrm>
          <a:off x="0" y="0"/>
          <a:ext cx="0" cy="0"/>
          <a:chOff x="0" y="0"/>
          <a:chExt cx="0" cy="0"/>
        </a:xfrm>
      </p:grpSpPr>
      <p:sp>
        <p:nvSpPr>
          <p:cNvPr id="71" name="Google Shape;71;p1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b="1">
                <a:latin typeface="Unkempt"/>
                <a:ea typeface="Unkempt"/>
                <a:cs typeface="Unkempt"/>
                <a:sym typeface="Unkempt"/>
              </a:rPr>
              <a:t>1636</a:t>
            </a:r>
            <a:endParaRPr b="1">
              <a:latin typeface="Unkempt"/>
              <a:ea typeface="Unkempt"/>
              <a:cs typeface="Unkempt"/>
              <a:sym typeface="Unkempt"/>
            </a:endParaRPr>
          </a:p>
        </p:txBody>
      </p:sp>
      <p:pic>
        <p:nvPicPr>
          <p:cNvPr id="72" name="Google Shape;72;p15"/>
          <p:cNvPicPr preferRelativeResize="0"/>
          <p:nvPr/>
        </p:nvPicPr>
        <p:blipFill>
          <a:blip r:embed="rId3">
            <a:alphaModFix/>
          </a:blip>
          <a:stretch>
            <a:fillRect/>
          </a:stretch>
        </p:blipFill>
        <p:spPr>
          <a:xfrm>
            <a:off x="1718625" y="966250"/>
            <a:ext cx="5970274" cy="3820975"/>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45818E"/>
        </a:solidFill>
        <a:effectLst/>
      </p:bgPr>
    </p:bg>
    <p:spTree>
      <p:nvGrpSpPr>
        <p:cNvPr id="1" name="Shape 76"/>
        <p:cNvGrpSpPr/>
        <p:nvPr/>
      </p:nvGrpSpPr>
      <p:grpSpPr>
        <a:xfrm>
          <a:off x="0" y="0"/>
          <a:ext cx="0" cy="0"/>
          <a:chOff x="0" y="0"/>
          <a:chExt cx="0" cy="0"/>
        </a:xfrm>
      </p:grpSpPr>
      <p:sp>
        <p:nvSpPr>
          <p:cNvPr id="77" name="Google Shape;77;p16"/>
          <p:cNvSpPr txBox="1">
            <a:spLocks noGrp="1"/>
          </p:cNvSpPr>
          <p:nvPr>
            <p:ph type="title"/>
          </p:nvPr>
        </p:nvSpPr>
        <p:spPr>
          <a:xfrm>
            <a:off x="413625" y="306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b="1">
                <a:latin typeface="Unkempt"/>
                <a:ea typeface="Unkempt"/>
                <a:cs typeface="Unkempt"/>
                <a:sym typeface="Unkempt"/>
              </a:rPr>
              <a:t>1740</a:t>
            </a:r>
            <a:endParaRPr b="1">
              <a:latin typeface="Unkempt"/>
              <a:ea typeface="Unkempt"/>
              <a:cs typeface="Unkempt"/>
              <a:sym typeface="Unkempt"/>
            </a:endParaRPr>
          </a:p>
        </p:txBody>
      </p:sp>
      <p:pic>
        <p:nvPicPr>
          <p:cNvPr id="78" name="Google Shape;78;p16"/>
          <p:cNvPicPr preferRelativeResize="0"/>
          <p:nvPr/>
        </p:nvPicPr>
        <p:blipFill>
          <a:blip r:embed="rId3">
            <a:alphaModFix/>
          </a:blip>
          <a:stretch>
            <a:fillRect/>
          </a:stretch>
        </p:blipFill>
        <p:spPr>
          <a:xfrm>
            <a:off x="264975" y="943000"/>
            <a:ext cx="5963498" cy="4050871"/>
          </a:xfrm>
          <a:prstGeom prst="rect">
            <a:avLst/>
          </a:prstGeom>
          <a:noFill/>
          <a:ln>
            <a:noFill/>
          </a:ln>
          <a:effectLst>
            <a:outerShdw blurRad="57150" dist="19050" dir="5400000" algn="bl" rotWithShape="0">
              <a:srgbClr val="000000">
                <a:alpha val="50000"/>
              </a:srgbClr>
            </a:outerShdw>
          </a:effectLst>
        </p:spPr>
      </p:pic>
      <p:pic>
        <p:nvPicPr>
          <p:cNvPr id="79" name="Google Shape;79;p16"/>
          <p:cNvPicPr preferRelativeResize="0"/>
          <p:nvPr/>
        </p:nvPicPr>
        <p:blipFill>
          <a:blip r:embed="rId4">
            <a:alphaModFix/>
          </a:blip>
          <a:stretch>
            <a:fillRect/>
          </a:stretch>
        </p:blipFill>
        <p:spPr>
          <a:xfrm>
            <a:off x="5359775" y="306025"/>
            <a:ext cx="3494551" cy="2318300"/>
          </a:xfrm>
          <a:prstGeom prst="rect">
            <a:avLst/>
          </a:prstGeom>
          <a:noFill/>
          <a:ln w="19050" cap="flat" cmpd="sng">
            <a:solidFill>
              <a:srgbClr val="1F497D"/>
            </a:solidFill>
            <a:prstDash val="solid"/>
            <a:round/>
            <a:headEnd type="none" w="sm" len="sm"/>
            <a:tailEnd type="none" w="sm" len="sm"/>
          </a:ln>
          <a:effectLst>
            <a:outerShdw blurRad="57150" dist="19050" dir="5400000" algn="bl" rotWithShape="0">
              <a:srgbClr val="000000">
                <a:alpha val="50000"/>
              </a:srgbClr>
            </a:outerShdw>
          </a:effec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45818E"/>
        </a:solidFill>
        <a:effectLst/>
      </p:bgPr>
    </p:bg>
    <p:spTree>
      <p:nvGrpSpPr>
        <p:cNvPr id="1" name="Shape 83"/>
        <p:cNvGrpSpPr/>
        <p:nvPr/>
      </p:nvGrpSpPr>
      <p:grpSpPr>
        <a:xfrm>
          <a:off x="0" y="0"/>
          <a:ext cx="0" cy="0"/>
          <a:chOff x="0" y="0"/>
          <a:chExt cx="0" cy="0"/>
        </a:xfrm>
      </p:grpSpPr>
      <p:sp>
        <p:nvSpPr>
          <p:cNvPr id="84" name="Google Shape;84;p17"/>
          <p:cNvSpPr txBox="1">
            <a:spLocks noGrp="1"/>
          </p:cNvSpPr>
          <p:nvPr>
            <p:ph type="title"/>
          </p:nvPr>
        </p:nvSpPr>
        <p:spPr>
          <a:xfrm>
            <a:off x="413625" y="306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b="1">
                <a:latin typeface="Unkempt"/>
                <a:ea typeface="Unkempt"/>
                <a:cs typeface="Unkempt"/>
                <a:sym typeface="Unkempt"/>
              </a:rPr>
              <a:t>1800</a:t>
            </a:r>
            <a:endParaRPr b="1">
              <a:latin typeface="Unkempt"/>
              <a:ea typeface="Unkempt"/>
              <a:cs typeface="Unkempt"/>
              <a:sym typeface="Unkempt"/>
            </a:endParaRPr>
          </a:p>
        </p:txBody>
      </p:sp>
      <p:pic>
        <p:nvPicPr>
          <p:cNvPr id="85" name="Google Shape;85;p17"/>
          <p:cNvPicPr preferRelativeResize="0"/>
          <p:nvPr/>
        </p:nvPicPr>
        <p:blipFill>
          <a:blip r:embed="rId3">
            <a:alphaModFix/>
          </a:blip>
          <a:stretch>
            <a:fillRect/>
          </a:stretch>
        </p:blipFill>
        <p:spPr>
          <a:xfrm>
            <a:off x="550900" y="1189350"/>
            <a:ext cx="4710674" cy="3533000"/>
          </a:xfrm>
          <a:prstGeom prst="rect">
            <a:avLst/>
          </a:prstGeom>
          <a:noFill/>
          <a:ln>
            <a:noFill/>
          </a:ln>
        </p:spPr>
      </p:pic>
      <p:pic>
        <p:nvPicPr>
          <p:cNvPr id="86" name="Google Shape;86;p17"/>
          <p:cNvPicPr preferRelativeResize="0"/>
          <p:nvPr/>
        </p:nvPicPr>
        <p:blipFill rotWithShape="1">
          <a:blip r:embed="rId4">
            <a:alphaModFix/>
          </a:blip>
          <a:srcRect/>
          <a:stretch/>
        </p:blipFill>
        <p:spPr>
          <a:xfrm>
            <a:off x="6217525" y="213350"/>
            <a:ext cx="1956000" cy="2265600"/>
          </a:xfrm>
          <a:prstGeom prst="rect">
            <a:avLst/>
          </a:prstGeom>
          <a:noFill/>
          <a:ln w="38100" cap="flat" cmpd="sng">
            <a:solidFill>
              <a:srgbClr val="000000">
                <a:alpha val="0"/>
              </a:srgbClr>
            </a:solidFill>
            <a:prstDash val="solid"/>
            <a:round/>
            <a:headEnd type="none" w="sm" len="sm"/>
            <a:tailEnd type="none" w="sm" len="sm"/>
          </a:ln>
        </p:spPr>
      </p:pic>
      <p:pic>
        <p:nvPicPr>
          <p:cNvPr id="87" name="Google Shape;87;p17"/>
          <p:cNvPicPr preferRelativeResize="0"/>
          <p:nvPr/>
        </p:nvPicPr>
        <p:blipFill rotWithShape="1">
          <a:blip r:embed="rId5">
            <a:alphaModFix/>
          </a:blip>
          <a:srcRect/>
          <a:stretch/>
        </p:blipFill>
        <p:spPr>
          <a:xfrm>
            <a:off x="6217524" y="2571749"/>
            <a:ext cx="1956000" cy="2266200"/>
          </a:xfrm>
          <a:prstGeom prst="rect">
            <a:avLst/>
          </a:prstGeom>
          <a:noFill/>
          <a:ln w="9525" cap="flat" cmpd="sng">
            <a:solidFill>
              <a:srgbClr val="000000">
                <a:alpha val="0"/>
              </a:srgbClr>
            </a:solidFill>
            <a:prstDash val="solid"/>
            <a:round/>
            <a:headEnd type="none" w="sm" len="sm"/>
            <a:tailEnd type="none" w="sm" len="sm"/>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45818E"/>
        </a:solidFill>
        <a:effectLst/>
      </p:bgPr>
    </p:bg>
    <p:spTree>
      <p:nvGrpSpPr>
        <p:cNvPr id="1" name="Shape 91"/>
        <p:cNvGrpSpPr/>
        <p:nvPr/>
      </p:nvGrpSpPr>
      <p:grpSpPr>
        <a:xfrm>
          <a:off x="0" y="0"/>
          <a:ext cx="0" cy="0"/>
          <a:chOff x="0" y="0"/>
          <a:chExt cx="0" cy="0"/>
        </a:xfrm>
      </p:grpSpPr>
      <p:sp>
        <p:nvSpPr>
          <p:cNvPr id="92" name="Google Shape;92;p18"/>
          <p:cNvSpPr txBox="1">
            <a:spLocks noGrp="1"/>
          </p:cNvSpPr>
          <p:nvPr>
            <p:ph type="title"/>
          </p:nvPr>
        </p:nvSpPr>
        <p:spPr>
          <a:xfrm>
            <a:off x="413625" y="306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b="1">
                <a:latin typeface="Unkempt"/>
                <a:ea typeface="Unkempt"/>
                <a:cs typeface="Unkempt"/>
                <a:sym typeface="Unkempt"/>
              </a:rPr>
              <a:t>1830</a:t>
            </a:r>
            <a:endParaRPr b="1">
              <a:latin typeface="Unkempt"/>
              <a:ea typeface="Unkempt"/>
              <a:cs typeface="Unkempt"/>
              <a:sym typeface="Unkempt"/>
            </a:endParaRPr>
          </a:p>
        </p:txBody>
      </p:sp>
      <p:pic>
        <p:nvPicPr>
          <p:cNvPr id="93" name="Google Shape;93;p18"/>
          <p:cNvPicPr preferRelativeResize="0"/>
          <p:nvPr/>
        </p:nvPicPr>
        <p:blipFill>
          <a:blip r:embed="rId3">
            <a:alphaModFix/>
          </a:blip>
          <a:stretch>
            <a:fillRect/>
          </a:stretch>
        </p:blipFill>
        <p:spPr>
          <a:xfrm>
            <a:off x="152400" y="905925"/>
            <a:ext cx="5963502" cy="4030082"/>
          </a:xfrm>
          <a:prstGeom prst="rect">
            <a:avLst/>
          </a:prstGeom>
          <a:noFill/>
          <a:ln>
            <a:noFill/>
          </a:ln>
          <a:effectLst>
            <a:outerShdw blurRad="57150" dist="19050" dir="5400000" algn="bl" rotWithShape="0">
              <a:srgbClr val="000000">
                <a:alpha val="50000"/>
              </a:srgbClr>
            </a:outerShdw>
          </a:effectLst>
        </p:spPr>
      </p:pic>
      <p:pic>
        <p:nvPicPr>
          <p:cNvPr id="94" name="Google Shape;94;p18"/>
          <p:cNvPicPr preferRelativeResize="0"/>
          <p:nvPr/>
        </p:nvPicPr>
        <p:blipFill>
          <a:blip r:embed="rId4">
            <a:alphaModFix/>
          </a:blip>
          <a:stretch>
            <a:fillRect/>
          </a:stretch>
        </p:blipFill>
        <p:spPr>
          <a:xfrm>
            <a:off x="4924368" y="140125"/>
            <a:ext cx="3917682" cy="26662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45818E"/>
        </a:solidFill>
        <a:effectLst/>
      </p:bgPr>
    </p:bg>
    <p:spTree>
      <p:nvGrpSpPr>
        <p:cNvPr id="1" name="Shape 98"/>
        <p:cNvGrpSpPr/>
        <p:nvPr/>
      </p:nvGrpSpPr>
      <p:grpSpPr>
        <a:xfrm>
          <a:off x="0" y="0"/>
          <a:ext cx="0" cy="0"/>
          <a:chOff x="0" y="0"/>
          <a:chExt cx="0" cy="0"/>
        </a:xfrm>
      </p:grpSpPr>
      <p:sp>
        <p:nvSpPr>
          <p:cNvPr id="99" name="Google Shape;99;p19"/>
          <p:cNvSpPr txBox="1">
            <a:spLocks noGrp="1"/>
          </p:cNvSpPr>
          <p:nvPr>
            <p:ph type="title"/>
          </p:nvPr>
        </p:nvSpPr>
        <p:spPr>
          <a:xfrm>
            <a:off x="413625" y="306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b="1">
                <a:latin typeface="Unkempt"/>
                <a:ea typeface="Unkempt"/>
                <a:cs typeface="Unkempt"/>
                <a:sym typeface="Unkempt"/>
              </a:rPr>
              <a:t>1900</a:t>
            </a:r>
            <a:endParaRPr b="1">
              <a:latin typeface="Unkempt"/>
              <a:ea typeface="Unkempt"/>
              <a:cs typeface="Unkempt"/>
              <a:sym typeface="Unkempt"/>
            </a:endParaRPr>
          </a:p>
        </p:txBody>
      </p:sp>
      <p:pic>
        <p:nvPicPr>
          <p:cNvPr id="100" name="Google Shape;100;p19"/>
          <p:cNvPicPr preferRelativeResize="0"/>
          <p:nvPr/>
        </p:nvPicPr>
        <p:blipFill>
          <a:blip r:embed="rId3">
            <a:alphaModFix/>
          </a:blip>
          <a:stretch>
            <a:fillRect/>
          </a:stretch>
        </p:blipFill>
        <p:spPr>
          <a:xfrm>
            <a:off x="577912" y="878725"/>
            <a:ext cx="5958583" cy="3959975"/>
          </a:xfrm>
          <a:prstGeom prst="rect">
            <a:avLst/>
          </a:prstGeom>
          <a:noFill/>
          <a:ln>
            <a:noFill/>
          </a:ln>
        </p:spPr>
      </p:pic>
      <p:pic>
        <p:nvPicPr>
          <p:cNvPr id="101" name="Google Shape;101;p19"/>
          <p:cNvPicPr preferRelativeResize="0"/>
          <p:nvPr/>
        </p:nvPicPr>
        <p:blipFill>
          <a:blip r:embed="rId4">
            <a:alphaModFix/>
          </a:blip>
          <a:stretch>
            <a:fillRect/>
          </a:stretch>
        </p:blipFill>
        <p:spPr>
          <a:xfrm>
            <a:off x="4741350" y="538250"/>
            <a:ext cx="3912674" cy="260845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45818E"/>
        </a:solidFill>
        <a:effectLst/>
      </p:bgPr>
    </p:bg>
    <p:spTree>
      <p:nvGrpSpPr>
        <p:cNvPr id="1" name="Shape 105"/>
        <p:cNvGrpSpPr/>
        <p:nvPr/>
      </p:nvGrpSpPr>
      <p:grpSpPr>
        <a:xfrm>
          <a:off x="0" y="0"/>
          <a:ext cx="0" cy="0"/>
          <a:chOff x="0" y="0"/>
          <a:chExt cx="0" cy="0"/>
        </a:xfrm>
      </p:grpSpPr>
      <p:sp>
        <p:nvSpPr>
          <p:cNvPr id="106" name="Google Shape;106;p20"/>
          <p:cNvSpPr txBox="1">
            <a:spLocks noGrp="1"/>
          </p:cNvSpPr>
          <p:nvPr>
            <p:ph type="title"/>
          </p:nvPr>
        </p:nvSpPr>
        <p:spPr>
          <a:xfrm>
            <a:off x="413625" y="306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b="1">
                <a:latin typeface="Unkempt"/>
                <a:ea typeface="Unkempt"/>
                <a:cs typeface="Unkempt"/>
                <a:sym typeface="Unkempt"/>
              </a:rPr>
              <a:t>1910</a:t>
            </a:r>
            <a:endParaRPr b="1">
              <a:latin typeface="Unkempt"/>
              <a:ea typeface="Unkempt"/>
              <a:cs typeface="Unkempt"/>
              <a:sym typeface="Unkempt"/>
            </a:endParaRPr>
          </a:p>
        </p:txBody>
      </p:sp>
      <p:pic>
        <p:nvPicPr>
          <p:cNvPr id="107" name="Google Shape;107;p20"/>
          <p:cNvPicPr preferRelativeResize="0"/>
          <p:nvPr/>
        </p:nvPicPr>
        <p:blipFill>
          <a:blip r:embed="rId3">
            <a:alphaModFix/>
          </a:blip>
          <a:stretch>
            <a:fillRect/>
          </a:stretch>
        </p:blipFill>
        <p:spPr>
          <a:xfrm>
            <a:off x="1112150" y="925413"/>
            <a:ext cx="5784374" cy="3956302"/>
          </a:xfrm>
          <a:prstGeom prst="rect">
            <a:avLst/>
          </a:prstGeom>
          <a:noFill/>
          <a:ln>
            <a:noFill/>
          </a:ln>
          <a:effectLst>
            <a:outerShdw blurRad="57150" dist="19050" dir="5400000" algn="bl" rotWithShape="0">
              <a:srgbClr val="000000">
                <a:alpha val="50000"/>
              </a:srgbClr>
            </a:outerShdw>
          </a:effectLst>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45818E"/>
        </a:solidFill>
        <a:effectLst/>
      </p:bgPr>
    </p:bg>
    <p:spTree>
      <p:nvGrpSpPr>
        <p:cNvPr id="1" name="Shape 111"/>
        <p:cNvGrpSpPr/>
        <p:nvPr/>
      </p:nvGrpSpPr>
      <p:grpSpPr>
        <a:xfrm>
          <a:off x="0" y="0"/>
          <a:ext cx="0" cy="0"/>
          <a:chOff x="0" y="0"/>
          <a:chExt cx="0" cy="0"/>
        </a:xfrm>
      </p:grpSpPr>
      <p:sp>
        <p:nvSpPr>
          <p:cNvPr id="112" name="Google Shape;112;p21"/>
          <p:cNvSpPr txBox="1">
            <a:spLocks noGrp="1"/>
          </p:cNvSpPr>
          <p:nvPr>
            <p:ph type="title"/>
          </p:nvPr>
        </p:nvSpPr>
        <p:spPr>
          <a:xfrm>
            <a:off x="413625" y="306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b="1">
                <a:latin typeface="Unkempt"/>
                <a:ea typeface="Unkempt"/>
                <a:cs typeface="Unkempt"/>
                <a:sym typeface="Unkempt"/>
              </a:rPr>
              <a:t>1918</a:t>
            </a:r>
            <a:endParaRPr b="1">
              <a:latin typeface="Unkempt"/>
              <a:ea typeface="Unkempt"/>
              <a:cs typeface="Unkempt"/>
              <a:sym typeface="Unkempt"/>
            </a:endParaRPr>
          </a:p>
        </p:txBody>
      </p:sp>
      <p:pic>
        <p:nvPicPr>
          <p:cNvPr id="113" name="Google Shape;113;p21"/>
          <p:cNvPicPr preferRelativeResize="0"/>
          <p:nvPr/>
        </p:nvPicPr>
        <p:blipFill>
          <a:blip r:embed="rId3">
            <a:alphaModFix/>
          </a:blip>
          <a:stretch>
            <a:fillRect/>
          </a:stretch>
        </p:blipFill>
        <p:spPr>
          <a:xfrm>
            <a:off x="1436275" y="625450"/>
            <a:ext cx="3064850" cy="4059413"/>
          </a:xfrm>
          <a:prstGeom prst="rect">
            <a:avLst/>
          </a:prstGeom>
          <a:noFill/>
          <a:ln w="9525" cap="flat" cmpd="sng">
            <a:solidFill>
              <a:srgbClr val="121316"/>
            </a:solidFill>
            <a:prstDash val="solid"/>
            <a:round/>
            <a:headEnd type="none" w="sm" len="sm"/>
            <a:tailEnd type="none" w="sm" len="sm"/>
          </a:ln>
          <a:effectLst>
            <a:outerShdw blurRad="57150" dist="19050" dir="5400000" algn="bl" rotWithShape="0">
              <a:srgbClr val="000000">
                <a:alpha val="50000"/>
              </a:srgbClr>
            </a:outerShdw>
          </a:effectLst>
        </p:spPr>
      </p:pic>
      <p:pic>
        <p:nvPicPr>
          <p:cNvPr id="114" name="Google Shape;114;p21"/>
          <p:cNvPicPr preferRelativeResize="0"/>
          <p:nvPr/>
        </p:nvPicPr>
        <p:blipFill>
          <a:blip r:embed="rId4">
            <a:alphaModFix/>
          </a:blip>
          <a:stretch>
            <a:fillRect/>
          </a:stretch>
        </p:blipFill>
        <p:spPr>
          <a:xfrm>
            <a:off x="4653525" y="625450"/>
            <a:ext cx="2821962" cy="4059400"/>
          </a:xfrm>
          <a:prstGeom prst="rect">
            <a:avLst/>
          </a:prstGeom>
          <a:noFill/>
          <a:ln>
            <a:noFill/>
          </a:ln>
        </p:spPr>
      </p:pic>
      <p:sp>
        <p:nvSpPr>
          <p:cNvPr id="115" name="Google Shape;115;p21"/>
          <p:cNvSpPr/>
          <p:nvPr/>
        </p:nvSpPr>
        <p:spPr>
          <a:xfrm rot="2700000">
            <a:off x="7021766" y="1635851"/>
            <a:ext cx="1927856" cy="2038589"/>
          </a:xfrm>
          <a:prstGeom prst="mathPlus">
            <a:avLst>
              <a:gd name="adj1" fmla="val 23520"/>
            </a:avLst>
          </a:prstGeom>
          <a:solidFill>
            <a:srgbClr val="FF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761</Words>
  <Application>Microsoft Office PowerPoint</Application>
  <PresentationFormat>On-screen Show (16:9)</PresentationFormat>
  <Paragraphs>41</Paragraphs>
  <Slides>18</Slides>
  <Notes>18</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18</vt:i4>
      </vt:variant>
    </vt:vector>
  </HeadingPairs>
  <TitlesOfParts>
    <vt:vector size="21" baseType="lpstr">
      <vt:lpstr>Arial</vt:lpstr>
      <vt:lpstr>Unkempt</vt:lpstr>
      <vt:lpstr>Simple Light</vt:lpstr>
      <vt:lpstr>PowerPoint Presentation</vt:lpstr>
      <vt:lpstr>Before 1600</vt:lpstr>
      <vt:lpstr>1636</vt:lpstr>
      <vt:lpstr>1740</vt:lpstr>
      <vt:lpstr>1800</vt:lpstr>
      <vt:lpstr>1830</vt:lpstr>
      <vt:lpstr>1900</vt:lpstr>
      <vt:lpstr>1910</vt:lpstr>
      <vt:lpstr>1918</vt:lpstr>
      <vt:lpstr>1934</vt:lpstr>
      <vt:lpstr>1935</vt:lpstr>
      <vt:lpstr>1937</vt:lpstr>
      <vt:lpstr>1956</vt:lpstr>
      <vt:lpstr>1960</vt:lpstr>
      <vt:lpstr>1973</vt:lpstr>
      <vt:lpstr>1976</vt:lpstr>
      <vt:lpstr>2000</vt:lpstr>
      <vt:lpstr>Present Day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Gannon, Mary (DEM)</cp:lastModifiedBy>
  <cp:revision>1</cp:revision>
  <dcterms:modified xsi:type="dcterms:W3CDTF">2021-08-31T15:07:22Z</dcterms:modified>
</cp:coreProperties>
</file>