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Lst>
  <p:sldSz cy="5143500" cx="9144000"/>
  <p:notesSz cx="6858000" cy="9144000"/>
  <p:embeddedFontLst>
    <p:embeddedFont>
      <p:font typeface="Cabin Sketch"/>
      <p:regular r:id="rId16"/>
      <p:bold r:id="rId17"/>
    </p:embeddedFont>
    <p:embeddedFont>
      <p:font typeface="Walter Turncoat"/>
      <p:regular r:id="rId1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font" Target="fonts/CabinSketch-bold.fntdata"/><Relationship Id="rId16" Type="http://schemas.openxmlformats.org/officeDocument/2006/relationships/font" Target="fonts/CabinSketch-regular.fntdata"/><Relationship Id="rId5" Type="http://schemas.openxmlformats.org/officeDocument/2006/relationships/slide" Target="slides/slide1.xml"/><Relationship Id="rId6" Type="http://schemas.openxmlformats.org/officeDocument/2006/relationships/slide" Target="slides/slide2.xml"/><Relationship Id="rId18" Type="http://schemas.openxmlformats.org/officeDocument/2006/relationships/font" Target="fonts/WalterTurncoat-regular.fntdata"/><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1e118e10ee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2" name="Google Shape;52;g1e118e10ee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chemeClr val="dk1"/>
              </a:buClr>
              <a:buSzPts val="1200"/>
              <a:buFont typeface="Cambria"/>
              <a:buChar char="●"/>
            </a:pPr>
            <a:r>
              <a:rPr lang="en" sz="1200">
                <a:solidFill>
                  <a:schemeClr val="dk1"/>
                </a:solidFill>
                <a:latin typeface="Cambria"/>
                <a:ea typeface="Cambria"/>
                <a:cs typeface="Cambria"/>
                <a:sym typeface="Cambria"/>
              </a:rPr>
              <a:t>What is a habitat?- An animal’s home, made up of food, water, shelter and space.</a:t>
            </a:r>
            <a:endParaRPr sz="1200">
              <a:solidFill>
                <a:schemeClr val="dk1"/>
              </a:solidFill>
              <a:latin typeface="Cambria"/>
              <a:ea typeface="Cambria"/>
              <a:cs typeface="Cambria"/>
              <a:sym typeface="Cambria"/>
            </a:endParaRPr>
          </a:p>
          <a:p>
            <a:pPr indent="-304800" lvl="0" marL="457200" rtl="0" algn="l">
              <a:spcBef>
                <a:spcPts val="0"/>
              </a:spcBef>
              <a:spcAft>
                <a:spcPts val="0"/>
              </a:spcAft>
              <a:buClr>
                <a:schemeClr val="dk1"/>
              </a:buClr>
              <a:buSzPts val="1200"/>
              <a:buFont typeface="Cambria"/>
              <a:buChar char="●"/>
            </a:pPr>
            <a:r>
              <a:rPr lang="en" sz="1200">
                <a:solidFill>
                  <a:schemeClr val="dk1"/>
                </a:solidFill>
                <a:latin typeface="Cambria"/>
                <a:ea typeface="Cambria"/>
                <a:cs typeface="Cambria"/>
                <a:sym typeface="Cambria"/>
              </a:rPr>
              <a:t>What habitats can you find around Rhode Island?</a:t>
            </a:r>
            <a:endParaRPr sz="1200">
              <a:solidFill>
                <a:schemeClr val="dk1"/>
              </a:solidFill>
              <a:latin typeface="Cambria"/>
              <a:ea typeface="Cambria"/>
              <a:cs typeface="Cambria"/>
              <a:sym typeface="Cambria"/>
            </a:endParaRPr>
          </a:p>
          <a:p>
            <a:pPr indent="-304800" lvl="1" marL="914400" rtl="0" algn="l">
              <a:spcBef>
                <a:spcPts val="0"/>
              </a:spcBef>
              <a:spcAft>
                <a:spcPts val="0"/>
              </a:spcAft>
              <a:buClr>
                <a:schemeClr val="dk1"/>
              </a:buClr>
              <a:buSzPts val="1200"/>
              <a:buFont typeface="Cambria"/>
              <a:buChar char="○"/>
            </a:pPr>
            <a:r>
              <a:rPr lang="en" sz="1200">
                <a:solidFill>
                  <a:schemeClr val="dk1"/>
                </a:solidFill>
                <a:latin typeface="Cambria"/>
                <a:ea typeface="Cambria"/>
                <a:cs typeface="Cambria"/>
                <a:sym typeface="Cambria"/>
              </a:rPr>
              <a:t>Fields/Meadows</a:t>
            </a:r>
            <a:endParaRPr sz="1200">
              <a:solidFill>
                <a:schemeClr val="dk1"/>
              </a:solidFill>
              <a:latin typeface="Cambria"/>
              <a:ea typeface="Cambria"/>
              <a:cs typeface="Cambria"/>
              <a:sym typeface="Cambria"/>
            </a:endParaRPr>
          </a:p>
          <a:p>
            <a:pPr indent="-304800" lvl="1" marL="914400" rtl="0" algn="l">
              <a:spcBef>
                <a:spcPts val="0"/>
              </a:spcBef>
              <a:spcAft>
                <a:spcPts val="0"/>
              </a:spcAft>
              <a:buClr>
                <a:schemeClr val="dk1"/>
              </a:buClr>
              <a:buSzPts val="1200"/>
              <a:buFont typeface="Cambria"/>
              <a:buChar char="○"/>
            </a:pPr>
            <a:r>
              <a:rPr lang="en" sz="1200">
                <a:solidFill>
                  <a:schemeClr val="dk1"/>
                </a:solidFill>
                <a:latin typeface="Cambria"/>
                <a:ea typeface="Cambria"/>
                <a:cs typeface="Cambria"/>
                <a:sym typeface="Cambria"/>
              </a:rPr>
              <a:t>Hardwood forests</a:t>
            </a:r>
            <a:endParaRPr sz="1200">
              <a:solidFill>
                <a:schemeClr val="dk1"/>
              </a:solidFill>
              <a:latin typeface="Cambria"/>
              <a:ea typeface="Cambria"/>
              <a:cs typeface="Cambria"/>
              <a:sym typeface="Cambria"/>
            </a:endParaRPr>
          </a:p>
          <a:p>
            <a:pPr indent="-304800" lvl="1" marL="914400" rtl="0" algn="l">
              <a:spcBef>
                <a:spcPts val="0"/>
              </a:spcBef>
              <a:spcAft>
                <a:spcPts val="0"/>
              </a:spcAft>
              <a:buClr>
                <a:schemeClr val="dk1"/>
              </a:buClr>
              <a:buSzPts val="1200"/>
              <a:buFont typeface="Cambria"/>
              <a:buChar char="○"/>
            </a:pPr>
            <a:r>
              <a:rPr lang="en" sz="1200">
                <a:solidFill>
                  <a:schemeClr val="dk1"/>
                </a:solidFill>
                <a:latin typeface="Cambria"/>
                <a:ea typeface="Cambria"/>
                <a:cs typeface="Cambria"/>
                <a:sym typeface="Cambria"/>
              </a:rPr>
              <a:t>Pitch pine forests</a:t>
            </a:r>
            <a:endParaRPr sz="1200">
              <a:solidFill>
                <a:schemeClr val="dk1"/>
              </a:solidFill>
              <a:latin typeface="Cambria"/>
              <a:ea typeface="Cambria"/>
              <a:cs typeface="Cambria"/>
              <a:sym typeface="Cambria"/>
            </a:endParaRPr>
          </a:p>
          <a:p>
            <a:pPr indent="-304800" lvl="1" marL="914400" rtl="0" algn="l">
              <a:spcBef>
                <a:spcPts val="0"/>
              </a:spcBef>
              <a:spcAft>
                <a:spcPts val="0"/>
              </a:spcAft>
              <a:buClr>
                <a:schemeClr val="dk1"/>
              </a:buClr>
              <a:buSzPts val="1200"/>
              <a:buFont typeface="Cambria"/>
              <a:buChar char="○"/>
            </a:pPr>
            <a:r>
              <a:rPr lang="en" sz="1200">
                <a:solidFill>
                  <a:schemeClr val="dk1"/>
                </a:solidFill>
                <a:latin typeface="Cambria"/>
                <a:ea typeface="Cambria"/>
                <a:cs typeface="Cambria"/>
                <a:sym typeface="Cambria"/>
              </a:rPr>
              <a:t>Ponds/freshwater habitats</a:t>
            </a:r>
            <a:endParaRPr sz="1200">
              <a:solidFill>
                <a:schemeClr val="dk1"/>
              </a:solidFill>
              <a:latin typeface="Cambria"/>
              <a:ea typeface="Cambria"/>
              <a:cs typeface="Cambria"/>
              <a:sym typeface="Cambria"/>
            </a:endParaRPr>
          </a:p>
          <a:p>
            <a:pPr indent="-304800" lvl="0" marL="457200" rtl="0" algn="l">
              <a:spcBef>
                <a:spcPts val="0"/>
              </a:spcBef>
              <a:spcAft>
                <a:spcPts val="0"/>
              </a:spcAft>
              <a:buClr>
                <a:schemeClr val="dk1"/>
              </a:buClr>
              <a:buSzPts val="1200"/>
              <a:buFont typeface="Cambria"/>
              <a:buChar char="●"/>
            </a:pPr>
            <a:r>
              <a:rPr lang="en" sz="1200">
                <a:solidFill>
                  <a:schemeClr val="dk1"/>
                </a:solidFill>
                <a:latin typeface="Cambria"/>
                <a:ea typeface="Cambria"/>
                <a:cs typeface="Cambria"/>
                <a:sym typeface="Cambria"/>
              </a:rPr>
              <a:t>What is different about these landscapes? </a:t>
            </a:r>
            <a:endParaRPr sz="1200">
              <a:solidFill>
                <a:schemeClr val="dk1"/>
              </a:solidFill>
              <a:latin typeface="Cambria"/>
              <a:ea typeface="Cambria"/>
              <a:cs typeface="Cambria"/>
              <a:sym typeface="Cambria"/>
            </a:endParaRPr>
          </a:p>
          <a:p>
            <a:pPr indent="-304800" lvl="0" marL="457200" rtl="0" algn="l">
              <a:spcBef>
                <a:spcPts val="0"/>
              </a:spcBef>
              <a:spcAft>
                <a:spcPts val="0"/>
              </a:spcAft>
              <a:buClr>
                <a:schemeClr val="dk1"/>
              </a:buClr>
              <a:buSzPts val="1200"/>
              <a:buFont typeface="Cambria"/>
              <a:buChar char="●"/>
            </a:pPr>
            <a:r>
              <a:rPr lang="en" sz="1200">
                <a:solidFill>
                  <a:schemeClr val="dk1"/>
                </a:solidFill>
                <a:latin typeface="Cambria"/>
                <a:ea typeface="Cambria"/>
                <a:cs typeface="Cambria"/>
                <a:sym typeface="Cambria"/>
              </a:rPr>
              <a:t>What animals might you find in each one?</a:t>
            </a:r>
            <a:endParaRPr sz="1200">
              <a:solidFill>
                <a:schemeClr val="dk1"/>
              </a:solidFill>
              <a:latin typeface="Cambria"/>
              <a:ea typeface="Cambria"/>
              <a:cs typeface="Cambria"/>
              <a:sym typeface="Cambria"/>
            </a:endParaRPr>
          </a:p>
          <a:p>
            <a:pPr indent="0" lvl="0" marL="0" marR="0" rtl="0" algn="l">
              <a:spcBef>
                <a:spcPts val="0"/>
              </a:spcBef>
              <a:spcAft>
                <a:spcPts val="0"/>
              </a:spcAft>
              <a:buClr>
                <a:srgbClr val="1155CC"/>
              </a:buClr>
              <a:buFont typeface="Arial"/>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2f7efaf646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2f7efaf646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Cambria"/>
                <a:ea typeface="Cambria"/>
                <a:cs typeface="Cambria"/>
                <a:sym typeface="Cambria"/>
              </a:rPr>
              <a:t>The two images are of Nicholas Farm Management Area during and after a prescribed burn. Nicholas Farm is unique because it contains a pitch pine forest. Pitch pines have evolved to benefit from forest fires. They have thick, fire-resistant bark and their pine cones will only release seeds when they are subjected to heat. Humans have suppressed fires since settlers first arrived, preventing the pitch pine seeds from releasing and spreading and allowing white pines to take over the area. To help restore this unique habitat, the DEM carefully burns sections of the forest, eliminating the white pines which can’t tolerate the heat, and making way for new pitch pines to grow. (Burned section can be seen left of the road. The unburned section is on the right of the road, you can see it is much thicker with white pines)</a:t>
            </a:r>
            <a:endParaRPr sz="1200">
              <a:latin typeface="Cambria"/>
              <a:ea typeface="Cambria"/>
              <a:cs typeface="Cambria"/>
              <a:sym typeface="Cambria"/>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3f91183355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3f91183355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gn="l">
              <a:spcBef>
                <a:spcPts val="0"/>
              </a:spcBef>
              <a:spcAft>
                <a:spcPts val="0"/>
              </a:spcAft>
              <a:buSzPts val="1200"/>
              <a:buFont typeface="Cambria"/>
              <a:buChar char="●"/>
            </a:pPr>
            <a:r>
              <a:rPr lang="en" sz="1200">
                <a:latin typeface="Cambria"/>
                <a:ea typeface="Cambria"/>
                <a:cs typeface="Cambria"/>
                <a:sym typeface="Cambria"/>
              </a:rPr>
              <a:t>Don’t litter</a:t>
            </a:r>
            <a:endParaRPr sz="1200">
              <a:latin typeface="Cambria"/>
              <a:ea typeface="Cambria"/>
              <a:cs typeface="Cambria"/>
              <a:sym typeface="Cambria"/>
            </a:endParaRPr>
          </a:p>
          <a:p>
            <a:pPr indent="-304800" lvl="0" marL="457200" rtl="0" algn="l">
              <a:spcBef>
                <a:spcPts val="0"/>
              </a:spcBef>
              <a:spcAft>
                <a:spcPts val="0"/>
              </a:spcAft>
              <a:buSzPts val="1200"/>
              <a:buFont typeface="Cambria"/>
              <a:buChar char="●"/>
            </a:pPr>
            <a:r>
              <a:rPr lang="en" sz="1200">
                <a:latin typeface="Cambria"/>
                <a:ea typeface="Cambria"/>
                <a:cs typeface="Cambria"/>
                <a:sym typeface="Cambria"/>
              </a:rPr>
              <a:t>Pick up trash</a:t>
            </a:r>
            <a:endParaRPr sz="1200">
              <a:latin typeface="Cambria"/>
              <a:ea typeface="Cambria"/>
              <a:cs typeface="Cambria"/>
              <a:sym typeface="Cambria"/>
            </a:endParaRPr>
          </a:p>
          <a:p>
            <a:pPr indent="-304800" lvl="0" marL="457200" rtl="0" algn="l">
              <a:spcBef>
                <a:spcPts val="0"/>
              </a:spcBef>
              <a:spcAft>
                <a:spcPts val="0"/>
              </a:spcAft>
              <a:buSzPts val="1200"/>
              <a:buFont typeface="Cambria"/>
              <a:buChar char="●"/>
            </a:pPr>
            <a:r>
              <a:rPr lang="en" sz="1200">
                <a:latin typeface="Cambria"/>
                <a:ea typeface="Cambria"/>
                <a:cs typeface="Cambria"/>
                <a:sym typeface="Cambria"/>
              </a:rPr>
              <a:t>Plant native plants in your yard</a:t>
            </a:r>
            <a:endParaRPr sz="1200">
              <a:latin typeface="Cambria"/>
              <a:ea typeface="Cambria"/>
              <a:cs typeface="Cambria"/>
              <a:sym typeface="Cambria"/>
            </a:endParaRPr>
          </a:p>
          <a:p>
            <a:pPr indent="-304800" lvl="0" marL="457200" rtl="0" algn="l">
              <a:spcBef>
                <a:spcPts val="0"/>
              </a:spcBef>
              <a:spcAft>
                <a:spcPts val="0"/>
              </a:spcAft>
              <a:buSzPts val="1200"/>
              <a:buFont typeface="Cambria"/>
              <a:buChar char="●"/>
            </a:pPr>
            <a:r>
              <a:rPr lang="en" sz="1200">
                <a:latin typeface="Cambria"/>
                <a:ea typeface="Cambria"/>
                <a:cs typeface="Cambria"/>
                <a:sym typeface="Cambria"/>
              </a:rPr>
              <a:t>Reduce, Re-use, Recycle!</a:t>
            </a:r>
            <a:endParaRPr sz="1200">
              <a:latin typeface="Cambria"/>
              <a:ea typeface="Cambria"/>
              <a:cs typeface="Cambria"/>
              <a:sym typeface="Cambria"/>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g3388b910da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g3388b910da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Cambria"/>
                <a:ea typeface="Cambria"/>
                <a:cs typeface="Cambria"/>
                <a:sym typeface="Cambria"/>
              </a:rPr>
              <a:t>Before the </a:t>
            </a:r>
            <a:r>
              <a:rPr lang="en" sz="1200">
                <a:latin typeface="Cambria"/>
                <a:ea typeface="Cambria"/>
                <a:cs typeface="Cambria"/>
                <a:sym typeface="Cambria"/>
              </a:rPr>
              <a:t>settlers arrived in America, Rhode Island’s landscape was covered in vast forests. There was an abundance of habitat for wildlife to live in and resources were plenty. The forests ranged in age, size and density due to natural </a:t>
            </a:r>
            <a:r>
              <a:rPr lang="en" sz="1200">
                <a:latin typeface="Cambria"/>
                <a:ea typeface="Cambria"/>
                <a:cs typeface="Cambria"/>
                <a:sym typeface="Cambria"/>
              </a:rPr>
              <a:t>occurrences</a:t>
            </a:r>
            <a:r>
              <a:rPr lang="en" sz="1200">
                <a:latin typeface="Cambria"/>
                <a:ea typeface="Cambria"/>
                <a:cs typeface="Cambria"/>
                <a:sym typeface="Cambria"/>
              </a:rPr>
              <a:t> such as fires from lightning strikes, floods from beavers and hurricanes knocking down trees. The indigenous people would sometimes manage small areas of habitat for crops or burn areas of the woods to chase out game. This created a diverse landscape and a variety of habitat for different animals.  </a:t>
            </a:r>
            <a:endParaRPr sz="1200">
              <a:latin typeface="Cambria"/>
              <a:ea typeface="Cambria"/>
              <a:cs typeface="Cambria"/>
              <a:sym typeface="Cambria"/>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g3388b910da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 name="Google Shape;66;g3388b910da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Cambria"/>
                <a:ea typeface="Cambria"/>
                <a:cs typeface="Cambria"/>
                <a:sym typeface="Cambria"/>
              </a:rPr>
              <a:t>The settlers thought that the forests were endless so they began to cut them down to build fields for crops and livestock. They built houses for themselves and hunted the animals for food and fur. </a:t>
            </a:r>
            <a:endParaRPr sz="1200">
              <a:latin typeface="Cambria"/>
              <a:ea typeface="Cambria"/>
              <a:cs typeface="Cambria"/>
              <a:sym typeface="Cambria"/>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g3388b910da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 name="Google Shape;72;g3388b910da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Cambria"/>
                <a:ea typeface="Cambria"/>
                <a:cs typeface="Cambria"/>
                <a:sym typeface="Cambria"/>
              </a:rPr>
              <a:t>As more settlers arrived, more and more forest was cut down to create farmland. The landscape changed and there was very little habitat left for wildlife. Stone walls marked where one property ended and another began. </a:t>
            </a:r>
            <a:r>
              <a:rPr lang="en" sz="1200">
                <a:solidFill>
                  <a:schemeClr val="dk1"/>
                </a:solidFill>
                <a:latin typeface="Cambria"/>
                <a:ea typeface="Cambria"/>
                <a:cs typeface="Cambria"/>
                <a:sym typeface="Cambria"/>
              </a:rPr>
              <a:t>60-80% of the forest was cut down between 1830-1880. The remaining forest was frequently cut for lumber and fuel. </a:t>
            </a:r>
            <a:endParaRPr sz="1200">
              <a:latin typeface="Cambria"/>
              <a:ea typeface="Cambria"/>
              <a:cs typeface="Cambria"/>
              <a:sym typeface="Cambria"/>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g3388b910da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 name="Google Shape;78;g3388b910da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200">
                <a:latin typeface="Cambria"/>
                <a:ea typeface="Cambria"/>
                <a:cs typeface="Cambria"/>
                <a:sym typeface="Cambria"/>
              </a:rPr>
              <a:t>Image 1:</a:t>
            </a:r>
            <a:r>
              <a:rPr lang="en" sz="1200">
                <a:latin typeface="Cambria"/>
                <a:ea typeface="Cambria"/>
                <a:cs typeface="Cambria"/>
                <a:sym typeface="Cambria"/>
              </a:rPr>
              <a:t> Around the 1850’s, many fields were abandoned as people moved to new areas and found new jobs. The fields began to quickly grow into young white pine forests.</a:t>
            </a:r>
            <a:endParaRPr sz="1200">
              <a:latin typeface="Cambria"/>
              <a:ea typeface="Cambria"/>
              <a:cs typeface="Cambria"/>
              <a:sym typeface="Cambria"/>
            </a:endParaRPr>
          </a:p>
          <a:p>
            <a:pPr indent="0" lvl="0" marL="0" rtl="0" algn="l">
              <a:spcBef>
                <a:spcPts val="0"/>
              </a:spcBef>
              <a:spcAft>
                <a:spcPts val="0"/>
              </a:spcAft>
              <a:buNone/>
            </a:pPr>
            <a:r>
              <a:rPr b="1" lang="en" sz="1200">
                <a:latin typeface="Cambria"/>
                <a:ea typeface="Cambria"/>
                <a:cs typeface="Cambria"/>
                <a:sym typeface="Cambria"/>
              </a:rPr>
              <a:t>Image 2</a:t>
            </a:r>
            <a:r>
              <a:rPr lang="en" sz="1200">
                <a:latin typeface="Cambria"/>
                <a:ea typeface="Cambria"/>
                <a:cs typeface="Cambria"/>
                <a:sym typeface="Cambria"/>
              </a:rPr>
              <a:t>: As the white pines grew into middle aged forests, people realized that the pine wood was valuable as lumber for creating shipping crates and so they were cut down and harvested for timber. </a:t>
            </a:r>
            <a:endParaRPr sz="1200">
              <a:latin typeface="Cambria"/>
              <a:ea typeface="Cambria"/>
              <a:cs typeface="Cambria"/>
              <a:sym typeface="Cambria"/>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g3388b910da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 name="Google Shape;85;g3388b910da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200">
                <a:latin typeface="Cambria"/>
                <a:ea typeface="Cambria"/>
                <a:cs typeface="Cambria"/>
                <a:sym typeface="Cambria"/>
              </a:rPr>
              <a:t>Image 1:</a:t>
            </a:r>
            <a:r>
              <a:rPr lang="en" sz="1200">
                <a:latin typeface="Cambria"/>
                <a:ea typeface="Cambria"/>
                <a:cs typeface="Cambria"/>
                <a:sym typeface="Cambria"/>
              </a:rPr>
              <a:t> Clear-cutting (removing all of the trees) the white pines made way for the hardier “Hardwood” trees to take over, such as oaks, cherries and maples.</a:t>
            </a:r>
            <a:r>
              <a:rPr lang="en" sz="1200">
                <a:latin typeface="Cambria"/>
                <a:ea typeface="Cambria"/>
                <a:cs typeface="Cambria"/>
                <a:sym typeface="Cambria"/>
              </a:rPr>
              <a:t> These fast growing trees grew in tight clumps, creating dense thickets. Areas that had been cut earlier grew tall trees that shaded out undergrowth and became mature forests.</a:t>
            </a:r>
            <a:r>
              <a:rPr lang="en" sz="1200">
                <a:latin typeface="Cambria"/>
                <a:ea typeface="Cambria"/>
                <a:cs typeface="Cambria"/>
                <a:sym typeface="Cambria"/>
              </a:rPr>
              <a:t> The landscape started to look like a quilt with different aged patches of forests covering Rhode Island. </a:t>
            </a:r>
            <a:r>
              <a:rPr lang="en" sz="1200">
                <a:latin typeface="Cambria"/>
                <a:ea typeface="Cambria"/>
                <a:cs typeface="Cambria"/>
                <a:sym typeface="Cambria"/>
              </a:rPr>
              <a:t>This created beautiful, varied landscapes for wildlife again.  </a:t>
            </a:r>
            <a:endParaRPr sz="1200">
              <a:latin typeface="Cambria"/>
              <a:ea typeface="Cambria"/>
              <a:cs typeface="Cambria"/>
              <a:sym typeface="Cambria"/>
            </a:endParaRPr>
          </a:p>
          <a:p>
            <a:pPr indent="0" lvl="0" marL="0" rtl="0" algn="l">
              <a:spcBef>
                <a:spcPts val="0"/>
              </a:spcBef>
              <a:spcAft>
                <a:spcPts val="0"/>
              </a:spcAft>
              <a:buNone/>
            </a:pPr>
            <a:r>
              <a:rPr b="1" lang="en" sz="1200">
                <a:latin typeface="Cambria"/>
                <a:ea typeface="Cambria"/>
                <a:cs typeface="Cambria"/>
                <a:sym typeface="Cambria"/>
              </a:rPr>
              <a:t>Image 2: </a:t>
            </a:r>
            <a:r>
              <a:rPr lang="en" sz="1200">
                <a:latin typeface="Cambria"/>
                <a:ea typeface="Cambria"/>
                <a:cs typeface="Cambria"/>
                <a:sym typeface="Cambria"/>
              </a:rPr>
              <a:t>Forests have now matured but the history of the early settlers still shows in the stone walls that once divided farmland but now reside among mature forests. As humans we suppress fires and stop floods because we want to protect our homes, however, these occurrences are a natural part of the ecosystem and are necessary to create the diverse forests that existed before settlers arrived.</a:t>
            </a:r>
            <a:endParaRPr sz="1200">
              <a:latin typeface="Cambria"/>
              <a:ea typeface="Cambria"/>
              <a:cs typeface="Cambria"/>
              <a:sym typeface="Cambria"/>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2f7efaf646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 name="Google Shape;92;g2f7efaf646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Cambria"/>
                <a:ea typeface="Cambria"/>
                <a:cs typeface="Cambria"/>
                <a:sym typeface="Cambria"/>
              </a:rPr>
              <a:t>This diagram shows forest succession. As forests grow, they support different types of animals because they provide different types of food and shelter. </a:t>
            </a:r>
            <a:endParaRPr sz="1200">
              <a:latin typeface="Cambria"/>
              <a:ea typeface="Cambria"/>
              <a:cs typeface="Cambria"/>
              <a:sym typeface="Cambria"/>
            </a:endParaRPr>
          </a:p>
          <a:p>
            <a:pPr indent="0" lvl="0" marL="0" rtl="0" algn="l">
              <a:spcBef>
                <a:spcPts val="0"/>
              </a:spcBef>
              <a:spcAft>
                <a:spcPts val="0"/>
              </a:spcAft>
              <a:buNone/>
            </a:pPr>
            <a:r>
              <a:rPr lang="en" sz="1200">
                <a:latin typeface="Cambria"/>
                <a:ea typeface="Cambria"/>
                <a:cs typeface="Cambria"/>
                <a:sym typeface="Cambria"/>
              </a:rPr>
              <a:t>Plant stage: 0-5 years-support insects, pollinators, mice, hawks and bluebirds.</a:t>
            </a:r>
            <a:endParaRPr sz="1200">
              <a:latin typeface="Cambria"/>
              <a:ea typeface="Cambria"/>
              <a:cs typeface="Cambria"/>
              <a:sym typeface="Cambria"/>
            </a:endParaRPr>
          </a:p>
          <a:p>
            <a:pPr indent="0" lvl="0" marL="0" rtl="0" algn="l">
              <a:spcBef>
                <a:spcPts val="0"/>
              </a:spcBef>
              <a:spcAft>
                <a:spcPts val="0"/>
              </a:spcAft>
              <a:buNone/>
            </a:pPr>
            <a:r>
              <a:rPr lang="en" sz="1200">
                <a:latin typeface="Cambria"/>
                <a:ea typeface="Cambria"/>
                <a:cs typeface="Cambria"/>
                <a:sym typeface="Cambria"/>
              </a:rPr>
              <a:t>Shrub stage:  6-25 years supports american woodcocks, many different songbirds, bobcats, new england cottontail rabbits</a:t>
            </a:r>
            <a:endParaRPr sz="1200">
              <a:latin typeface="Cambria"/>
              <a:ea typeface="Cambria"/>
              <a:cs typeface="Cambria"/>
              <a:sym typeface="Cambria"/>
            </a:endParaRPr>
          </a:p>
          <a:p>
            <a:pPr indent="0" lvl="0" marL="0" rtl="0" algn="l">
              <a:spcBef>
                <a:spcPts val="0"/>
              </a:spcBef>
              <a:spcAft>
                <a:spcPts val="0"/>
              </a:spcAft>
              <a:buNone/>
            </a:pPr>
            <a:r>
              <a:rPr lang="en" sz="1200">
                <a:latin typeface="Cambria"/>
                <a:ea typeface="Cambria"/>
                <a:cs typeface="Cambria"/>
                <a:sym typeface="Cambria"/>
              </a:rPr>
              <a:t>Young forest: 26-50 years supports deer, skunks, foxes, whip-poor-wills</a:t>
            </a:r>
            <a:endParaRPr sz="1200">
              <a:latin typeface="Cambria"/>
              <a:ea typeface="Cambria"/>
              <a:cs typeface="Cambria"/>
              <a:sym typeface="Cambria"/>
            </a:endParaRPr>
          </a:p>
          <a:p>
            <a:pPr indent="0" lvl="0" marL="0" rtl="0" algn="l">
              <a:spcBef>
                <a:spcPts val="0"/>
              </a:spcBef>
              <a:spcAft>
                <a:spcPts val="0"/>
              </a:spcAft>
              <a:buNone/>
            </a:pPr>
            <a:r>
              <a:rPr lang="en" sz="1200">
                <a:latin typeface="Cambria"/>
                <a:ea typeface="Cambria"/>
                <a:cs typeface="Cambria"/>
                <a:sym typeface="Cambria"/>
              </a:rPr>
              <a:t>Mature forest: 51-150 years deer, turkey, racoon, owls, black bear</a:t>
            </a:r>
            <a:endParaRPr sz="1200">
              <a:latin typeface="Cambria"/>
              <a:ea typeface="Cambria"/>
              <a:cs typeface="Cambria"/>
              <a:sym typeface="Cambria"/>
            </a:endParaRPr>
          </a:p>
          <a:p>
            <a:pPr indent="0" lvl="0" marL="0" rtl="0" algn="l">
              <a:spcBef>
                <a:spcPts val="0"/>
              </a:spcBef>
              <a:spcAft>
                <a:spcPts val="0"/>
              </a:spcAft>
              <a:buNone/>
            </a:pPr>
            <a:r>
              <a:rPr lang="en" sz="1200">
                <a:latin typeface="Cambria"/>
                <a:ea typeface="Cambria"/>
                <a:cs typeface="Cambria"/>
                <a:sym typeface="Cambria"/>
              </a:rPr>
              <a:t>Climax forest 150-300 years pileated woodpeckers, fishers, squirrels</a:t>
            </a:r>
            <a:endParaRPr sz="1200">
              <a:latin typeface="Cambria"/>
              <a:ea typeface="Cambria"/>
              <a:cs typeface="Cambria"/>
              <a:sym typeface="Cambria"/>
            </a:endParaRPr>
          </a:p>
          <a:p>
            <a:pPr indent="0" lvl="0" marL="0" rtl="0" algn="l">
              <a:spcBef>
                <a:spcPts val="0"/>
              </a:spcBef>
              <a:spcAft>
                <a:spcPts val="0"/>
              </a:spcAft>
              <a:buNone/>
            </a:pPr>
            <a:r>
              <a:rPr lang="en" sz="1200">
                <a:latin typeface="Cambria"/>
                <a:ea typeface="Cambria"/>
                <a:cs typeface="Cambria"/>
                <a:sym typeface="Cambria"/>
              </a:rPr>
              <a:t>Forest landscapes require disturbance in order to have each of these stages present to support all of the different species of  wildlife in Rhode Island. </a:t>
            </a:r>
            <a:endParaRPr sz="1200">
              <a:latin typeface="Cambria"/>
              <a:ea typeface="Cambria"/>
              <a:cs typeface="Cambria"/>
              <a:sym typeface="Cambria"/>
            </a:endParaRPr>
          </a:p>
          <a:p>
            <a:pPr indent="0" lvl="0" marL="0" rtl="0" algn="l">
              <a:spcBef>
                <a:spcPts val="0"/>
              </a:spcBef>
              <a:spcAft>
                <a:spcPts val="0"/>
              </a:spcAft>
              <a:buNone/>
            </a:pPr>
            <a:r>
              <a:rPr b="1" lang="en" sz="1200">
                <a:latin typeface="Cambria"/>
                <a:ea typeface="Cambria"/>
                <a:cs typeface="Cambria"/>
                <a:sym typeface="Cambria"/>
              </a:rPr>
              <a:t>Do “Story of a Forest” Activity. </a:t>
            </a:r>
            <a:endParaRPr b="1" sz="1200">
              <a:latin typeface="Cambria"/>
              <a:ea typeface="Cambria"/>
              <a:cs typeface="Cambria"/>
              <a:sym typeface="Cambria"/>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2f7efaf646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 name="Google Shape;106;g2f7efaf646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Cambria"/>
                <a:ea typeface="Cambria"/>
                <a:cs typeface="Cambria"/>
                <a:sym typeface="Cambria"/>
              </a:rPr>
              <a:t>The DEM protects habitat all throughout Rhode Island in Wildlife Management Areas. These are places where no one is allowed to build houses, malls or roads. They are places where animals can live without facing the danger of crossing roads or wandering onto people’s property. The green areas on the map show where the DEM Wildlife Management areas are located in the state. </a:t>
            </a:r>
            <a:endParaRPr sz="1200">
              <a:latin typeface="Cambria"/>
              <a:ea typeface="Cambria"/>
              <a:cs typeface="Cambria"/>
              <a:sym typeface="Cambria"/>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2f7efaf646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2f7efaf646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Cambria"/>
                <a:ea typeface="Cambria"/>
                <a:cs typeface="Cambria"/>
                <a:sym typeface="Cambria"/>
              </a:rPr>
              <a:t>The DEM clear-cuts areas periodically to replicate the natural clearing that would occur as a result of hurricanes or flooding. </a:t>
            </a:r>
            <a:endParaRPr sz="1200">
              <a:latin typeface="Cambria"/>
              <a:ea typeface="Cambria"/>
              <a:cs typeface="Cambria"/>
              <a:sym typeface="Cambria"/>
            </a:endParaRPr>
          </a:p>
          <a:p>
            <a:pPr indent="0" lvl="0" marL="0" rtl="0" algn="l">
              <a:spcBef>
                <a:spcPts val="0"/>
              </a:spcBef>
              <a:spcAft>
                <a:spcPts val="0"/>
              </a:spcAft>
              <a:buNone/>
            </a:pPr>
            <a:r>
              <a:rPr lang="en" sz="1200">
                <a:latin typeface="Cambria"/>
                <a:ea typeface="Cambria"/>
                <a:cs typeface="Cambria"/>
                <a:sym typeface="Cambria"/>
              </a:rPr>
              <a:t>The image on the left is before and after (on click)  a clear-cut. You can see that within 5 years the cleared area has already grown into a shrubland.</a:t>
            </a:r>
            <a:endParaRPr sz="1200">
              <a:latin typeface="Cambria"/>
              <a:ea typeface="Cambria"/>
              <a:cs typeface="Cambria"/>
              <a:sym typeface="Cambria"/>
            </a:endParaRPr>
          </a:p>
          <a:p>
            <a:pPr indent="0" lvl="0" marL="0" rtl="0" algn="l">
              <a:spcBef>
                <a:spcPts val="0"/>
              </a:spcBef>
              <a:spcAft>
                <a:spcPts val="0"/>
              </a:spcAft>
              <a:buNone/>
            </a:pPr>
            <a:r>
              <a:rPr lang="en" sz="1200">
                <a:latin typeface="Cambria"/>
                <a:ea typeface="Cambria"/>
                <a:cs typeface="Cambria"/>
                <a:sym typeface="Cambria"/>
              </a:rPr>
              <a:t>The aerial map on the right shows the Great Swamp Management Area. The sections are dated by year of the last clear-cut. You can see each patch is at a different stage of forest succession. The DEM will continue to rotate cutting through these sections to ensure that there are always various stages of forest present in this area. </a:t>
            </a:r>
            <a:endParaRPr sz="1200">
              <a:latin typeface="Cambria"/>
              <a:ea typeface="Cambria"/>
              <a:cs typeface="Cambria"/>
              <a:sym typeface="Cambria"/>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4.png"/><Relationship Id="rId4" Type="http://schemas.openxmlformats.org/officeDocument/2006/relationships/image" Target="../media/image26.jpg"/><Relationship Id="rId5" Type="http://schemas.openxmlformats.org/officeDocument/2006/relationships/image" Target="../media/image2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24.pn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4.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4.png"/><Relationship Id="rId4" Type="http://schemas.openxmlformats.org/officeDocument/2006/relationships/image" Target="../media/image10.png"/><Relationship Id="rId5"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4.png"/><Relationship Id="rId4" Type="http://schemas.openxmlformats.org/officeDocument/2006/relationships/image" Target="../media/image12.png"/><Relationship Id="rId5"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4.jpg"/><Relationship Id="rId4" Type="http://schemas.openxmlformats.org/officeDocument/2006/relationships/image" Target="../media/image6.png"/><Relationship Id="rId10" Type="http://schemas.openxmlformats.org/officeDocument/2006/relationships/image" Target="../media/image9.png"/><Relationship Id="rId9" Type="http://schemas.openxmlformats.org/officeDocument/2006/relationships/image" Target="../media/image8.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7.png"/><Relationship Id="rId8"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4.png"/><Relationship Id="rId4" Type="http://schemas.openxmlformats.org/officeDocument/2006/relationships/image" Target="../media/image25.jpg"/><Relationship Id="rId5"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4.png"/><Relationship Id="rId4" Type="http://schemas.openxmlformats.org/officeDocument/2006/relationships/image" Target="../media/image20.jpg"/><Relationship Id="rId5" Type="http://schemas.openxmlformats.org/officeDocument/2006/relationships/image" Target="../media/image21.jpg"/><Relationship Id="rId6"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53" name="Shape 53"/>
        <p:cNvGrpSpPr/>
        <p:nvPr/>
      </p:nvGrpSpPr>
      <p:grpSpPr>
        <a:xfrm>
          <a:off x="0" y="0"/>
          <a:ext cx="0" cy="0"/>
          <a:chOff x="0" y="0"/>
          <a:chExt cx="0" cy="0"/>
        </a:xfrm>
      </p:grpSpPr>
      <p:pic>
        <p:nvPicPr>
          <p:cNvPr id="54" name="Google Shape;54;p13"/>
          <p:cNvPicPr preferRelativeResize="0"/>
          <p:nvPr/>
        </p:nvPicPr>
        <p:blipFill rotWithShape="1">
          <a:blip r:embed="rId3">
            <a:alphaModFix amt="65000"/>
          </a:blip>
          <a:srcRect b="2200" l="0" r="0" t="0"/>
          <a:stretch/>
        </p:blipFill>
        <p:spPr>
          <a:xfrm>
            <a:off x="0" y="-827600"/>
            <a:ext cx="9144000" cy="5959949"/>
          </a:xfrm>
          <a:prstGeom prst="rect">
            <a:avLst/>
          </a:prstGeom>
          <a:noFill/>
          <a:ln>
            <a:noFill/>
          </a:ln>
        </p:spPr>
      </p:pic>
      <p:sp>
        <p:nvSpPr>
          <p:cNvPr id="55" name="Google Shape;55;p13"/>
          <p:cNvSpPr txBox="1"/>
          <p:nvPr/>
        </p:nvSpPr>
        <p:spPr>
          <a:xfrm>
            <a:off x="1557750" y="798625"/>
            <a:ext cx="6028500" cy="20496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lang="en" sz="6000">
                <a:solidFill>
                  <a:schemeClr val="dk1"/>
                </a:solidFill>
                <a:latin typeface="Walter Turncoat"/>
                <a:ea typeface="Walter Turncoat"/>
                <a:cs typeface="Walter Turncoat"/>
                <a:sym typeface="Walter Turncoat"/>
              </a:rPr>
              <a:t>Rhode Island’s Forest Story</a:t>
            </a:r>
            <a:endParaRPr sz="2400">
              <a:solidFill>
                <a:schemeClr val="dk1"/>
              </a:solidFill>
              <a:latin typeface="Walter Turncoat"/>
              <a:ea typeface="Walter Turncoat"/>
              <a:cs typeface="Walter Turncoat"/>
              <a:sym typeface="Walter Turncoat"/>
            </a:endParaRPr>
          </a:p>
        </p:txBody>
      </p:sp>
      <p:pic>
        <p:nvPicPr>
          <p:cNvPr id="56" name="Google Shape;56;p13"/>
          <p:cNvPicPr preferRelativeResize="0"/>
          <p:nvPr/>
        </p:nvPicPr>
        <p:blipFill rotWithShape="1">
          <a:blip r:embed="rId4">
            <a:alphaModFix/>
          </a:blip>
          <a:srcRect b="0" l="0" r="22630" t="0"/>
          <a:stretch/>
        </p:blipFill>
        <p:spPr>
          <a:xfrm>
            <a:off x="5368150" y="3582738"/>
            <a:ext cx="3426425" cy="1085525"/>
          </a:xfrm>
          <a:prstGeom prst="rect">
            <a:avLst/>
          </a:prstGeom>
          <a:noFill/>
          <a:ln>
            <a:noFill/>
          </a:ln>
        </p:spPr>
      </p:pic>
      <p:sp>
        <p:nvSpPr>
          <p:cNvPr id="57" name="Google Shape;57;p13"/>
          <p:cNvSpPr txBox="1"/>
          <p:nvPr/>
        </p:nvSpPr>
        <p:spPr>
          <a:xfrm>
            <a:off x="361425" y="3663800"/>
            <a:ext cx="55575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 sz="2400">
                <a:solidFill>
                  <a:schemeClr val="dk1"/>
                </a:solidFill>
                <a:latin typeface="Walter Turncoat"/>
                <a:ea typeface="Walter Turncoat"/>
                <a:cs typeface="Walter Turncoat"/>
                <a:sym typeface="Walter Turncoat"/>
              </a:rPr>
              <a:t>RI DEM Division of Fish and Wildlife</a:t>
            </a:r>
            <a:endParaRPr b="1" sz="2400">
              <a:solidFill>
                <a:schemeClr val="dk1"/>
              </a:solidFill>
              <a:latin typeface="Walter Turncoat"/>
              <a:ea typeface="Walter Turncoat"/>
              <a:cs typeface="Walter Turncoat"/>
              <a:sym typeface="Walter Turncoat"/>
            </a:endParaRPr>
          </a:p>
          <a:p>
            <a:pPr indent="0" lvl="0" marL="0" rtl="0" algn="l">
              <a:spcBef>
                <a:spcPts val="0"/>
              </a:spcBef>
              <a:spcAft>
                <a:spcPts val="0"/>
              </a:spcAft>
              <a:buClr>
                <a:schemeClr val="dk1"/>
              </a:buClr>
              <a:buSzPts val="1100"/>
              <a:buFont typeface="Arial"/>
              <a:buNone/>
            </a:pPr>
            <a:r>
              <a:rPr b="1" lang="en" sz="2400">
                <a:solidFill>
                  <a:schemeClr val="dk1"/>
                </a:solidFill>
                <a:latin typeface="Walter Turncoat"/>
                <a:ea typeface="Walter Turncoat"/>
                <a:cs typeface="Walter Turncoat"/>
                <a:sym typeface="Walter Turncoat"/>
              </a:rPr>
              <a:t>Rhody Critter Kits Program</a:t>
            </a:r>
            <a:endParaRPr>
              <a:latin typeface="Walter Turncoat"/>
              <a:ea typeface="Walter Turncoat"/>
              <a:cs typeface="Walter Turncoat"/>
              <a:sym typeface="Walter Turncoa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6D7A8"/>
        </a:solidFill>
      </p:bgPr>
    </p:bg>
    <p:spTree>
      <p:nvGrpSpPr>
        <p:cNvPr id="126" name="Shape 126"/>
        <p:cNvGrpSpPr/>
        <p:nvPr/>
      </p:nvGrpSpPr>
      <p:grpSpPr>
        <a:xfrm>
          <a:off x="0" y="0"/>
          <a:ext cx="0" cy="0"/>
          <a:chOff x="0" y="0"/>
          <a:chExt cx="0" cy="0"/>
        </a:xfrm>
      </p:grpSpPr>
      <p:pic>
        <p:nvPicPr>
          <p:cNvPr id="127" name="Google Shape;127;p22"/>
          <p:cNvPicPr preferRelativeResize="0"/>
          <p:nvPr/>
        </p:nvPicPr>
        <p:blipFill rotWithShape="1">
          <a:blip r:embed="rId3">
            <a:alphaModFix amt="65000"/>
          </a:blip>
          <a:srcRect b="2201" l="0" r="0" t="12130"/>
          <a:stretch/>
        </p:blipFill>
        <p:spPr>
          <a:xfrm>
            <a:off x="0" y="-88375"/>
            <a:ext cx="9144000" cy="5220724"/>
          </a:xfrm>
          <a:prstGeom prst="rect">
            <a:avLst/>
          </a:prstGeom>
          <a:noFill/>
          <a:ln>
            <a:noFill/>
          </a:ln>
        </p:spPr>
      </p:pic>
      <p:sp>
        <p:nvSpPr>
          <p:cNvPr id="128" name="Google Shape;128;p22"/>
          <p:cNvSpPr txBox="1"/>
          <p:nvPr>
            <p:ph type="title"/>
          </p:nvPr>
        </p:nvSpPr>
        <p:spPr>
          <a:xfrm>
            <a:off x="103500" y="130800"/>
            <a:ext cx="88722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2500">
                <a:solidFill>
                  <a:srgbClr val="000000"/>
                </a:solidFill>
                <a:latin typeface="Walter Turncoat"/>
                <a:ea typeface="Walter Turncoat"/>
                <a:cs typeface="Walter Turncoat"/>
                <a:sym typeface="Walter Turncoat"/>
              </a:rPr>
              <a:t>How is the DEM helping forest habitat in Rhode Island? </a:t>
            </a:r>
            <a:endParaRPr b="1" sz="2500">
              <a:solidFill>
                <a:srgbClr val="000000"/>
              </a:solidFill>
              <a:latin typeface="Walter Turncoat"/>
              <a:ea typeface="Walter Turncoat"/>
              <a:cs typeface="Walter Turncoat"/>
              <a:sym typeface="Walter Turncoat"/>
            </a:endParaRPr>
          </a:p>
        </p:txBody>
      </p:sp>
      <p:sp>
        <p:nvSpPr>
          <p:cNvPr id="129" name="Google Shape;129;p22"/>
          <p:cNvSpPr txBox="1"/>
          <p:nvPr>
            <p:ph idx="1" type="body"/>
          </p:nvPr>
        </p:nvSpPr>
        <p:spPr>
          <a:xfrm>
            <a:off x="3309900" y="4556000"/>
            <a:ext cx="3192300" cy="480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rgbClr val="000000"/>
                </a:solidFill>
                <a:latin typeface="Walter Turncoat"/>
                <a:ea typeface="Walter Turncoat"/>
                <a:cs typeface="Walter Turncoat"/>
                <a:sym typeface="Walter Turncoat"/>
              </a:rPr>
              <a:t>By restoring</a:t>
            </a:r>
            <a:r>
              <a:rPr b="1" lang="en" sz="3000">
                <a:solidFill>
                  <a:srgbClr val="000000"/>
                </a:solidFill>
                <a:latin typeface="Walter Turncoat"/>
                <a:ea typeface="Walter Turncoat"/>
                <a:cs typeface="Walter Turncoat"/>
                <a:sym typeface="Walter Turncoat"/>
              </a:rPr>
              <a:t> it!</a:t>
            </a:r>
            <a:endParaRPr b="1" sz="3000">
              <a:solidFill>
                <a:srgbClr val="000000"/>
              </a:solidFill>
              <a:latin typeface="Walter Turncoat"/>
              <a:ea typeface="Walter Turncoat"/>
              <a:cs typeface="Walter Turncoat"/>
              <a:sym typeface="Walter Turncoat"/>
            </a:endParaRPr>
          </a:p>
          <a:p>
            <a:pPr indent="0" lvl="0" marL="0" rtl="0" algn="l">
              <a:spcBef>
                <a:spcPts val="1600"/>
              </a:spcBef>
              <a:spcAft>
                <a:spcPts val="1600"/>
              </a:spcAft>
              <a:buNone/>
            </a:pPr>
            <a:r>
              <a:t/>
            </a:r>
            <a:endParaRPr>
              <a:solidFill>
                <a:srgbClr val="000000"/>
              </a:solidFill>
              <a:latin typeface="Walter Turncoat"/>
              <a:ea typeface="Walter Turncoat"/>
              <a:cs typeface="Walter Turncoat"/>
              <a:sym typeface="Walter Turncoat"/>
            </a:endParaRPr>
          </a:p>
        </p:txBody>
      </p:sp>
      <p:pic>
        <p:nvPicPr>
          <p:cNvPr id="130" name="Google Shape;130;p22"/>
          <p:cNvPicPr preferRelativeResize="0"/>
          <p:nvPr/>
        </p:nvPicPr>
        <p:blipFill>
          <a:blip r:embed="rId4">
            <a:alphaModFix/>
          </a:blip>
          <a:stretch>
            <a:fillRect/>
          </a:stretch>
        </p:blipFill>
        <p:spPr>
          <a:xfrm>
            <a:off x="1063925" y="780125"/>
            <a:ext cx="2774429" cy="3699229"/>
          </a:xfrm>
          <a:prstGeom prst="rect">
            <a:avLst/>
          </a:prstGeom>
          <a:noFill/>
          <a:ln>
            <a:noFill/>
          </a:ln>
          <a:effectLst>
            <a:outerShdw blurRad="57150" rotWithShape="0" algn="bl" dir="5400000" dist="19050">
              <a:srgbClr val="000000">
                <a:alpha val="50000"/>
              </a:srgbClr>
            </a:outerShdw>
          </a:effectLst>
        </p:spPr>
      </p:pic>
      <p:pic>
        <p:nvPicPr>
          <p:cNvPr id="131" name="Google Shape;131;p22"/>
          <p:cNvPicPr preferRelativeResize="0"/>
          <p:nvPr/>
        </p:nvPicPr>
        <p:blipFill>
          <a:blip r:embed="rId5">
            <a:alphaModFix/>
          </a:blip>
          <a:stretch>
            <a:fillRect/>
          </a:stretch>
        </p:blipFill>
        <p:spPr>
          <a:xfrm>
            <a:off x="4142649" y="1114625"/>
            <a:ext cx="4204670" cy="3153503"/>
          </a:xfrm>
          <a:prstGeom prst="rect">
            <a:avLst/>
          </a:prstGeom>
          <a:noFill/>
          <a:ln>
            <a:noFill/>
          </a:ln>
          <a:effectLst>
            <a:outerShdw blurRad="57150" rotWithShape="0" algn="bl" dir="5400000" dist="19050">
              <a:srgbClr val="000000">
                <a:alpha val="50000"/>
              </a:srgbClr>
            </a:outerShdw>
          </a:effectLst>
        </p:spPr>
      </p:pic>
      <p:sp>
        <p:nvSpPr>
          <p:cNvPr id="132" name="Google Shape;132;p22"/>
          <p:cNvSpPr/>
          <p:nvPr/>
        </p:nvSpPr>
        <p:spPr>
          <a:xfrm>
            <a:off x="3681200" y="2391200"/>
            <a:ext cx="719700" cy="1650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30"/>
                                        </p:tgtEl>
                                        <p:attrNameLst>
                                          <p:attrName>style.visibility</p:attrName>
                                        </p:attrNameLst>
                                      </p:cBhvr>
                                      <p:to>
                                        <p:strVal val="visible"/>
                                      </p:to>
                                    </p:set>
                                    <p:animEffect filter="fade" transition="in">
                                      <p:cBhvr>
                                        <p:cTn dur="1000"/>
                                        <p:tgtEl>
                                          <p:spTgt spid="130"/>
                                        </p:tgtEl>
                                      </p:cBhvr>
                                    </p:animEffect>
                                  </p:childTnLst>
                                </p:cTn>
                              </p:par>
                              <p:par>
                                <p:cTn fill="hold" nodeType="withEffect" presetClass="entr" presetID="10" presetSubtype="0">
                                  <p:stCondLst>
                                    <p:cond delay="0"/>
                                  </p:stCondLst>
                                  <p:childTnLst>
                                    <p:set>
                                      <p:cBhvr>
                                        <p:cTn dur="1" fill="hold">
                                          <p:stCondLst>
                                            <p:cond delay="0"/>
                                          </p:stCondLst>
                                        </p:cTn>
                                        <p:tgtEl>
                                          <p:spTgt spid="131"/>
                                        </p:tgtEl>
                                        <p:attrNameLst>
                                          <p:attrName>style.visibility</p:attrName>
                                        </p:attrNameLst>
                                      </p:cBhvr>
                                      <p:to>
                                        <p:strVal val="visible"/>
                                      </p:to>
                                    </p:set>
                                    <p:animEffect filter="fade" transition="in">
                                      <p:cBhvr>
                                        <p:cTn dur="1000"/>
                                        <p:tgtEl>
                                          <p:spTgt spid="13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6D7A8"/>
        </a:solidFill>
      </p:bgPr>
    </p:bg>
    <p:spTree>
      <p:nvGrpSpPr>
        <p:cNvPr id="136" name="Shape 136"/>
        <p:cNvGrpSpPr/>
        <p:nvPr/>
      </p:nvGrpSpPr>
      <p:grpSpPr>
        <a:xfrm>
          <a:off x="0" y="0"/>
          <a:ext cx="0" cy="0"/>
          <a:chOff x="0" y="0"/>
          <a:chExt cx="0" cy="0"/>
        </a:xfrm>
      </p:grpSpPr>
      <p:pic>
        <p:nvPicPr>
          <p:cNvPr id="137" name="Google Shape;137;p23"/>
          <p:cNvPicPr preferRelativeResize="0"/>
          <p:nvPr/>
        </p:nvPicPr>
        <p:blipFill rotWithShape="1">
          <a:blip r:embed="rId3">
            <a:alphaModFix amt="65000"/>
          </a:blip>
          <a:srcRect b="2200" l="0" r="0" t="0"/>
          <a:stretch/>
        </p:blipFill>
        <p:spPr>
          <a:xfrm>
            <a:off x="0" y="-816450"/>
            <a:ext cx="9144000" cy="5959949"/>
          </a:xfrm>
          <a:prstGeom prst="rect">
            <a:avLst/>
          </a:prstGeom>
          <a:noFill/>
          <a:ln>
            <a:noFill/>
          </a:ln>
        </p:spPr>
      </p:pic>
      <p:sp>
        <p:nvSpPr>
          <p:cNvPr id="138" name="Google Shape;138;p23"/>
          <p:cNvSpPr txBox="1"/>
          <p:nvPr>
            <p:ph type="title"/>
          </p:nvPr>
        </p:nvSpPr>
        <p:spPr>
          <a:xfrm>
            <a:off x="311700" y="1028800"/>
            <a:ext cx="8520600" cy="572700"/>
          </a:xfrm>
          <a:prstGeom prst="rect">
            <a:avLst/>
          </a:prstGeom>
          <a:effectLst>
            <a:outerShdw blurRad="57150" rotWithShape="0" algn="bl" dir="5400000" dist="19050">
              <a:srgbClr val="000000"/>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lang="en" sz="6000">
                <a:solidFill>
                  <a:srgbClr val="000000"/>
                </a:solidFill>
                <a:latin typeface="Walter Turncoat"/>
                <a:ea typeface="Walter Turncoat"/>
                <a:cs typeface="Walter Turncoat"/>
                <a:sym typeface="Walter Turncoat"/>
              </a:rPr>
              <a:t>How can you help forests?</a:t>
            </a:r>
            <a:endParaRPr sz="6000">
              <a:solidFill>
                <a:srgbClr val="000000"/>
              </a:solidFill>
              <a:latin typeface="Walter Turncoat"/>
              <a:ea typeface="Walter Turncoat"/>
              <a:cs typeface="Walter Turncoat"/>
              <a:sym typeface="Walter Turncoat"/>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 name="Shape 61"/>
        <p:cNvGrpSpPr/>
        <p:nvPr/>
      </p:nvGrpSpPr>
      <p:grpSpPr>
        <a:xfrm>
          <a:off x="0" y="0"/>
          <a:ext cx="0" cy="0"/>
          <a:chOff x="0" y="0"/>
          <a:chExt cx="0" cy="0"/>
        </a:xfrm>
      </p:grpSpPr>
      <p:pic>
        <p:nvPicPr>
          <p:cNvPr id="62" name="Google Shape;62;p14"/>
          <p:cNvPicPr preferRelativeResize="0"/>
          <p:nvPr/>
        </p:nvPicPr>
        <p:blipFill rotWithShape="1">
          <a:blip r:embed="rId3">
            <a:alphaModFix amt="65000"/>
          </a:blip>
          <a:srcRect b="2201" l="0" r="0" t="12130"/>
          <a:stretch/>
        </p:blipFill>
        <p:spPr>
          <a:xfrm>
            <a:off x="0" y="-88375"/>
            <a:ext cx="9144000" cy="5220724"/>
          </a:xfrm>
          <a:prstGeom prst="rect">
            <a:avLst/>
          </a:prstGeom>
          <a:noFill/>
          <a:ln>
            <a:noFill/>
          </a:ln>
        </p:spPr>
      </p:pic>
      <p:pic>
        <p:nvPicPr>
          <p:cNvPr id="63" name="Google Shape;63;p14"/>
          <p:cNvPicPr preferRelativeResize="0"/>
          <p:nvPr/>
        </p:nvPicPr>
        <p:blipFill>
          <a:blip r:embed="rId4">
            <a:alphaModFix/>
          </a:blip>
          <a:stretch>
            <a:fillRect/>
          </a:stretch>
        </p:blipFill>
        <p:spPr>
          <a:xfrm>
            <a:off x="1680875" y="833450"/>
            <a:ext cx="5946256" cy="4085175"/>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 name="Shape 67"/>
        <p:cNvGrpSpPr/>
        <p:nvPr/>
      </p:nvGrpSpPr>
      <p:grpSpPr>
        <a:xfrm>
          <a:off x="0" y="0"/>
          <a:ext cx="0" cy="0"/>
          <a:chOff x="0" y="0"/>
          <a:chExt cx="0" cy="0"/>
        </a:xfrm>
      </p:grpSpPr>
      <p:pic>
        <p:nvPicPr>
          <p:cNvPr id="68" name="Google Shape;68;p15"/>
          <p:cNvPicPr preferRelativeResize="0"/>
          <p:nvPr/>
        </p:nvPicPr>
        <p:blipFill rotWithShape="1">
          <a:blip r:embed="rId3">
            <a:alphaModFix amt="65000"/>
          </a:blip>
          <a:srcRect b="2201" l="0" r="0" t="12130"/>
          <a:stretch/>
        </p:blipFill>
        <p:spPr>
          <a:xfrm>
            <a:off x="0" y="-88375"/>
            <a:ext cx="9144000" cy="5220724"/>
          </a:xfrm>
          <a:prstGeom prst="rect">
            <a:avLst/>
          </a:prstGeom>
          <a:noFill/>
          <a:ln>
            <a:noFill/>
          </a:ln>
        </p:spPr>
      </p:pic>
      <p:pic>
        <p:nvPicPr>
          <p:cNvPr id="69" name="Google Shape;69;p15"/>
          <p:cNvPicPr preferRelativeResize="0"/>
          <p:nvPr/>
        </p:nvPicPr>
        <p:blipFill>
          <a:blip r:embed="rId4">
            <a:alphaModFix/>
          </a:blip>
          <a:stretch>
            <a:fillRect/>
          </a:stretch>
        </p:blipFill>
        <p:spPr>
          <a:xfrm>
            <a:off x="1502450" y="914225"/>
            <a:ext cx="5963498" cy="4050871"/>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 name="Shape 73"/>
        <p:cNvGrpSpPr/>
        <p:nvPr/>
      </p:nvGrpSpPr>
      <p:grpSpPr>
        <a:xfrm>
          <a:off x="0" y="0"/>
          <a:ext cx="0" cy="0"/>
          <a:chOff x="0" y="0"/>
          <a:chExt cx="0" cy="0"/>
        </a:xfrm>
      </p:grpSpPr>
      <p:pic>
        <p:nvPicPr>
          <p:cNvPr id="74" name="Google Shape;74;p16"/>
          <p:cNvPicPr preferRelativeResize="0"/>
          <p:nvPr/>
        </p:nvPicPr>
        <p:blipFill rotWithShape="1">
          <a:blip r:embed="rId3">
            <a:alphaModFix amt="65000"/>
          </a:blip>
          <a:srcRect b="2201" l="0" r="0" t="12130"/>
          <a:stretch/>
        </p:blipFill>
        <p:spPr>
          <a:xfrm>
            <a:off x="0" y="-88375"/>
            <a:ext cx="9144000" cy="5220724"/>
          </a:xfrm>
          <a:prstGeom prst="rect">
            <a:avLst/>
          </a:prstGeom>
          <a:noFill/>
          <a:ln>
            <a:noFill/>
          </a:ln>
        </p:spPr>
      </p:pic>
      <p:pic>
        <p:nvPicPr>
          <p:cNvPr id="75" name="Google Shape;75;p16"/>
          <p:cNvPicPr preferRelativeResize="0"/>
          <p:nvPr/>
        </p:nvPicPr>
        <p:blipFill>
          <a:blip r:embed="rId4">
            <a:alphaModFix/>
          </a:blip>
          <a:stretch>
            <a:fillRect/>
          </a:stretch>
        </p:blipFill>
        <p:spPr>
          <a:xfrm>
            <a:off x="1590250" y="814800"/>
            <a:ext cx="5963502" cy="4030082"/>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 name="Shape 79"/>
        <p:cNvGrpSpPr/>
        <p:nvPr/>
      </p:nvGrpSpPr>
      <p:grpSpPr>
        <a:xfrm>
          <a:off x="0" y="0"/>
          <a:ext cx="0" cy="0"/>
          <a:chOff x="0" y="0"/>
          <a:chExt cx="0" cy="0"/>
        </a:xfrm>
      </p:grpSpPr>
      <p:pic>
        <p:nvPicPr>
          <p:cNvPr id="80" name="Google Shape;80;p17"/>
          <p:cNvPicPr preferRelativeResize="0"/>
          <p:nvPr/>
        </p:nvPicPr>
        <p:blipFill rotWithShape="1">
          <a:blip r:embed="rId3">
            <a:alphaModFix amt="65000"/>
          </a:blip>
          <a:srcRect b="2201" l="0" r="0" t="12130"/>
          <a:stretch/>
        </p:blipFill>
        <p:spPr>
          <a:xfrm>
            <a:off x="0" y="-88375"/>
            <a:ext cx="9144000" cy="5220724"/>
          </a:xfrm>
          <a:prstGeom prst="rect">
            <a:avLst/>
          </a:prstGeom>
          <a:noFill/>
          <a:ln>
            <a:noFill/>
          </a:ln>
        </p:spPr>
      </p:pic>
      <p:pic>
        <p:nvPicPr>
          <p:cNvPr id="81" name="Google Shape;81;p17"/>
          <p:cNvPicPr preferRelativeResize="0"/>
          <p:nvPr/>
        </p:nvPicPr>
        <p:blipFill>
          <a:blip r:embed="rId4">
            <a:alphaModFix/>
          </a:blip>
          <a:stretch>
            <a:fillRect/>
          </a:stretch>
        </p:blipFill>
        <p:spPr>
          <a:xfrm>
            <a:off x="1386500" y="849363"/>
            <a:ext cx="5963501" cy="4069425"/>
          </a:xfrm>
          <a:prstGeom prst="rect">
            <a:avLst/>
          </a:prstGeom>
          <a:noFill/>
          <a:ln>
            <a:noFill/>
          </a:ln>
          <a:effectLst>
            <a:outerShdw blurRad="57150" rotWithShape="0" algn="bl" dir="5400000" dist="19050">
              <a:srgbClr val="000000">
                <a:alpha val="50000"/>
              </a:srgbClr>
            </a:outerShdw>
          </a:effectLst>
        </p:spPr>
      </p:pic>
      <p:pic>
        <p:nvPicPr>
          <p:cNvPr id="82" name="Google Shape;82;p17"/>
          <p:cNvPicPr preferRelativeResize="0"/>
          <p:nvPr/>
        </p:nvPicPr>
        <p:blipFill>
          <a:blip r:embed="rId5">
            <a:alphaModFix/>
          </a:blip>
          <a:stretch>
            <a:fillRect/>
          </a:stretch>
        </p:blipFill>
        <p:spPr>
          <a:xfrm>
            <a:off x="1618425" y="849375"/>
            <a:ext cx="5784374" cy="3956302"/>
          </a:xfrm>
          <a:prstGeom prst="rect">
            <a:avLst/>
          </a:prstGeom>
          <a:noFill/>
          <a:ln>
            <a:noFill/>
          </a:ln>
          <a:effectLst>
            <a:outerShdw blurRad="57150" rotWithShape="0" algn="bl" dir="5400000" dist="19050">
              <a:srgbClr val="000000">
                <a:alpha val="50000"/>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81"/>
                                        </p:tgtEl>
                                      </p:cBhvr>
                                    </p:animEffect>
                                    <p:set>
                                      <p:cBhvr>
                                        <p:cTn dur="1" fill="hold">
                                          <p:stCondLst>
                                            <p:cond delay="1000"/>
                                          </p:stCondLst>
                                        </p:cTn>
                                        <p:tgtEl>
                                          <p:spTgt spid="81"/>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82"/>
                                        </p:tgtEl>
                                        <p:attrNameLst>
                                          <p:attrName>style.visibility</p:attrName>
                                        </p:attrNameLst>
                                      </p:cBhvr>
                                      <p:to>
                                        <p:strVal val="visible"/>
                                      </p:to>
                                    </p:set>
                                    <p:animEffect filter="fade" transition="in">
                                      <p:cBhvr>
                                        <p:cTn dur="1000"/>
                                        <p:tgtEl>
                                          <p:spTgt spid="8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 name="Shape 86"/>
        <p:cNvGrpSpPr/>
        <p:nvPr/>
      </p:nvGrpSpPr>
      <p:grpSpPr>
        <a:xfrm>
          <a:off x="0" y="0"/>
          <a:ext cx="0" cy="0"/>
          <a:chOff x="0" y="0"/>
          <a:chExt cx="0" cy="0"/>
        </a:xfrm>
      </p:grpSpPr>
      <p:pic>
        <p:nvPicPr>
          <p:cNvPr id="87" name="Google Shape;87;p18"/>
          <p:cNvPicPr preferRelativeResize="0"/>
          <p:nvPr/>
        </p:nvPicPr>
        <p:blipFill rotWithShape="1">
          <a:blip r:embed="rId3">
            <a:alphaModFix amt="65000"/>
          </a:blip>
          <a:srcRect b="2201" l="0" r="0" t="12130"/>
          <a:stretch/>
        </p:blipFill>
        <p:spPr>
          <a:xfrm>
            <a:off x="0" y="-88375"/>
            <a:ext cx="9144000" cy="5220724"/>
          </a:xfrm>
          <a:prstGeom prst="rect">
            <a:avLst/>
          </a:prstGeom>
          <a:noFill/>
          <a:ln>
            <a:noFill/>
          </a:ln>
        </p:spPr>
      </p:pic>
      <p:pic>
        <p:nvPicPr>
          <p:cNvPr id="88" name="Google Shape;88;p18"/>
          <p:cNvPicPr preferRelativeResize="0"/>
          <p:nvPr/>
        </p:nvPicPr>
        <p:blipFill>
          <a:blip r:embed="rId4">
            <a:alphaModFix/>
          </a:blip>
          <a:stretch>
            <a:fillRect/>
          </a:stretch>
        </p:blipFill>
        <p:spPr>
          <a:xfrm>
            <a:off x="1535600" y="914200"/>
            <a:ext cx="5963502" cy="4050585"/>
          </a:xfrm>
          <a:prstGeom prst="rect">
            <a:avLst/>
          </a:prstGeom>
          <a:noFill/>
          <a:ln>
            <a:noFill/>
          </a:ln>
        </p:spPr>
      </p:pic>
      <p:pic>
        <p:nvPicPr>
          <p:cNvPr id="89" name="Google Shape;89;p18"/>
          <p:cNvPicPr preferRelativeResize="0"/>
          <p:nvPr/>
        </p:nvPicPr>
        <p:blipFill>
          <a:blip r:embed="rId5">
            <a:alphaModFix/>
          </a:blip>
          <a:stretch>
            <a:fillRect/>
          </a:stretch>
        </p:blipFill>
        <p:spPr>
          <a:xfrm>
            <a:off x="1610662" y="973963"/>
            <a:ext cx="5813376" cy="3931048"/>
          </a:xfrm>
          <a:prstGeom prst="rect">
            <a:avLst/>
          </a:prstGeom>
          <a:noFill/>
          <a:ln>
            <a:noFill/>
          </a:ln>
          <a:effectLst>
            <a:outerShdw blurRad="57150" rotWithShape="0" algn="bl" dir="5400000" dist="19050">
              <a:srgbClr val="000000">
                <a:alpha val="50000"/>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88"/>
                                        </p:tgtEl>
                                      </p:cBhvr>
                                    </p:animEffect>
                                    <p:set>
                                      <p:cBhvr>
                                        <p:cTn dur="1" fill="hold">
                                          <p:stCondLst>
                                            <p:cond delay="1000"/>
                                          </p:stCondLst>
                                        </p:cTn>
                                        <p:tgtEl>
                                          <p:spTgt spid="88"/>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89"/>
                                        </p:tgtEl>
                                        <p:attrNameLst>
                                          <p:attrName>style.visibility</p:attrName>
                                        </p:attrNameLst>
                                      </p:cBhvr>
                                      <p:to>
                                        <p:strVal val="visible"/>
                                      </p:to>
                                    </p:set>
                                    <p:animEffect filter="fade" transition="in">
                                      <p:cBhvr>
                                        <p:cTn dur="1000"/>
                                        <p:tgtEl>
                                          <p:spTgt spid="8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6D7A8"/>
        </a:solidFill>
      </p:bgPr>
    </p:bg>
    <p:spTree>
      <p:nvGrpSpPr>
        <p:cNvPr id="93" name="Shape 93"/>
        <p:cNvGrpSpPr/>
        <p:nvPr/>
      </p:nvGrpSpPr>
      <p:grpSpPr>
        <a:xfrm>
          <a:off x="0" y="0"/>
          <a:ext cx="0" cy="0"/>
          <a:chOff x="0" y="0"/>
          <a:chExt cx="0" cy="0"/>
        </a:xfrm>
      </p:grpSpPr>
      <p:pic>
        <p:nvPicPr>
          <p:cNvPr id="94" name="Google Shape;94;p19"/>
          <p:cNvPicPr preferRelativeResize="0"/>
          <p:nvPr/>
        </p:nvPicPr>
        <p:blipFill rotWithShape="1">
          <a:blip r:embed="rId3">
            <a:alphaModFix amt="60000"/>
          </a:blip>
          <a:srcRect b="0" l="0" r="714" t="2733"/>
          <a:stretch/>
        </p:blipFill>
        <p:spPr>
          <a:xfrm>
            <a:off x="0" y="0"/>
            <a:ext cx="9144000" cy="5959950"/>
          </a:xfrm>
          <a:prstGeom prst="rect">
            <a:avLst/>
          </a:prstGeom>
          <a:noFill/>
          <a:ln>
            <a:noFill/>
          </a:ln>
        </p:spPr>
      </p:pic>
      <p:sp>
        <p:nvSpPr>
          <p:cNvPr id="95" name="Google Shape;95;p19"/>
          <p:cNvSpPr txBox="1"/>
          <p:nvPr>
            <p:ph type="title"/>
          </p:nvPr>
        </p:nvSpPr>
        <p:spPr>
          <a:xfrm>
            <a:off x="358988" y="20384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4800">
                <a:solidFill>
                  <a:srgbClr val="FFFFFF"/>
                </a:solidFill>
                <a:latin typeface="Cabin Sketch"/>
                <a:ea typeface="Cabin Sketch"/>
                <a:cs typeface="Cabin Sketch"/>
                <a:sym typeface="Cabin Sketch"/>
              </a:rPr>
              <a:t>The Story of a Forest</a:t>
            </a:r>
            <a:endParaRPr b="1" sz="4800">
              <a:solidFill>
                <a:srgbClr val="FFFFFF"/>
              </a:solidFill>
              <a:latin typeface="Cabin Sketch"/>
              <a:ea typeface="Cabin Sketch"/>
              <a:cs typeface="Cabin Sketch"/>
              <a:sym typeface="Cabin Sketch"/>
            </a:endParaRPr>
          </a:p>
        </p:txBody>
      </p:sp>
      <p:grpSp>
        <p:nvGrpSpPr>
          <p:cNvPr id="96" name="Google Shape;96;p19"/>
          <p:cNvGrpSpPr/>
          <p:nvPr/>
        </p:nvGrpSpPr>
        <p:grpSpPr>
          <a:xfrm>
            <a:off x="1504825" y="601025"/>
            <a:ext cx="6006124" cy="4431401"/>
            <a:chOff x="1504825" y="601025"/>
            <a:chExt cx="6006124" cy="4431401"/>
          </a:xfrm>
        </p:grpSpPr>
        <p:pic>
          <p:nvPicPr>
            <p:cNvPr id="97" name="Google Shape;97;p19"/>
            <p:cNvPicPr preferRelativeResize="0"/>
            <p:nvPr/>
          </p:nvPicPr>
          <p:blipFill rotWithShape="1">
            <a:blip r:embed="rId4">
              <a:alphaModFix/>
            </a:blip>
            <a:srcRect b="0" l="0" r="0" t="17857"/>
            <a:stretch/>
          </p:blipFill>
          <p:spPr>
            <a:xfrm>
              <a:off x="1504837" y="601025"/>
              <a:ext cx="6006100" cy="3812150"/>
            </a:xfrm>
            <a:prstGeom prst="rect">
              <a:avLst/>
            </a:prstGeom>
            <a:noFill/>
            <a:ln>
              <a:noFill/>
            </a:ln>
          </p:spPr>
        </p:pic>
        <p:pic>
          <p:nvPicPr>
            <p:cNvPr id="98" name="Google Shape;98;p19"/>
            <p:cNvPicPr preferRelativeResize="0"/>
            <p:nvPr/>
          </p:nvPicPr>
          <p:blipFill>
            <a:blip r:embed="rId5">
              <a:alphaModFix/>
            </a:blip>
            <a:stretch>
              <a:fillRect/>
            </a:stretch>
          </p:blipFill>
          <p:spPr>
            <a:xfrm>
              <a:off x="3434956" y="4179236"/>
              <a:ext cx="842519" cy="825650"/>
            </a:xfrm>
            <a:prstGeom prst="rect">
              <a:avLst/>
            </a:prstGeom>
            <a:noFill/>
            <a:ln>
              <a:noFill/>
            </a:ln>
          </p:spPr>
        </p:pic>
        <p:pic>
          <p:nvPicPr>
            <p:cNvPr id="99" name="Google Shape;99;p19"/>
            <p:cNvPicPr preferRelativeResize="0"/>
            <p:nvPr/>
          </p:nvPicPr>
          <p:blipFill>
            <a:blip r:embed="rId6">
              <a:alphaModFix/>
            </a:blip>
            <a:stretch>
              <a:fillRect/>
            </a:stretch>
          </p:blipFill>
          <p:spPr>
            <a:xfrm>
              <a:off x="5393286" y="4179213"/>
              <a:ext cx="1031014" cy="825650"/>
            </a:xfrm>
            <a:prstGeom prst="rect">
              <a:avLst/>
            </a:prstGeom>
            <a:noFill/>
            <a:ln>
              <a:noFill/>
            </a:ln>
          </p:spPr>
        </p:pic>
        <p:pic>
          <p:nvPicPr>
            <p:cNvPr id="100" name="Google Shape;100;p19"/>
            <p:cNvPicPr preferRelativeResize="0"/>
            <p:nvPr/>
          </p:nvPicPr>
          <p:blipFill>
            <a:blip r:embed="rId7">
              <a:alphaModFix/>
            </a:blip>
            <a:stretch>
              <a:fillRect/>
            </a:stretch>
          </p:blipFill>
          <p:spPr>
            <a:xfrm>
              <a:off x="6375699" y="4179213"/>
              <a:ext cx="1135250" cy="825650"/>
            </a:xfrm>
            <a:prstGeom prst="rect">
              <a:avLst/>
            </a:prstGeom>
            <a:noFill/>
            <a:ln>
              <a:noFill/>
            </a:ln>
          </p:spPr>
        </p:pic>
        <p:pic>
          <p:nvPicPr>
            <p:cNvPr id="101" name="Google Shape;101;p19"/>
            <p:cNvPicPr preferRelativeResize="0"/>
            <p:nvPr/>
          </p:nvPicPr>
          <p:blipFill rotWithShape="1">
            <a:blip r:embed="rId8">
              <a:alphaModFix/>
            </a:blip>
            <a:srcRect b="14977" l="11046" r="12611" t="4409"/>
            <a:stretch/>
          </p:blipFill>
          <p:spPr>
            <a:xfrm>
              <a:off x="2451625" y="4179225"/>
              <a:ext cx="1031024" cy="819750"/>
            </a:xfrm>
            <a:prstGeom prst="rect">
              <a:avLst/>
            </a:prstGeom>
            <a:noFill/>
            <a:ln>
              <a:noFill/>
            </a:ln>
          </p:spPr>
        </p:pic>
        <p:pic>
          <p:nvPicPr>
            <p:cNvPr id="102" name="Google Shape;102;p19"/>
            <p:cNvPicPr preferRelativeResize="0"/>
            <p:nvPr/>
          </p:nvPicPr>
          <p:blipFill rotWithShape="1">
            <a:blip r:embed="rId9">
              <a:alphaModFix/>
            </a:blip>
            <a:srcRect b="11339" l="26091" r="2657" t="0"/>
            <a:stretch/>
          </p:blipFill>
          <p:spPr>
            <a:xfrm>
              <a:off x="1504825" y="4179224"/>
              <a:ext cx="983325" cy="819750"/>
            </a:xfrm>
            <a:prstGeom prst="rect">
              <a:avLst/>
            </a:prstGeom>
            <a:noFill/>
            <a:ln>
              <a:noFill/>
            </a:ln>
          </p:spPr>
        </p:pic>
        <p:pic>
          <p:nvPicPr>
            <p:cNvPr id="103" name="Google Shape;103;p19"/>
            <p:cNvPicPr preferRelativeResize="0"/>
            <p:nvPr/>
          </p:nvPicPr>
          <p:blipFill rotWithShape="1">
            <a:blip r:embed="rId10">
              <a:alphaModFix/>
            </a:blip>
            <a:srcRect b="-3337" l="0" r="0" t="0"/>
            <a:stretch/>
          </p:blipFill>
          <p:spPr>
            <a:xfrm>
              <a:off x="4277475" y="4179226"/>
              <a:ext cx="1166084" cy="853200"/>
            </a:xfrm>
            <a:prstGeom prst="rect">
              <a:avLst/>
            </a:prstGeom>
            <a:noFill/>
            <a:ln>
              <a:noFill/>
            </a:ln>
          </p:spPr>
        </p:pic>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6"/>
                                        </p:tgtEl>
                                        <p:attrNameLst>
                                          <p:attrName>style.visibility</p:attrName>
                                        </p:attrNameLst>
                                      </p:cBhvr>
                                      <p:to>
                                        <p:strVal val="visible"/>
                                      </p:to>
                                    </p:set>
                                    <p:animEffect filter="fade" transition="in">
                                      <p:cBhvr>
                                        <p:cTn dur="1000"/>
                                        <p:tgtEl>
                                          <p:spTgt spid="9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6D7A8"/>
        </a:solidFill>
      </p:bgPr>
    </p:bg>
    <p:spTree>
      <p:nvGrpSpPr>
        <p:cNvPr id="107" name="Shape 107"/>
        <p:cNvGrpSpPr/>
        <p:nvPr/>
      </p:nvGrpSpPr>
      <p:grpSpPr>
        <a:xfrm>
          <a:off x="0" y="0"/>
          <a:ext cx="0" cy="0"/>
          <a:chOff x="0" y="0"/>
          <a:chExt cx="0" cy="0"/>
        </a:xfrm>
      </p:grpSpPr>
      <p:pic>
        <p:nvPicPr>
          <p:cNvPr id="108" name="Google Shape;108;p20"/>
          <p:cNvPicPr preferRelativeResize="0"/>
          <p:nvPr/>
        </p:nvPicPr>
        <p:blipFill rotWithShape="1">
          <a:blip r:embed="rId3">
            <a:alphaModFix amt="65000"/>
          </a:blip>
          <a:srcRect b="2201" l="0" r="0" t="12130"/>
          <a:stretch/>
        </p:blipFill>
        <p:spPr>
          <a:xfrm>
            <a:off x="0" y="-88375"/>
            <a:ext cx="9144000" cy="5220724"/>
          </a:xfrm>
          <a:prstGeom prst="rect">
            <a:avLst/>
          </a:prstGeom>
          <a:noFill/>
          <a:ln>
            <a:noFill/>
          </a:ln>
        </p:spPr>
      </p:pic>
      <p:sp>
        <p:nvSpPr>
          <p:cNvPr id="109" name="Google Shape;109;p20"/>
          <p:cNvSpPr txBox="1"/>
          <p:nvPr>
            <p:ph type="title"/>
          </p:nvPr>
        </p:nvSpPr>
        <p:spPr>
          <a:xfrm>
            <a:off x="238025" y="130800"/>
            <a:ext cx="87375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2500">
                <a:latin typeface="Walter Turncoat"/>
                <a:ea typeface="Walter Turncoat"/>
                <a:cs typeface="Walter Turncoat"/>
                <a:sym typeface="Walter Turncoat"/>
              </a:rPr>
              <a:t>How is the DEM helping forest habitat in Rhode Island? </a:t>
            </a:r>
            <a:endParaRPr b="1" sz="2500">
              <a:latin typeface="Walter Turncoat"/>
              <a:ea typeface="Walter Turncoat"/>
              <a:cs typeface="Walter Turncoat"/>
              <a:sym typeface="Walter Turncoat"/>
            </a:endParaRPr>
          </a:p>
        </p:txBody>
      </p:sp>
      <p:sp>
        <p:nvSpPr>
          <p:cNvPr id="110" name="Google Shape;110;p20"/>
          <p:cNvSpPr txBox="1"/>
          <p:nvPr>
            <p:ph idx="1" type="body"/>
          </p:nvPr>
        </p:nvSpPr>
        <p:spPr>
          <a:xfrm>
            <a:off x="3130350" y="4573125"/>
            <a:ext cx="3355500" cy="480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chemeClr val="dk1"/>
                </a:solidFill>
                <a:latin typeface="Walter Turncoat"/>
                <a:ea typeface="Walter Turncoat"/>
                <a:cs typeface="Walter Turncoat"/>
                <a:sym typeface="Walter Turncoat"/>
              </a:rPr>
              <a:t>By</a:t>
            </a:r>
            <a:r>
              <a:rPr b="1" lang="en" sz="3000">
                <a:solidFill>
                  <a:schemeClr val="dk1"/>
                </a:solidFill>
                <a:latin typeface="Walter Turncoat"/>
                <a:ea typeface="Walter Turncoat"/>
                <a:cs typeface="Walter Turncoat"/>
                <a:sym typeface="Walter Turncoat"/>
              </a:rPr>
              <a:t> protecting it!</a:t>
            </a:r>
            <a:endParaRPr b="1" sz="3000">
              <a:solidFill>
                <a:schemeClr val="dk1"/>
              </a:solidFill>
              <a:latin typeface="Walter Turncoat"/>
              <a:ea typeface="Walter Turncoat"/>
              <a:cs typeface="Walter Turncoat"/>
              <a:sym typeface="Walter Turncoat"/>
            </a:endParaRPr>
          </a:p>
          <a:p>
            <a:pPr indent="0" lvl="0" marL="0" rtl="0" algn="l">
              <a:spcBef>
                <a:spcPts val="1600"/>
              </a:spcBef>
              <a:spcAft>
                <a:spcPts val="1600"/>
              </a:spcAft>
              <a:buNone/>
            </a:pPr>
            <a:r>
              <a:t/>
            </a:r>
            <a:endParaRPr>
              <a:latin typeface="Walter Turncoat"/>
              <a:ea typeface="Walter Turncoat"/>
              <a:cs typeface="Walter Turncoat"/>
              <a:sym typeface="Walter Turncoat"/>
            </a:endParaRPr>
          </a:p>
        </p:txBody>
      </p:sp>
      <p:pic>
        <p:nvPicPr>
          <p:cNvPr id="111" name="Google Shape;111;p20"/>
          <p:cNvPicPr preferRelativeResize="0"/>
          <p:nvPr/>
        </p:nvPicPr>
        <p:blipFill>
          <a:blip r:embed="rId4">
            <a:alphaModFix/>
          </a:blip>
          <a:stretch>
            <a:fillRect/>
          </a:stretch>
        </p:blipFill>
        <p:spPr>
          <a:xfrm>
            <a:off x="3081063" y="703500"/>
            <a:ext cx="5815377" cy="3869624"/>
          </a:xfrm>
          <a:prstGeom prst="rect">
            <a:avLst/>
          </a:prstGeom>
          <a:noFill/>
          <a:ln>
            <a:noFill/>
          </a:ln>
          <a:effectLst>
            <a:outerShdw blurRad="57150" rotWithShape="0" algn="bl" dir="5400000" dist="19050">
              <a:srgbClr val="000000">
                <a:alpha val="50000"/>
              </a:srgbClr>
            </a:outerShdw>
          </a:effectLst>
        </p:spPr>
      </p:pic>
      <p:pic>
        <p:nvPicPr>
          <p:cNvPr id="112" name="Google Shape;112;p20"/>
          <p:cNvPicPr preferRelativeResize="0"/>
          <p:nvPr/>
        </p:nvPicPr>
        <p:blipFill rotWithShape="1">
          <a:blip r:embed="rId5">
            <a:alphaModFix/>
          </a:blip>
          <a:srcRect b="10942" l="30851" r="38744" t="17908"/>
          <a:stretch/>
        </p:blipFill>
        <p:spPr>
          <a:xfrm>
            <a:off x="282125" y="703500"/>
            <a:ext cx="2798952" cy="3869624"/>
          </a:xfrm>
          <a:prstGeom prst="rect">
            <a:avLst/>
          </a:prstGeom>
          <a:noFill/>
          <a:ln cap="flat" cmpd="sng" w="9525">
            <a:solidFill>
              <a:srgbClr val="FFFFFF"/>
            </a:solidFill>
            <a:prstDash val="solid"/>
            <a:round/>
            <a:headEnd len="sm" w="sm" type="none"/>
            <a:tailEnd len="sm" w="sm" type="none"/>
          </a:ln>
          <a:effectLst>
            <a:outerShdw blurRad="185738" rotWithShape="0" algn="bl" dir="5400000" dist="19050">
              <a:srgbClr val="000000">
                <a:alpha val="50000"/>
              </a:srgb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6D7A8"/>
        </a:solidFill>
      </p:bgPr>
    </p:bg>
    <p:spTree>
      <p:nvGrpSpPr>
        <p:cNvPr id="116" name="Shape 116"/>
        <p:cNvGrpSpPr/>
        <p:nvPr/>
      </p:nvGrpSpPr>
      <p:grpSpPr>
        <a:xfrm>
          <a:off x="0" y="0"/>
          <a:ext cx="0" cy="0"/>
          <a:chOff x="0" y="0"/>
          <a:chExt cx="0" cy="0"/>
        </a:xfrm>
      </p:grpSpPr>
      <p:pic>
        <p:nvPicPr>
          <p:cNvPr id="117" name="Google Shape;117;p21"/>
          <p:cNvPicPr preferRelativeResize="0"/>
          <p:nvPr/>
        </p:nvPicPr>
        <p:blipFill rotWithShape="1">
          <a:blip r:embed="rId3">
            <a:alphaModFix amt="65000"/>
          </a:blip>
          <a:srcRect b="2201" l="0" r="0" t="12130"/>
          <a:stretch/>
        </p:blipFill>
        <p:spPr>
          <a:xfrm>
            <a:off x="0" y="-88375"/>
            <a:ext cx="9144000" cy="5220724"/>
          </a:xfrm>
          <a:prstGeom prst="rect">
            <a:avLst/>
          </a:prstGeom>
          <a:noFill/>
          <a:ln>
            <a:noFill/>
          </a:ln>
        </p:spPr>
      </p:pic>
      <p:sp>
        <p:nvSpPr>
          <p:cNvPr id="118" name="Google Shape;118;p21"/>
          <p:cNvSpPr txBox="1"/>
          <p:nvPr>
            <p:ph type="title"/>
          </p:nvPr>
        </p:nvSpPr>
        <p:spPr>
          <a:xfrm>
            <a:off x="93150" y="130800"/>
            <a:ext cx="88827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2500">
                <a:latin typeface="Walter Turncoat"/>
                <a:ea typeface="Walter Turncoat"/>
                <a:cs typeface="Walter Turncoat"/>
                <a:sym typeface="Walter Turncoat"/>
              </a:rPr>
              <a:t>How is the DEM helping forest habitat in Rhode Island? </a:t>
            </a:r>
            <a:endParaRPr b="1" sz="2500">
              <a:latin typeface="Walter Turncoat"/>
              <a:ea typeface="Walter Turncoat"/>
              <a:cs typeface="Walter Turncoat"/>
              <a:sym typeface="Walter Turncoat"/>
            </a:endParaRPr>
          </a:p>
        </p:txBody>
      </p:sp>
      <p:sp>
        <p:nvSpPr>
          <p:cNvPr id="119" name="Google Shape;119;p21"/>
          <p:cNvSpPr txBox="1"/>
          <p:nvPr>
            <p:ph idx="1" type="body"/>
          </p:nvPr>
        </p:nvSpPr>
        <p:spPr>
          <a:xfrm>
            <a:off x="3266100" y="4572075"/>
            <a:ext cx="2611800" cy="480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600">
                <a:solidFill>
                  <a:schemeClr val="dk1"/>
                </a:solidFill>
                <a:latin typeface="Walter Turncoat"/>
                <a:ea typeface="Walter Turncoat"/>
                <a:cs typeface="Walter Turncoat"/>
                <a:sym typeface="Walter Turncoat"/>
              </a:rPr>
              <a:t>By creating </a:t>
            </a:r>
            <a:r>
              <a:rPr b="1" lang="en" sz="2600">
                <a:solidFill>
                  <a:schemeClr val="dk1"/>
                </a:solidFill>
                <a:latin typeface="Walter Turncoat"/>
                <a:ea typeface="Walter Turncoat"/>
                <a:cs typeface="Walter Turncoat"/>
                <a:sym typeface="Walter Turncoat"/>
              </a:rPr>
              <a:t>it!</a:t>
            </a:r>
            <a:endParaRPr b="1" sz="2600">
              <a:solidFill>
                <a:schemeClr val="dk1"/>
              </a:solidFill>
              <a:latin typeface="Walter Turncoat"/>
              <a:ea typeface="Walter Turncoat"/>
              <a:cs typeface="Walter Turncoat"/>
              <a:sym typeface="Walter Turncoat"/>
            </a:endParaRPr>
          </a:p>
          <a:p>
            <a:pPr indent="0" lvl="0" marL="0" rtl="0" algn="l">
              <a:spcBef>
                <a:spcPts val="1600"/>
              </a:spcBef>
              <a:spcAft>
                <a:spcPts val="1600"/>
              </a:spcAft>
              <a:buNone/>
            </a:pPr>
            <a:r>
              <a:t/>
            </a:r>
            <a:endParaRPr sz="1400">
              <a:solidFill>
                <a:schemeClr val="dk1"/>
              </a:solidFill>
              <a:latin typeface="Walter Turncoat"/>
              <a:ea typeface="Walter Turncoat"/>
              <a:cs typeface="Walter Turncoat"/>
              <a:sym typeface="Walter Turncoat"/>
            </a:endParaRPr>
          </a:p>
        </p:txBody>
      </p:sp>
      <p:pic>
        <p:nvPicPr>
          <p:cNvPr id="120" name="Google Shape;120;p21"/>
          <p:cNvPicPr preferRelativeResize="0"/>
          <p:nvPr/>
        </p:nvPicPr>
        <p:blipFill>
          <a:blip r:embed="rId4">
            <a:alphaModFix/>
          </a:blip>
          <a:stretch>
            <a:fillRect/>
          </a:stretch>
        </p:blipFill>
        <p:spPr>
          <a:xfrm>
            <a:off x="547775" y="879500"/>
            <a:ext cx="5045312" cy="3784002"/>
          </a:xfrm>
          <a:prstGeom prst="rect">
            <a:avLst/>
          </a:prstGeom>
          <a:noFill/>
          <a:ln>
            <a:noFill/>
          </a:ln>
          <a:effectLst>
            <a:outerShdw blurRad="57150" rotWithShape="0" algn="bl" dir="5400000" dist="19050">
              <a:srgbClr val="000000">
                <a:alpha val="50000"/>
              </a:srgbClr>
            </a:outerShdw>
          </a:effectLst>
        </p:spPr>
      </p:pic>
      <p:pic>
        <p:nvPicPr>
          <p:cNvPr id="121" name="Google Shape;121;p21"/>
          <p:cNvPicPr preferRelativeResize="0"/>
          <p:nvPr/>
        </p:nvPicPr>
        <p:blipFill>
          <a:blip r:embed="rId5">
            <a:alphaModFix/>
          </a:blip>
          <a:stretch>
            <a:fillRect/>
          </a:stretch>
        </p:blipFill>
        <p:spPr>
          <a:xfrm>
            <a:off x="547778" y="879500"/>
            <a:ext cx="5045302" cy="3784007"/>
          </a:xfrm>
          <a:prstGeom prst="rect">
            <a:avLst/>
          </a:prstGeom>
          <a:noFill/>
          <a:ln>
            <a:noFill/>
          </a:ln>
          <a:effectLst>
            <a:outerShdw blurRad="57150" rotWithShape="0" algn="bl" dir="5400000" dist="19050">
              <a:srgbClr val="000000">
                <a:alpha val="50000"/>
              </a:srgbClr>
            </a:outerShdw>
          </a:effectLst>
        </p:spPr>
      </p:pic>
      <p:pic>
        <p:nvPicPr>
          <p:cNvPr id="122" name="Google Shape;122;p21"/>
          <p:cNvPicPr preferRelativeResize="0"/>
          <p:nvPr/>
        </p:nvPicPr>
        <p:blipFill>
          <a:blip r:embed="rId6">
            <a:alphaModFix/>
          </a:blip>
          <a:stretch>
            <a:fillRect/>
          </a:stretch>
        </p:blipFill>
        <p:spPr>
          <a:xfrm>
            <a:off x="5877900" y="787900"/>
            <a:ext cx="2961351" cy="39672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1"/>
                                        </p:tgtEl>
                                        <p:attrNameLst>
                                          <p:attrName>style.visibility</p:attrName>
                                        </p:attrNameLst>
                                      </p:cBhvr>
                                      <p:to>
                                        <p:strVal val="visible"/>
                                      </p:to>
                                    </p:set>
                                    <p:animEffect filter="fade" transition="in">
                                      <p:cBhvr>
                                        <p:cTn dur="1000"/>
                                        <p:tgtEl>
                                          <p:spTgt spid="12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