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6858000" cx="9144000"/>
  <p:notesSz cx="6858000" cy="9144000"/>
  <p:embeddedFontLst>
    <p:embeddedFont>
      <p:font typeface="Architects Daughter"/>
      <p:regular r:id="rId15"/>
    </p:embeddedFont>
    <p:embeddedFont>
      <p:font typeface="Constantia"/>
      <p:regular r:id="rId16"/>
      <p:bold r:id="rId17"/>
      <p:italic r:id="rId18"/>
      <p:boldItalic r:id="rId19"/>
    </p:embeddedFont>
    <p:embeddedFont>
      <p:font typeface="Handlee"/>
      <p:regular r:id="rId20"/>
    </p:embeddedFont>
    <p:embeddedFont>
      <p:font typeface="Alegreya"/>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Handlee-regular.fntdata"/><Relationship Id="rId11" Type="http://schemas.openxmlformats.org/officeDocument/2006/relationships/slide" Target="slides/slide7.xml"/><Relationship Id="rId22" Type="http://schemas.openxmlformats.org/officeDocument/2006/relationships/font" Target="fonts/Alegreya-bold.fntdata"/><Relationship Id="rId10" Type="http://schemas.openxmlformats.org/officeDocument/2006/relationships/slide" Target="slides/slide6.xml"/><Relationship Id="rId21" Type="http://schemas.openxmlformats.org/officeDocument/2006/relationships/font" Target="fonts/Alegreya-regular.fntdata"/><Relationship Id="rId13" Type="http://schemas.openxmlformats.org/officeDocument/2006/relationships/slide" Target="slides/slide9.xml"/><Relationship Id="rId24" Type="http://schemas.openxmlformats.org/officeDocument/2006/relationships/font" Target="fonts/Alegreya-boldItalic.fntdata"/><Relationship Id="rId12" Type="http://schemas.openxmlformats.org/officeDocument/2006/relationships/slide" Target="slides/slide8.xml"/><Relationship Id="rId23" Type="http://schemas.openxmlformats.org/officeDocument/2006/relationships/font" Target="fonts/Alegreya-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font" Target="fonts/ArchitectsDaughter-regular.fntdata"/><Relationship Id="rId14" Type="http://schemas.openxmlformats.org/officeDocument/2006/relationships/slide" Target="slides/slide10.xml"/><Relationship Id="rId17" Type="http://schemas.openxmlformats.org/officeDocument/2006/relationships/font" Target="fonts/Constantia-bold.fntdata"/><Relationship Id="rId16" Type="http://schemas.openxmlformats.org/officeDocument/2006/relationships/font" Target="fonts/Constantia-regular.fntdata"/><Relationship Id="rId5" Type="http://schemas.openxmlformats.org/officeDocument/2006/relationships/slide" Target="slides/slide1.xml"/><Relationship Id="rId19" Type="http://schemas.openxmlformats.org/officeDocument/2006/relationships/font" Target="fonts/Constantia-boldItalic.fntdata"/><Relationship Id="rId6" Type="http://schemas.openxmlformats.org/officeDocument/2006/relationships/slide" Target="slides/slide2.xml"/><Relationship Id="rId18" Type="http://schemas.openxmlformats.org/officeDocument/2006/relationships/font" Target="fonts/Constantia-italic.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 name="Google Shape;62;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We designed this program using the arc of dialog to walk students throught the role they play in climate change. programs using the arc of dialog are mainly a discussisson that you as the educator will facilitate and fill in any information that is missing. me easy- me-hard us-hard- us easy</a:t>
            </a:r>
            <a:endParaRPr b="0" i="0" sz="1200" u="none" cap="none" strike="noStrike">
              <a:solidFill>
                <a:schemeClr val="dk1"/>
              </a:solidFill>
              <a:latin typeface="Calibri"/>
              <a:ea typeface="Calibri"/>
              <a:cs typeface="Calibri"/>
              <a:sym typeface="Calibri"/>
            </a:endParaRPr>
          </a:p>
        </p:txBody>
      </p:sp>
      <p:sp>
        <p:nvSpPr>
          <p:cNvPr id="63" name="Google Shape;63;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5fdbf5b1fb_0_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5fdbf5b1fb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07916"/>
              </a:lnSpc>
              <a:spcBef>
                <a:spcPts val="0"/>
              </a:spcBef>
              <a:spcAft>
                <a:spcPts val="0"/>
              </a:spcAft>
              <a:buNone/>
            </a:pPr>
            <a:r>
              <a:rPr lang="en-US" sz="1100">
                <a:solidFill>
                  <a:srgbClr val="000000"/>
                </a:solidFill>
                <a:latin typeface="Cambria"/>
                <a:ea typeface="Cambria"/>
                <a:cs typeface="Cambria"/>
                <a:sym typeface="Cambria"/>
              </a:rPr>
              <a:t>Have students work in groups to create a mural of small ways they can help.</a:t>
            </a:r>
            <a:endParaRPr sz="1100">
              <a:solidFill>
                <a:srgbClr val="000000"/>
              </a:solidFill>
              <a:latin typeface="Cambria"/>
              <a:ea typeface="Cambria"/>
              <a:cs typeface="Cambria"/>
              <a:sym typeface="Cambria"/>
            </a:endParaRPr>
          </a:p>
          <a:p>
            <a:pPr indent="0" lvl="0" marL="0" rtl="0" algn="l">
              <a:lnSpc>
                <a:spcPct val="107916"/>
              </a:lnSpc>
              <a:spcBef>
                <a:spcPts val="0"/>
              </a:spcBef>
              <a:spcAft>
                <a:spcPts val="0"/>
              </a:spcAft>
              <a:buNone/>
            </a:pPr>
            <a:r>
              <a:t/>
            </a:r>
            <a:endParaRPr sz="1100">
              <a:solidFill>
                <a:srgbClr val="000000"/>
              </a:solidFill>
              <a:latin typeface="Cambria"/>
              <a:ea typeface="Cambria"/>
              <a:cs typeface="Cambria"/>
              <a:sym typeface="Cambria"/>
            </a:endParaRPr>
          </a:p>
          <a:p>
            <a:pPr indent="0" lvl="0" marL="0" rtl="0" algn="l">
              <a:lnSpc>
                <a:spcPct val="107916"/>
              </a:lnSpc>
              <a:spcBef>
                <a:spcPts val="0"/>
              </a:spcBef>
              <a:spcAft>
                <a:spcPts val="0"/>
              </a:spcAft>
              <a:buNone/>
            </a:pPr>
            <a:r>
              <a:rPr lang="en-US" sz="1100">
                <a:solidFill>
                  <a:srgbClr val="000000"/>
                </a:solidFill>
                <a:latin typeface="Cambria"/>
                <a:ea typeface="Cambria"/>
                <a:cs typeface="Cambria"/>
                <a:sym typeface="Cambria"/>
              </a:rPr>
              <a:t>Have each group share their mural and explain why it is important to them to protect amphibians and other wildlife. </a:t>
            </a:r>
            <a:endParaRPr sz="1100">
              <a:solidFill>
                <a:srgbClr val="000000"/>
              </a:solidFill>
              <a:latin typeface="Cambria"/>
              <a:ea typeface="Cambria"/>
              <a:cs typeface="Cambria"/>
              <a:sym typeface="Cambria"/>
            </a:endParaRPr>
          </a:p>
          <a:p>
            <a:pPr indent="0" lvl="0" marL="0" rtl="0" algn="l">
              <a:lnSpc>
                <a:spcPct val="107916"/>
              </a:lnSpc>
              <a:spcBef>
                <a:spcPts val="0"/>
              </a:spcBef>
              <a:spcAft>
                <a:spcPts val="0"/>
              </a:spcAft>
              <a:buNone/>
            </a:pPr>
            <a:r>
              <a:t/>
            </a:r>
            <a:endParaRPr sz="1100">
              <a:solidFill>
                <a:srgbClr val="000000"/>
              </a:solidFill>
              <a:latin typeface="Cambria"/>
              <a:ea typeface="Cambria"/>
              <a:cs typeface="Cambria"/>
              <a:sym typeface="Cambria"/>
            </a:endParaRPr>
          </a:p>
          <a:p>
            <a:pPr indent="0" lvl="0" marL="0" rtl="0" algn="l">
              <a:lnSpc>
                <a:spcPct val="107916"/>
              </a:lnSpc>
              <a:spcBef>
                <a:spcPts val="0"/>
              </a:spcBef>
              <a:spcAft>
                <a:spcPts val="0"/>
              </a:spcAft>
              <a:buNone/>
            </a:pPr>
            <a:r>
              <a:rPr lang="en-US" sz="1100">
                <a:solidFill>
                  <a:srgbClr val="000000"/>
                </a:solidFill>
                <a:latin typeface="Cambria"/>
                <a:ea typeface="Cambria"/>
                <a:cs typeface="Cambria"/>
                <a:sym typeface="Cambria"/>
              </a:rPr>
              <a:t>Have each student pick one thing that was discussed today that they would like to share with someone in the future (friends, family, neighbors). </a:t>
            </a:r>
            <a:endParaRPr sz="1100">
              <a:solidFill>
                <a:srgbClr val="000000"/>
              </a:solidFill>
              <a:latin typeface="Cambria"/>
              <a:ea typeface="Cambria"/>
              <a:cs typeface="Cambria"/>
              <a:sym typeface="Cambria"/>
            </a:endParaRPr>
          </a:p>
          <a:p>
            <a:pPr indent="0" lvl="0" marL="0" rtl="0" algn="l">
              <a:lnSpc>
                <a:spcPct val="107916"/>
              </a:lnSpc>
              <a:spcBef>
                <a:spcPts val="0"/>
              </a:spcBef>
              <a:spcAft>
                <a:spcPts val="0"/>
              </a:spcAft>
              <a:buNone/>
            </a:pPr>
            <a:r>
              <a:rPr lang="en-US" sz="1100">
                <a:solidFill>
                  <a:srgbClr val="000000"/>
                </a:solidFill>
                <a:latin typeface="Cambria"/>
                <a:ea typeface="Cambria"/>
                <a:cs typeface="Cambria"/>
                <a:sym typeface="Cambria"/>
              </a:rPr>
              <a:t>Don’t pollute</a:t>
            </a:r>
            <a:endParaRPr sz="1100">
              <a:solidFill>
                <a:srgbClr val="000000"/>
              </a:solidFill>
              <a:latin typeface="Cambria"/>
              <a:ea typeface="Cambria"/>
              <a:cs typeface="Cambria"/>
              <a:sym typeface="Cambria"/>
            </a:endParaRPr>
          </a:p>
          <a:p>
            <a:pPr indent="0" lvl="0" marL="0" rtl="0" algn="l">
              <a:lnSpc>
                <a:spcPct val="107916"/>
              </a:lnSpc>
              <a:spcBef>
                <a:spcPts val="0"/>
              </a:spcBef>
              <a:spcAft>
                <a:spcPts val="0"/>
              </a:spcAft>
              <a:buNone/>
            </a:pPr>
            <a:r>
              <a:t/>
            </a:r>
            <a:endParaRPr sz="1100">
              <a:solidFill>
                <a:srgbClr val="000000"/>
              </a:solidFill>
              <a:latin typeface="Cambria"/>
              <a:ea typeface="Cambria"/>
              <a:cs typeface="Cambria"/>
              <a:sym typeface="Cambria"/>
            </a:endParaRPr>
          </a:p>
          <a:p>
            <a:pPr indent="-298450" lvl="0" marL="457200" rtl="0" algn="l">
              <a:lnSpc>
                <a:spcPct val="107916"/>
              </a:lnSpc>
              <a:spcBef>
                <a:spcPts val="0"/>
              </a:spcBef>
              <a:spcAft>
                <a:spcPts val="0"/>
              </a:spcAft>
              <a:buClr>
                <a:srgbClr val="000000"/>
              </a:buClr>
              <a:buSzPts val="1100"/>
              <a:buFont typeface="Cambria"/>
              <a:buChar char="●"/>
            </a:pPr>
            <a:r>
              <a:rPr lang="en-US" sz="1100">
                <a:solidFill>
                  <a:srgbClr val="000000"/>
                </a:solidFill>
                <a:latin typeface="Cambria"/>
                <a:ea typeface="Cambria"/>
                <a:cs typeface="Cambria"/>
                <a:sym typeface="Cambria"/>
              </a:rPr>
              <a:t>Don’t use pesticides</a:t>
            </a:r>
            <a:endParaRPr sz="1100">
              <a:solidFill>
                <a:srgbClr val="000000"/>
              </a:solidFill>
              <a:latin typeface="Cambria"/>
              <a:ea typeface="Cambria"/>
              <a:cs typeface="Cambria"/>
              <a:sym typeface="Cambria"/>
            </a:endParaRPr>
          </a:p>
          <a:p>
            <a:pPr indent="-298450" lvl="0" marL="457200" rtl="0" algn="l">
              <a:lnSpc>
                <a:spcPct val="107916"/>
              </a:lnSpc>
              <a:spcBef>
                <a:spcPts val="0"/>
              </a:spcBef>
              <a:spcAft>
                <a:spcPts val="0"/>
              </a:spcAft>
              <a:buClr>
                <a:srgbClr val="000000"/>
              </a:buClr>
              <a:buSzPts val="1100"/>
              <a:buFont typeface="Cambria"/>
              <a:buChar char="●"/>
            </a:pPr>
            <a:r>
              <a:rPr lang="en-US" sz="1100">
                <a:solidFill>
                  <a:srgbClr val="000000"/>
                </a:solidFill>
                <a:latin typeface="Cambria"/>
                <a:ea typeface="Cambria"/>
                <a:cs typeface="Cambria"/>
                <a:sym typeface="Cambria"/>
              </a:rPr>
              <a:t>Clean up and protect amphibian habitats</a:t>
            </a:r>
            <a:endParaRPr sz="1100">
              <a:solidFill>
                <a:srgbClr val="000000"/>
              </a:solidFill>
              <a:latin typeface="Cambria"/>
              <a:ea typeface="Cambria"/>
              <a:cs typeface="Cambria"/>
              <a:sym typeface="Cambria"/>
            </a:endParaRPr>
          </a:p>
          <a:p>
            <a:pPr indent="-298450" lvl="0" marL="457200" rtl="0" algn="l">
              <a:lnSpc>
                <a:spcPct val="107916"/>
              </a:lnSpc>
              <a:spcBef>
                <a:spcPts val="0"/>
              </a:spcBef>
              <a:spcAft>
                <a:spcPts val="0"/>
              </a:spcAft>
              <a:buClr>
                <a:srgbClr val="000000"/>
              </a:buClr>
              <a:buSzPts val="1100"/>
              <a:buFont typeface="Cambria"/>
              <a:buChar char="●"/>
            </a:pPr>
            <a:r>
              <a:rPr lang="en-US" sz="1100">
                <a:solidFill>
                  <a:srgbClr val="000000"/>
                </a:solidFill>
                <a:latin typeface="Cambria"/>
                <a:ea typeface="Cambria"/>
                <a:cs typeface="Cambria"/>
                <a:sym typeface="Cambria"/>
              </a:rPr>
              <a:t>Turn out the lights</a:t>
            </a:r>
            <a:endParaRPr sz="1100">
              <a:solidFill>
                <a:srgbClr val="000000"/>
              </a:solidFill>
              <a:latin typeface="Cambria"/>
              <a:ea typeface="Cambria"/>
              <a:cs typeface="Cambria"/>
              <a:sym typeface="Cambria"/>
            </a:endParaRPr>
          </a:p>
          <a:p>
            <a:pPr indent="-298450" lvl="0" marL="457200" rtl="0" algn="l">
              <a:lnSpc>
                <a:spcPct val="107916"/>
              </a:lnSpc>
              <a:spcBef>
                <a:spcPts val="0"/>
              </a:spcBef>
              <a:spcAft>
                <a:spcPts val="0"/>
              </a:spcAft>
              <a:buClr>
                <a:srgbClr val="000000"/>
              </a:buClr>
              <a:buSzPts val="1100"/>
              <a:buFont typeface="Cambria"/>
              <a:buChar char="●"/>
            </a:pPr>
            <a:r>
              <a:rPr lang="en-US" sz="1100">
                <a:solidFill>
                  <a:srgbClr val="000000"/>
                </a:solidFill>
                <a:latin typeface="Cambria"/>
                <a:ea typeface="Cambria"/>
                <a:cs typeface="Cambria"/>
                <a:sym typeface="Cambria"/>
              </a:rPr>
              <a:t>Ride a bike instead of driving</a:t>
            </a:r>
            <a:endParaRPr sz="1100">
              <a:solidFill>
                <a:srgbClr val="000000"/>
              </a:solidFill>
              <a:latin typeface="Cambria"/>
              <a:ea typeface="Cambria"/>
              <a:cs typeface="Cambria"/>
              <a:sym typeface="Cambria"/>
            </a:endParaRPr>
          </a:p>
          <a:p>
            <a:pPr indent="-298450" lvl="0" marL="457200" rtl="0" algn="l">
              <a:lnSpc>
                <a:spcPct val="107916"/>
              </a:lnSpc>
              <a:spcBef>
                <a:spcPts val="0"/>
              </a:spcBef>
              <a:spcAft>
                <a:spcPts val="0"/>
              </a:spcAft>
              <a:buClr>
                <a:srgbClr val="000000"/>
              </a:buClr>
              <a:buSzPts val="1100"/>
              <a:buFont typeface="Cambria"/>
              <a:buChar char="●"/>
            </a:pPr>
            <a:r>
              <a:rPr lang="en-US" sz="1100">
                <a:solidFill>
                  <a:srgbClr val="000000"/>
                </a:solidFill>
                <a:latin typeface="Cambria"/>
                <a:ea typeface="Cambria"/>
                <a:cs typeface="Cambria"/>
                <a:sym typeface="Cambria"/>
              </a:rPr>
              <a:t>Conserve water</a:t>
            </a:r>
            <a:endParaRPr sz="1100">
              <a:solidFill>
                <a:srgbClr val="000000"/>
              </a:solidFill>
              <a:latin typeface="Cambria"/>
              <a:ea typeface="Cambria"/>
              <a:cs typeface="Cambria"/>
              <a:sym typeface="Cambria"/>
            </a:endParaRPr>
          </a:p>
          <a:p>
            <a:pPr indent="-298450" lvl="0" marL="457200" rtl="0" algn="l">
              <a:lnSpc>
                <a:spcPct val="107916"/>
              </a:lnSpc>
              <a:spcBef>
                <a:spcPts val="0"/>
              </a:spcBef>
              <a:spcAft>
                <a:spcPts val="0"/>
              </a:spcAft>
              <a:buClr>
                <a:srgbClr val="000000"/>
              </a:buClr>
              <a:buSzPts val="1100"/>
              <a:buFont typeface="Cambria"/>
              <a:buChar char="●"/>
            </a:pPr>
            <a:r>
              <a:rPr lang="en-US" sz="1100">
                <a:solidFill>
                  <a:srgbClr val="000000"/>
                </a:solidFill>
                <a:latin typeface="Cambria"/>
                <a:ea typeface="Cambria"/>
                <a:cs typeface="Cambria"/>
                <a:sym typeface="Cambria"/>
              </a:rPr>
              <a:t>Reduce, reuse, recycle </a:t>
            </a:r>
            <a:endParaRPr sz="1100">
              <a:solidFill>
                <a:srgbClr val="000000"/>
              </a:solidFill>
              <a:latin typeface="Cambria"/>
              <a:ea typeface="Cambria"/>
              <a:cs typeface="Cambria"/>
              <a:sym typeface="Cambria"/>
            </a:endParaRPr>
          </a:p>
          <a:p>
            <a:pPr indent="0" lvl="0" marL="0" rtl="0" algn="l">
              <a:lnSpc>
                <a:spcPct val="107916"/>
              </a:lnSpc>
              <a:spcBef>
                <a:spcPts val="0"/>
              </a:spcBef>
              <a:spcAft>
                <a:spcPts val="0"/>
              </a:spcAft>
              <a:buNone/>
            </a:pPr>
            <a:r>
              <a:t/>
            </a:r>
            <a:endParaRPr sz="1100">
              <a:solidFill>
                <a:srgbClr val="000000"/>
              </a:solidFill>
              <a:latin typeface="Cambria"/>
              <a:ea typeface="Cambria"/>
              <a:cs typeface="Cambria"/>
              <a:sym typeface="Cambria"/>
            </a:endParaRPr>
          </a:p>
          <a:p>
            <a:pPr indent="0" lvl="0" marL="0" rtl="0" algn="l">
              <a:lnSpc>
                <a:spcPct val="107916"/>
              </a:lnSpc>
              <a:spcBef>
                <a:spcPts val="0"/>
              </a:spcBef>
              <a:spcAft>
                <a:spcPts val="0"/>
              </a:spcAft>
              <a:buNone/>
            </a:pPr>
            <a:r>
              <a:t/>
            </a:r>
            <a:endParaRPr sz="1100">
              <a:solidFill>
                <a:srgbClr val="000000"/>
              </a:solidFill>
              <a:latin typeface="Cambria"/>
              <a:ea typeface="Cambria"/>
              <a:cs typeface="Cambria"/>
              <a:sym typeface="Cambria"/>
            </a:endParaRPr>
          </a:p>
        </p:txBody>
      </p:sp>
      <p:sp>
        <p:nvSpPr>
          <p:cNvPr id="165" name="Google Shape;165;g5fdbf5b1fb_0_1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db6be7534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 name="Google Shape;73;g3db6be7534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latin typeface="Cambria"/>
                <a:ea typeface="Cambria"/>
                <a:cs typeface="Cambria"/>
                <a:sym typeface="Cambria"/>
              </a:rPr>
              <a:t>We have 18 different species of amphibians, 7 species of frogs, 3 species of toads, and 8 species of salamanders (including 1 newt).</a:t>
            </a:r>
            <a:endParaRPr>
              <a:latin typeface="Cambria"/>
              <a:ea typeface="Cambria"/>
              <a:cs typeface="Cambria"/>
              <a:sym typeface="Cambria"/>
            </a:endParaRPr>
          </a:p>
          <a:p>
            <a:pPr indent="0" lvl="0" marL="0" marR="0" rtl="0" algn="l">
              <a:spcBef>
                <a:spcPts val="0"/>
              </a:spcBef>
              <a:spcAft>
                <a:spcPts val="0"/>
              </a:spcAft>
              <a:buNone/>
            </a:pPr>
            <a:r>
              <a:rPr lang="en-US">
                <a:latin typeface="Cambria"/>
                <a:ea typeface="Cambria"/>
                <a:cs typeface="Cambria"/>
                <a:sym typeface="Cambria"/>
              </a:rPr>
              <a:t>Amphibians are all vertebrates, meaning they all have backbones.</a:t>
            </a:r>
            <a:endParaRPr>
              <a:latin typeface="Cambria"/>
              <a:ea typeface="Cambria"/>
              <a:cs typeface="Cambria"/>
              <a:sym typeface="Cambria"/>
            </a:endParaRPr>
          </a:p>
          <a:p>
            <a:pPr indent="0" lvl="0" marL="0" marR="0" rtl="0" algn="l">
              <a:spcBef>
                <a:spcPts val="0"/>
              </a:spcBef>
              <a:spcAft>
                <a:spcPts val="0"/>
              </a:spcAft>
              <a:buNone/>
            </a:pPr>
            <a:r>
              <a:rPr lang="en-US">
                <a:latin typeface="Cambria"/>
                <a:ea typeface="Cambria"/>
                <a:cs typeface="Cambria"/>
                <a:sym typeface="Cambria"/>
              </a:rPr>
              <a:t>Has anyone seen an amphibian? </a:t>
            </a:r>
            <a:endParaRPr>
              <a:latin typeface="Cambria"/>
              <a:ea typeface="Cambria"/>
              <a:cs typeface="Cambria"/>
              <a:sym typeface="Cambria"/>
            </a:endParaRPr>
          </a:p>
          <a:p>
            <a:pPr indent="0" lvl="0" marL="0" marR="0" rtl="0" algn="l">
              <a:spcBef>
                <a:spcPts val="0"/>
              </a:spcBef>
              <a:spcAft>
                <a:spcPts val="0"/>
              </a:spcAft>
              <a:buNone/>
            </a:pPr>
            <a:r>
              <a:t/>
            </a:r>
            <a:endParaRPr>
              <a:latin typeface="Cambria"/>
              <a:ea typeface="Cambria"/>
              <a:cs typeface="Cambria"/>
              <a:sym typeface="Cambria"/>
            </a:endParaRPr>
          </a:p>
          <a:p>
            <a:pPr indent="0" lvl="0" marL="0" marR="0" rtl="0" algn="l">
              <a:spcBef>
                <a:spcPts val="0"/>
              </a:spcBef>
              <a:spcAft>
                <a:spcPts val="0"/>
              </a:spcAft>
              <a:buNone/>
            </a:pPr>
            <a:r>
              <a:rPr lang="en-US">
                <a:latin typeface="Cambria"/>
                <a:ea typeface="Cambria"/>
                <a:cs typeface="Cambria"/>
                <a:sym typeface="Cambria"/>
              </a:rPr>
              <a:t>From left to right:</a:t>
            </a:r>
            <a:endParaRPr>
              <a:latin typeface="Cambria"/>
              <a:ea typeface="Cambria"/>
              <a:cs typeface="Cambria"/>
              <a:sym typeface="Cambria"/>
            </a:endParaRPr>
          </a:p>
          <a:p>
            <a:pPr indent="0" lvl="0" marL="0" marR="0" rtl="0" algn="l">
              <a:spcBef>
                <a:spcPts val="0"/>
              </a:spcBef>
              <a:spcAft>
                <a:spcPts val="0"/>
              </a:spcAft>
              <a:buNone/>
            </a:pPr>
            <a:r>
              <a:rPr lang="en-US">
                <a:latin typeface="Cambria"/>
                <a:ea typeface="Cambria"/>
                <a:cs typeface="Cambria"/>
                <a:sym typeface="Cambria"/>
              </a:rPr>
              <a:t>Frogs: Wood frog, bullfrog, spring peeper, gray tree frog, northern leopard frog, green frog, pickerel frog</a:t>
            </a:r>
            <a:endParaRPr>
              <a:latin typeface="Cambria"/>
              <a:ea typeface="Cambria"/>
              <a:cs typeface="Cambria"/>
              <a:sym typeface="Cambria"/>
            </a:endParaRPr>
          </a:p>
          <a:p>
            <a:pPr indent="0" lvl="0" marL="0" marR="0" rtl="0" algn="l">
              <a:spcBef>
                <a:spcPts val="0"/>
              </a:spcBef>
              <a:spcAft>
                <a:spcPts val="0"/>
              </a:spcAft>
              <a:buNone/>
            </a:pPr>
            <a:r>
              <a:rPr lang="en-US">
                <a:latin typeface="Cambria"/>
                <a:ea typeface="Cambria"/>
                <a:cs typeface="Cambria"/>
                <a:sym typeface="Cambria"/>
              </a:rPr>
              <a:t>Toads: Eastern Spadefoot toad, Fowler’s toad, American toad</a:t>
            </a:r>
            <a:endParaRPr>
              <a:latin typeface="Cambria"/>
              <a:ea typeface="Cambria"/>
              <a:cs typeface="Cambria"/>
              <a:sym typeface="Cambria"/>
            </a:endParaRPr>
          </a:p>
          <a:p>
            <a:pPr indent="0" lvl="0" marL="0" marR="0" rtl="0" algn="l">
              <a:spcBef>
                <a:spcPts val="0"/>
              </a:spcBef>
              <a:spcAft>
                <a:spcPts val="0"/>
              </a:spcAft>
              <a:buNone/>
            </a:pPr>
            <a:r>
              <a:rPr lang="en-US">
                <a:latin typeface="Cambria"/>
                <a:ea typeface="Cambria"/>
                <a:cs typeface="Cambria"/>
                <a:sym typeface="Cambria"/>
              </a:rPr>
              <a:t>Newt: Red-spotted newt (technically still a salamander)</a:t>
            </a:r>
            <a:endParaRPr>
              <a:latin typeface="Cambria"/>
              <a:ea typeface="Cambria"/>
              <a:cs typeface="Cambria"/>
              <a:sym typeface="Cambria"/>
            </a:endParaRPr>
          </a:p>
          <a:p>
            <a:pPr indent="0" lvl="0" marL="0" marR="0" rtl="0" algn="l">
              <a:spcBef>
                <a:spcPts val="0"/>
              </a:spcBef>
              <a:spcAft>
                <a:spcPts val="0"/>
              </a:spcAft>
              <a:buNone/>
            </a:pPr>
            <a:r>
              <a:rPr lang="en-US">
                <a:latin typeface="Cambria"/>
                <a:ea typeface="Cambria"/>
                <a:cs typeface="Cambria"/>
                <a:sym typeface="Cambria"/>
              </a:rPr>
              <a:t>Salamanders: Spotted salamander, marbled salamander, northern two-lined salamander, four-toed salamander, eastern red-backed salamander, northern spring salamander, northern dusky salamander.</a:t>
            </a:r>
            <a:endParaRPr>
              <a:latin typeface="Cambria"/>
              <a:ea typeface="Cambria"/>
              <a:cs typeface="Cambria"/>
              <a:sym typeface="Cambria"/>
            </a:endParaRPr>
          </a:p>
          <a:p>
            <a:pPr indent="0" lvl="0" marL="0" marR="0" rtl="0" algn="l">
              <a:spcBef>
                <a:spcPts val="0"/>
              </a:spcBef>
              <a:spcAft>
                <a:spcPts val="0"/>
              </a:spcAft>
              <a:buNone/>
            </a:pPr>
            <a:r>
              <a:t/>
            </a:r>
            <a:endParaRPr>
              <a:latin typeface="Cambria"/>
              <a:ea typeface="Cambria"/>
              <a:cs typeface="Cambria"/>
              <a:sym typeface="Cambria"/>
            </a:endParaRPr>
          </a:p>
        </p:txBody>
      </p:sp>
      <p:sp>
        <p:nvSpPr>
          <p:cNvPr id="74" name="Google Shape;74;g3db6be7534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88b63038a3_0_79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 name="Google Shape;101;g88b63038a3_0_79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298450" lvl="1" marL="914400" rtl="0" algn="l">
              <a:lnSpc>
                <a:spcPct val="107916"/>
              </a:lnSpc>
              <a:spcBef>
                <a:spcPts val="0"/>
              </a:spcBef>
              <a:spcAft>
                <a:spcPts val="0"/>
              </a:spcAft>
              <a:buSzPts val="1100"/>
              <a:buFont typeface="Cambria"/>
              <a:buChar char="o"/>
            </a:pPr>
            <a:r>
              <a:rPr lang="en-US" sz="1100">
                <a:solidFill>
                  <a:srgbClr val="000000"/>
                </a:solidFill>
                <a:latin typeface="Cambria"/>
                <a:ea typeface="Cambria"/>
                <a:cs typeface="Cambria"/>
                <a:sym typeface="Cambria"/>
              </a:rPr>
              <a:t>Give students the opportunity to share their experiences with amphibians. Prompt discussion with the following questions and fill in with “why”:</a:t>
            </a:r>
            <a:endParaRPr sz="1100">
              <a:solidFill>
                <a:srgbClr val="000000"/>
              </a:solidFill>
              <a:latin typeface="Cambria"/>
              <a:ea typeface="Cambria"/>
              <a:cs typeface="Cambria"/>
              <a:sym typeface="Cambria"/>
            </a:endParaRPr>
          </a:p>
          <a:p>
            <a:pPr indent="-298450" lvl="3" marL="1828800" rtl="0" algn="l">
              <a:lnSpc>
                <a:spcPct val="107916"/>
              </a:lnSpc>
              <a:spcBef>
                <a:spcPts val="0"/>
              </a:spcBef>
              <a:spcAft>
                <a:spcPts val="0"/>
              </a:spcAft>
              <a:buSzPts val="1100"/>
              <a:buFont typeface="Cambria"/>
              <a:buChar char="●"/>
            </a:pPr>
            <a:r>
              <a:rPr i="1" lang="en-US" sz="1100">
                <a:solidFill>
                  <a:srgbClr val="000000"/>
                </a:solidFill>
                <a:latin typeface="Cambria"/>
                <a:ea typeface="Cambria"/>
                <a:cs typeface="Cambria"/>
                <a:sym typeface="Cambria"/>
              </a:rPr>
              <a:t>Where did they find them? </a:t>
            </a:r>
            <a:endParaRPr i="1" sz="1100">
              <a:solidFill>
                <a:srgbClr val="000000"/>
              </a:solidFill>
              <a:latin typeface="Cambria"/>
              <a:ea typeface="Cambria"/>
              <a:cs typeface="Cambria"/>
              <a:sym typeface="Cambria"/>
            </a:endParaRPr>
          </a:p>
          <a:p>
            <a:pPr indent="-298450" lvl="4" marL="2286000" rtl="0" algn="l">
              <a:lnSpc>
                <a:spcPct val="107916"/>
              </a:lnSpc>
              <a:spcBef>
                <a:spcPts val="0"/>
              </a:spcBef>
              <a:spcAft>
                <a:spcPts val="0"/>
              </a:spcAft>
              <a:buSzPts val="1100"/>
              <a:buFont typeface="Cambria"/>
              <a:buChar char="o"/>
            </a:pPr>
            <a:r>
              <a:rPr lang="en-US" sz="1100">
                <a:solidFill>
                  <a:srgbClr val="000000"/>
                </a:solidFill>
                <a:latin typeface="Cambria"/>
                <a:ea typeface="Cambria"/>
                <a:cs typeface="Cambria"/>
                <a:sym typeface="Cambria"/>
              </a:rPr>
              <a:t>Frogs, toads and salamanders spend part of their lives on land and part in the water. This is one of the characteristics that separates amphibians from other kinds of animals.</a:t>
            </a:r>
            <a:endParaRPr sz="1100">
              <a:solidFill>
                <a:srgbClr val="000000"/>
              </a:solidFill>
              <a:latin typeface="Cambria"/>
              <a:ea typeface="Cambria"/>
              <a:cs typeface="Cambria"/>
              <a:sym typeface="Cambria"/>
            </a:endParaRPr>
          </a:p>
          <a:p>
            <a:pPr indent="-298450" lvl="3" marL="1828800" rtl="0" algn="l">
              <a:lnSpc>
                <a:spcPct val="107916"/>
              </a:lnSpc>
              <a:spcBef>
                <a:spcPts val="0"/>
              </a:spcBef>
              <a:spcAft>
                <a:spcPts val="0"/>
              </a:spcAft>
              <a:buSzPts val="1100"/>
              <a:buFont typeface="Cambria"/>
              <a:buChar char="●"/>
            </a:pPr>
            <a:r>
              <a:rPr i="1" lang="en-US" sz="1100">
                <a:solidFill>
                  <a:srgbClr val="000000"/>
                </a:solidFill>
                <a:latin typeface="Cambria"/>
                <a:ea typeface="Cambria"/>
                <a:cs typeface="Cambria"/>
                <a:sym typeface="Cambria"/>
              </a:rPr>
              <a:t>What did they feel like? </a:t>
            </a:r>
            <a:endParaRPr i="1" sz="1100">
              <a:solidFill>
                <a:srgbClr val="000000"/>
              </a:solidFill>
              <a:latin typeface="Cambria"/>
              <a:ea typeface="Cambria"/>
              <a:cs typeface="Cambria"/>
              <a:sym typeface="Cambria"/>
            </a:endParaRPr>
          </a:p>
          <a:p>
            <a:pPr indent="-298450" lvl="4" marL="2286000" rtl="0" algn="l">
              <a:lnSpc>
                <a:spcPct val="107916"/>
              </a:lnSpc>
              <a:spcBef>
                <a:spcPts val="0"/>
              </a:spcBef>
              <a:spcAft>
                <a:spcPts val="0"/>
              </a:spcAft>
              <a:buSzPts val="1100"/>
              <a:buFont typeface="Cambria"/>
              <a:buChar char="o"/>
            </a:pPr>
            <a:r>
              <a:rPr lang="en-US" sz="1100">
                <a:solidFill>
                  <a:srgbClr val="000000"/>
                </a:solidFill>
                <a:latin typeface="Cambria"/>
                <a:ea typeface="Cambria"/>
                <a:cs typeface="Cambria"/>
                <a:sym typeface="Cambria"/>
              </a:rPr>
              <a:t>Amphibians have permeable skin. They absorb water, oxygen and nutrients this way. Since frogs and salamanders need to stay moist, they have a mucus coating on their skin to stop them from drying out, this is what makes them feel slimy. Toads lack this covering and can tolerate drier conditions, they feel rough and bumpy.</a:t>
            </a:r>
            <a:endParaRPr sz="1100">
              <a:solidFill>
                <a:srgbClr val="000000"/>
              </a:solidFill>
              <a:latin typeface="Cambria"/>
              <a:ea typeface="Cambria"/>
              <a:cs typeface="Cambria"/>
              <a:sym typeface="Cambria"/>
            </a:endParaRPr>
          </a:p>
          <a:p>
            <a:pPr indent="-298450" lvl="3" marL="1828800" rtl="0" algn="l">
              <a:lnSpc>
                <a:spcPct val="107916"/>
              </a:lnSpc>
              <a:spcBef>
                <a:spcPts val="0"/>
              </a:spcBef>
              <a:spcAft>
                <a:spcPts val="0"/>
              </a:spcAft>
              <a:buSzPts val="1100"/>
              <a:buFont typeface="Cambria"/>
              <a:buChar char="●"/>
            </a:pPr>
            <a:r>
              <a:rPr i="1" lang="en-US" sz="1100">
                <a:solidFill>
                  <a:srgbClr val="000000"/>
                </a:solidFill>
                <a:latin typeface="Cambria"/>
                <a:ea typeface="Cambria"/>
                <a:cs typeface="Cambria"/>
                <a:sym typeface="Cambria"/>
              </a:rPr>
              <a:t>How big were they? </a:t>
            </a:r>
            <a:endParaRPr i="1" sz="1100">
              <a:solidFill>
                <a:srgbClr val="000000"/>
              </a:solidFill>
              <a:latin typeface="Cambria"/>
              <a:ea typeface="Cambria"/>
              <a:cs typeface="Cambria"/>
              <a:sym typeface="Cambria"/>
            </a:endParaRPr>
          </a:p>
          <a:p>
            <a:pPr indent="-298450" lvl="4" marL="2286000" rtl="0" algn="l">
              <a:lnSpc>
                <a:spcPct val="107916"/>
              </a:lnSpc>
              <a:spcBef>
                <a:spcPts val="0"/>
              </a:spcBef>
              <a:spcAft>
                <a:spcPts val="0"/>
              </a:spcAft>
              <a:buSzPts val="1100"/>
              <a:buFont typeface="Cambria"/>
              <a:buChar char="o"/>
            </a:pPr>
            <a:r>
              <a:rPr lang="en-US" sz="1100">
                <a:solidFill>
                  <a:srgbClr val="000000"/>
                </a:solidFill>
                <a:latin typeface="Cambria"/>
                <a:ea typeface="Cambria"/>
                <a:cs typeface="Cambria"/>
                <a:sym typeface="Cambria"/>
              </a:rPr>
              <a:t>Amphibians go through metamorphosis, they change from egg, to larva (tadpole) to adult. Juveniles of most amphibians look like miniature versions of adults. (can talk about red-spotted newt)</a:t>
            </a:r>
            <a:endParaRPr sz="1100">
              <a:solidFill>
                <a:srgbClr val="000000"/>
              </a:solidFill>
              <a:latin typeface="Cambria"/>
              <a:ea typeface="Cambria"/>
              <a:cs typeface="Cambria"/>
              <a:sym typeface="Cambria"/>
            </a:endParaRPr>
          </a:p>
          <a:p>
            <a:pPr indent="-298450" lvl="3" marL="1828800" rtl="0" algn="l">
              <a:lnSpc>
                <a:spcPct val="107916"/>
              </a:lnSpc>
              <a:spcBef>
                <a:spcPts val="0"/>
              </a:spcBef>
              <a:spcAft>
                <a:spcPts val="0"/>
              </a:spcAft>
              <a:buSzPts val="1100"/>
              <a:buFont typeface="Cambria"/>
              <a:buChar char="●"/>
            </a:pPr>
            <a:r>
              <a:rPr i="1" lang="en-US" sz="1100">
                <a:solidFill>
                  <a:srgbClr val="000000"/>
                </a:solidFill>
                <a:latin typeface="Cambria"/>
                <a:ea typeface="Cambria"/>
                <a:cs typeface="Cambria"/>
                <a:sym typeface="Cambria"/>
              </a:rPr>
              <a:t>Was it cold? Warm? </a:t>
            </a:r>
            <a:endParaRPr i="1" sz="1100">
              <a:solidFill>
                <a:srgbClr val="000000"/>
              </a:solidFill>
              <a:latin typeface="Cambria"/>
              <a:ea typeface="Cambria"/>
              <a:cs typeface="Cambria"/>
              <a:sym typeface="Cambria"/>
            </a:endParaRPr>
          </a:p>
          <a:p>
            <a:pPr indent="-298450" lvl="4" marL="2286000" rtl="0" algn="l">
              <a:lnSpc>
                <a:spcPct val="107916"/>
              </a:lnSpc>
              <a:spcBef>
                <a:spcPts val="0"/>
              </a:spcBef>
              <a:spcAft>
                <a:spcPts val="0"/>
              </a:spcAft>
              <a:buSzPts val="1100"/>
              <a:buFont typeface="Cambria"/>
              <a:buChar char="o"/>
            </a:pPr>
            <a:r>
              <a:rPr lang="en-US" sz="1100">
                <a:solidFill>
                  <a:srgbClr val="000000"/>
                </a:solidFill>
                <a:latin typeface="Cambria"/>
                <a:ea typeface="Cambria"/>
                <a:cs typeface="Cambria"/>
                <a:sym typeface="Cambria"/>
              </a:rPr>
              <a:t>Amphibians are ectothermic, or cold-blooded. Discuss “Amphibians through the Seasons”.</a:t>
            </a:r>
            <a:endParaRPr>
              <a:latin typeface="Cambria"/>
              <a:ea typeface="Cambria"/>
              <a:cs typeface="Cambria"/>
              <a:sym typeface="Cambria"/>
            </a:endParaRPr>
          </a:p>
        </p:txBody>
      </p:sp>
      <p:sp>
        <p:nvSpPr>
          <p:cNvPr id="102" name="Google Shape;102;g88b63038a3_0_79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298450" lvl="1" marL="914400" rtl="0" algn="l">
              <a:lnSpc>
                <a:spcPct val="107916"/>
              </a:lnSpc>
              <a:spcBef>
                <a:spcPts val="0"/>
              </a:spcBef>
              <a:spcAft>
                <a:spcPts val="0"/>
              </a:spcAft>
              <a:buSzPts val="1100"/>
              <a:buFont typeface="Cambria"/>
              <a:buChar char="o"/>
            </a:pPr>
            <a:r>
              <a:rPr lang="en-US" sz="1100">
                <a:solidFill>
                  <a:srgbClr val="000000"/>
                </a:solidFill>
                <a:latin typeface="Cambria"/>
                <a:ea typeface="Cambria"/>
                <a:cs typeface="Cambria"/>
                <a:sym typeface="Cambria"/>
              </a:rPr>
              <a:t>Give students the opportunity to share their experiences with amphibians. Prompt discussion with the following questions and fill in with “why”:</a:t>
            </a:r>
            <a:endParaRPr sz="1100">
              <a:solidFill>
                <a:srgbClr val="000000"/>
              </a:solidFill>
              <a:latin typeface="Cambria"/>
              <a:ea typeface="Cambria"/>
              <a:cs typeface="Cambria"/>
              <a:sym typeface="Cambria"/>
            </a:endParaRPr>
          </a:p>
          <a:p>
            <a:pPr indent="-298450" lvl="3" marL="1828800" rtl="0" algn="l">
              <a:lnSpc>
                <a:spcPct val="107916"/>
              </a:lnSpc>
              <a:spcBef>
                <a:spcPts val="0"/>
              </a:spcBef>
              <a:spcAft>
                <a:spcPts val="0"/>
              </a:spcAft>
              <a:buSzPts val="1100"/>
              <a:buFont typeface="Cambria"/>
              <a:buChar char="●"/>
            </a:pPr>
            <a:r>
              <a:rPr i="1" lang="en-US" sz="1100">
                <a:solidFill>
                  <a:srgbClr val="000000"/>
                </a:solidFill>
                <a:latin typeface="Cambria"/>
                <a:ea typeface="Cambria"/>
                <a:cs typeface="Cambria"/>
                <a:sym typeface="Cambria"/>
              </a:rPr>
              <a:t>Where did they find them? </a:t>
            </a:r>
            <a:endParaRPr i="1" sz="1100">
              <a:solidFill>
                <a:srgbClr val="000000"/>
              </a:solidFill>
              <a:latin typeface="Cambria"/>
              <a:ea typeface="Cambria"/>
              <a:cs typeface="Cambria"/>
              <a:sym typeface="Cambria"/>
            </a:endParaRPr>
          </a:p>
          <a:p>
            <a:pPr indent="-298450" lvl="4" marL="2286000" rtl="0" algn="l">
              <a:lnSpc>
                <a:spcPct val="107916"/>
              </a:lnSpc>
              <a:spcBef>
                <a:spcPts val="0"/>
              </a:spcBef>
              <a:spcAft>
                <a:spcPts val="0"/>
              </a:spcAft>
              <a:buSzPts val="1100"/>
              <a:buFont typeface="Cambria"/>
              <a:buChar char="o"/>
            </a:pPr>
            <a:r>
              <a:rPr lang="en-US" sz="1100">
                <a:solidFill>
                  <a:srgbClr val="000000"/>
                </a:solidFill>
                <a:latin typeface="Cambria"/>
                <a:ea typeface="Cambria"/>
                <a:cs typeface="Cambria"/>
                <a:sym typeface="Cambria"/>
              </a:rPr>
              <a:t>Frogs, toads and salamanders spend part of their lives on land and part in the water. This is one of the characteristics that separates amphibians from other kinds of animals.</a:t>
            </a:r>
            <a:endParaRPr sz="1100">
              <a:solidFill>
                <a:srgbClr val="000000"/>
              </a:solidFill>
              <a:latin typeface="Cambria"/>
              <a:ea typeface="Cambria"/>
              <a:cs typeface="Cambria"/>
              <a:sym typeface="Cambria"/>
            </a:endParaRPr>
          </a:p>
          <a:p>
            <a:pPr indent="-298450" lvl="3" marL="1828800" rtl="0" algn="l">
              <a:lnSpc>
                <a:spcPct val="107916"/>
              </a:lnSpc>
              <a:spcBef>
                <a:spcPts val="0"/>
              </a:spcBef>
              <a:spcAft>
                <a:spcPts val="0"/>
              </a:spcAft>
              <a:buSzPts val="1100"/>
              <a:buFont typeface="Cambria"/>
              <a:buChar char="●"/>
            </a:pPr>
            <a:r>
              <a:rPr i="1" lang="en-US" sz="1100">
                <a:solidFill>
                  <a:srgbClr val="000000"/>
                </a:solidFill>
                <a:latin typeface="Cambria"/>
                <a:ea typeface="Cambria"/>
                <a:cs typeface="Cambria"/>
                <a:sym typeface="Cambria"/>
              </a:rPr>
              <a:t>What did they feel like? </a:t>
            </a:r>
            <a:endParaRPr i="1" sz="1100">
              <a:solidFill>
                <a:srgbClr val="000000"/>
              </a:solidFill>
              <a:latin typeface="Cambria"/>
              <a:ea typeface="Cambria"/>
              <a:cs typeface="Cambria"/>
              <a:sym typeface="Cambria"/>
            </a:endParaRPr>
          </a:p>
          <a:p>
            <a:pPr indent="-298450" lvl="4" marL="2286000" rtl="0" algn="l">
              <a:lnSpc>
                <a:spcPct val="107916"/>
              </a:lnSpc>
              <a:spcBef>
                <a:spcPts val="0"/>
              </a:spcBef>
              <a:spcAft>
                <a:spcPts val="0"/>
              </a:spcAft>
              <a:buSzPts val="1100"/>
              <a:buFont typeface="Cambria"/>
              <a:buChar char="o"/>
            </a:pPr>
            <a:r>
              <a:rPr lang="en-US" sz="1100">
                <a:solidFill>
                  <a:srgbClr val="000000"/>
                </a:solidFill>
                <a:latin typeface="Cambria"/>
                <a:ea typeface="Cambria"/>
                <a:cs typeface="Cambria"/>
                <a:sym typeface="Cambria"/>
              </a:rPr>
              <a:t>Amphibians have permeable skin. They absorb water, oxygen and nutrients this way. Since frogs and salamanders need to stay moist, they have a mucus coating on their skin to stop them from drying out, this is what makes them feel slimy. Toads lack this covering and can tolerate drier conditions, they feel rough and bumpy.</a:t>
            </a:r>
            <a:endParaRPr sz="1100">
              <a:solidFill>
                <a:srgbClr val="000000"/>
              </a:solidFill>
              <a:latin typeface="Cambria"/>
              <a:ea typeface="Cambria"/>
              <a:cs typeface="Cambria"/>
              <a:sym typeface="Cambria"/>
            </a:endParaRPr>
          </a:p>
          <a:p>
            <a:pPr indent="-298450" lvl="3" marL="1828800" rtl="0" algn="l">
              <a:lnSpc>
                <a:spcPct val="107916"/>
              </a:lnSpc>
              <a:spcBef>
                <a:spcPts val="0"/>
              </a:spcBef>
              <a:spcAft>
                <a:spcPts val="0"/>
              </a:spcAft>
              <a:buSzPts val="1100"/>
              <a:buFont typeface="Cambria"/>
              <a:buChar char="●"/>
            </a:pPr>
            <a:r>
              <a:rPr i="1" lang="en-US" sz="1100">
                <a:solidFill>
                  <a:srgbClr val="000000"/>
                </a:solidFill>
                <a:latin typeface="Cambria"/>
                <a:ea typeface="Cambria"/>
                <a:cs typeface="Cambria"/>
                <a:sym typeface="Cambria"/>
              </a:rPr>
              <a:t>How big were they? </a:t>
            </a:r>
            <a:endParaRPr i="1" sz="1100">
              <a:solidFill>
                <a:srgbClr val="000000"/>
              </a:solidFill>
              <a:latin typeface="Cambria"/>
              <a:ea typeface="Cambria"/>
              <a:cs typeface="Cambria"/>
              <a:sym typeface="Cambria"/>
            </a:endParaRPr>
          </a:p>
          <a:p>
            <a:pPr indent="-298450" lvl="4" marL="2286000" rtl="0" algn="l">
              <a:lnSpc>
                <a:spcPct val="107916"/>
              </a:lnSpc>
              <a:spcBef>
                <a:spcPts val="0"/>
              </a:spcBef>
              <a:spcAft>
                <a:spcPts val="0"/>
              </a:spcAft>
              <a:buSzPts val="1100"/>
              <a:buFont typeface="Cambria"/>
              <a:buChar char="o"/>
            </a:pPr>
            <a:r>
              <a:rPr lang="en-US" sz="1100">
                <a:solidFill>
                  <a:srgbClr val="000000"/>
                </a:solidFill>
                <a:latin typeface="Cambria"/>
                <a:ea typeface="Cambria"/>
                <a:cs typeface="Cambria"/>
                <a:sym typeface="Cambria"/>
              </a:rPr>
              <a:t>Amphibians go through metamorphosis, they change from egg, to larva (tadpole) to adult. Juveniles of most amphibians look like miniature versions of adults. (can talk about red-spotted newt)</a:t>
            </a:r>
            <a:endParaRPr sz="1100">
              <a:solidFill>
                <a:srgbClr val="000000"/>
              </a:solidFill>
              <a:latin typeface="Cambria"/>
              <a:ea typeface="Cambria"/>
              <a:cs typeface="Cambria"/>
              <a:sym typeface="Cambria"/>
            </a:endParaRPr>
          </a:p>
          <a:p>
            <a:pPr indent="-298450" lvl="3" marL="1828800" rtl="0" algn="l">
              <a:lnSpc>
                <a:spcPct val="107916"/>
              </a:lnSpc>
              <a:spcBef>
                <a:spcPts val="0"/>
              </a:spcBef>
              <a:spcAft>
                <a:spcPts val="0"/>
              </a:spcAft>
              <a:buSzPts val="1100"/>
              <a:buFont typeface="Cambria"/>
              <a:buChar char="●"/>
            </a:pPr>
            <a:r>
              <a:rPr i="1" lang="en-US" sz="1100">
                <a:solidFill>
                  <a:srgbClr val="000000"/>
                </a:solidFill>
                <a:latin typeface="Cambria"/>
                <a:ea typeface="Cambria"/>
                <a:cs typeface="Cambria"/>
                <a:sym typeface="Cambria"/>
              </a:rPr>
              <a:t>Was it cold? Warm? </a:t>
            </a:r>
            <a:endParaRPr i="1" sz="1100">
              <a:solidFill>
                <a:srgbClr val="000000"/>
              </a:solidFill>
              <a:latin typeface="Cambria"/>
              <a:ea typeface="Cambria"/>
              <a:cs typeface="Cambria"/>
              <a:sym typeface="Cambria"/>
            </a:endParaRPr>
          </a:p>
          <a:p>
            <a:pPr indent="-298450" lvl="4" marL="2286000" rtl="0" algn="l">
              <a:lnSpc>
                <a:spcPct val="107916"/>
              </a:lnSpc>
              <a:spcBef>
                <a:spcPts val="0"/>
              </a:spcBef>
              <a:spcAft>
                <a:spcPts val="0"/>
              </a:spcAft>
              <a:buSzPts val="1100"/>
              <a:buFont typeface="Cambria"/>
              <a:buChar char="o"/>
            </a:pPr>
            <a:r>
              <a:rPr lang="en-US" sz="1100">
                <a:solidFill>
                  <a:srgbClr val="000000"/>
                </a:solidFill>
                <a:latin typeface="Cambria"/>
                <a:ea typeface="Cambria"/>
                <a:cs typeface="Cambria"/>
                <a:sym typeface="Cambria"/>
              </a:rPr>
              <a:t>Amphibians are ectothermic, or cold-blooded. Discuss “Amphibians through the Seasons”.</a:t>
            </a:r>
            <a:endParaRPr>
              <a:latin typeface="Cambria"/>
              <a:ea typeface="Cambria"/>
              <a:cs typeface="Cambria"/>
              <a:sym typeface="Cambria"/>
            </a:endParaRPr>
          </a:p>
        </p:txBody>
      </p:sp>
      <p:sp>
        <p:nvSpPr>
          <p:cNvPr id="110" name="Google Shape;110;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88b63038a3_0_80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 name="Google Shape;117;g88b63038a3_0_80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7916"/>
              </a:lnSpc>
              <a:spcBef>
                <a:spcPts val="0"/>
              </a:spcBef>
              <a:spcAft>
                <a:spcPts val="0"/>
              </a:spcAft>
              <a:buNone/>
            </a:pPr>
            <a:r>
              <a:rPr lang="en-US">
                <a:latin typeface="Cambria"/>
                <a:ea typeface="Cambria"/>
                <a:cs typeface="Cambria"/>
                <a:sym typeface="Cambria"/>
              </a:rPr>
              <a:t>Think of climate as your whole wardrobe for the year, but weather is your outfit for the day. </a:t>
            </a:r>
            <a:endParaRPr>
              <a:latin typeface="Cambria"/>
              <a:ea typeface="Cambria"/>
              <a:cs typeface="Cambria"/>
              <a:sym typeface="Cambria"/>
            </a:endParaRPr>
          </a:p>
          <a:p>
            <a:pPr indent="0" lvl="0" marL="0" rtl="0" algn="l">
              <a:lnSpc>
                <a:spcPct val="107916"/>
              </a:lnSpc>
              <a:spcBef>
                <a:spcPts val="0"/>
              </a:spcBef>
              <a:spcAft>
                <a:spcPts val="0"/>
              </a:spcAft>
              <a:buNone/>
            </a:pPr>
            <a:r>
              <a:t/>
            </a:r>
            <a:endParaRPr>
              <a:latin typeface="Cambria"/>
              <a:ea typeface="Cambria"/>
              <a:cs typeface="Cambria"/>
              <a:sym typeface="Cambria"/>
            </a:endParaRPr>
          </a:p>
          <a:p>
            <a:pPr indent="0" lvl="0" marL="0" rtl="0" algn="l">
              <a:lnSpc>
                <a:spcPct val="107916"/>
              </a:lnSpc>
              <a:spcBef>
                <a:spcPts val="0"/>
              </a:spcBef>
              <a:spcAft>
                <a:spcPts val="0"/>
              </a:spcAft>
              <a:buNone/>
            </a:pPr>
            <a:r>
              <a:rPr lang="en-US">
                <a:latin typeface="Cambria"/>
                <a:ea typeface="Cambria"/>
                <a:cs typeface="Cambria"/>
                <a:sym typeface="Cambria"/>
              </a:rPr>
              <a:t>Have students write down or share words they have heard related to climate change:</a:t>
            </a:r>
            <a:endParaRPr>
              <a:latin typeface="Cambria"/>
              <a:ea typeface="Cambria"/>
              <a:cs typeface="Cambria"/>
              <a:sym typeface="Cambria"/>
            </a:endParaRPr>
          </a:p>
          <a:p>
            <a:pPr indent="0" lvl="0" marL="0" rtl="0" algn="l">
              <a:lnSpc>
                <a:spcPct val="107916"/>
              </a:lnSpc>
              <a:spcBef>
                <a:spcPts val="0"/>
              </a:spcBef>
              <a:spcAft>
                <a:spcPts val="0"/>
              </a:spcAft>
              <a:buNone/>
            </a:pPr>
            <a:r>
              <a:rPr lang="en-US">
                <a:latin typeface="Cambria"/>
                <a:ea typeface="Cambria"/>
                <a:cs typeface="Cambria"/>
                <a:sym typeface="Cambria"/>
              </a:rPr>
              <a:t>ozone, CO2, ocean acidification, melting ice caps, sea level rise, pollution etc. </a:t>
            </a:r>
            <a:endParaRPr>
              <a:latin typeface="Cambria"/>
              <a:ea typeface="Cambria"/>
              <a:cs typeface="Cambria"/>
              <a:sym typeface="Cambria"/>
            </a:endParaRPr>
          </a:p>
          <a:p>
            <a:pPr indent="0" lvl="0" marL="0" rtl="0" algn="l">
              <a:lnSpc>
                <a:spcPct val="107916"/>
              </a:lnSpc>
              <a:spcBef>
                <a:spcPts val="0"/>
              </a:spcBef>
              <a:spcAft>
                <a:spcPts val="0"/>
              </a:spcAft>
              <a:buNone/>
            </a:pPr>
            <a:r>
              <a:t/>
            </a:r>
            <a:endParaRPr>
              <a:latin typeface="Cambria"/>
              <a:ea typeface="Cambria"/>
              <a:cs typeface="Cambria"/>
              <a:sym typeface="Cambria"/>
            </a:endParaRPr>
          </a:p>
          <a:p>
            <a:pPr indent="0" lvl="0" marL="0" rtl="0" algn="l">
              <a:lnSpc>
                <a:spcPct val="107916"/>
              </a:lnSpc>
              <a:spcBef>
                <a:spcPts val="0"/>
              </a:spcBef>
              <a:spcAft>
                <a:spcPts val="0"/>
              </a:spcAft>
              <a:buNone/>
            </a:pPr>
            <a:r>
              <a:rPr lang="en-US">
                <a:latin typeface="Cambria"/>
                <a:ea typeface="Cambria"/>
                <a:cs typeface="Cambria"/>
                <a:sym typeface="Cambria"/>
              </a:rPr>
              <a:t>Explain that things like driving cars, producing electricity and creating new materials, produces a chemical called Carbon Dioxide. While this chemical does occur naturally on the earth, humans have started producing too much of it, Just like how if you have a little bit of sugar it’s okay but if you have too much it can make you really sick. This overproduction of CO2 is making the earth sick and it’s changing the earth’s climate, or long term weather pattern. Weather is getting more extreme, with hotter hot days and stormier storms. This is causing many different problems, for humans and the environment. </a:t>
            </a:r>
            <a:endParaRPr>
              <a:latin typeface="Cambria"/>
              <a:ea typeface="Cambria"/>
              <a:cs typeface="Cambria"/>
              <a:sym typeface="Cambria"/>
            </a:endParaRPr>
          </a:p>
        </p:txBody>
      </p:sp>
      <p:sp>
        <p:nvSpPr>
          <p:cNvPr id="118" name="Google Shape;118;g88b63038a3_0_80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88b63038a3_0_8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 name="Google Shape;127;g88b63038a3_0_8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317500" lvl="0" marL="457200" rtl="0" algn="l">
              <a:lnSpc>
                <a:spcPct val="107916"/>
              </a:lnSpc>
              <a:spcBef>
                <a:spcPts val="0"/>
              </a:spcBef>
              <a:spcAft>
                <a:spcPts val="0"/>
              </a:spcAft>
              <a:buSzPts val="1400"/>
              <a:buFont typeface="Cambria"/>
              <a:buChar char="●"/>
            </a:pPr>
            <a:r>
              <a:rPr lang="en-US">
                <a:latin typeface="Cambria"/>
                <a:ea typeface="Cambria"/>
                <a:cs typeface="Cambria"/>
                <a:sym typeface="Cambria"/>
              </a:rPr>
              <a:t>Since amphibians have permeable skin with tiny holes that absorb water, when anything bad is in the water (like chemicals and toxins) they absorb that, too. This can cause them to become ill.</a:t>
            </a:r>
            <a:endParaRPr>
              <a:latin typeface="Cambria"/>
              <a:ea typeface="Cambria"/>
              <a:cs typeface="Cambria"/>
              <a:sym typeface="Cambria"/>
            </a:endParaRPr>
          </a:p>
          <a:p>
            <a:pPr indent="-317500" lvl="0" marL="457200" rtl="0" algn="l">
              <a:lnSpc>
                <a:spcPct val="107916"/>
              </a:lnSpc>
              <a:spcBef>
                <a:spcPts val="0"/>
              </a:spcBef>
              <a:spcAft>
                <a:spcPts val="0"/>
              </a:spcAft>
              <a:buSzPts val="1400"/>
              <a:buFont typeface="Cambria"/>
              <a:buChar char="●"/>
            </a:pPr>
            <a:r>
              <a:rPr lang="en-US">
                <a:latin typeface="Cambria"/>
                <a:ea typeface="Cambria"/>
                <a:cs typeface="Cambria"/>
                <a:sym typeface="Cambria"/>
              </a:rPr>
              <a:t>Because of this special adaptation, scientists can look at the health of an amphibian population and determine the health of the environment. If there are alot of sick amphibians, it could mean there is something wrong with the habitat. If there are a lot of healthy amphibians, that means the habitat is in great condition!</a:t>
            </a:r>
            <a:endParaRPr>
              <a:latin typeface="Cambria"/>
              <a:ea typeface="Cambria"/>
              <a:cs typeface="Cambria"/>
              <a:sym typeface="Cambria"/>
            </a:endParaRPr>
          </a:p>
          <a:p>
            <a:pPr indent="-317500" lvl="0" marL="457200" rtl="0" algn="l">
              <a:lnSpc>
                <a:spcPct val="107916"/>
              </a:lnSpc>
              <a:spcBef>
                <a:spcPts val="0"/>
              </a:spcBef>
              <a:spcAft>
                <a:spcPts val="0"/>
              </a:spcAft>
              <a:buSzPts val="1400"/>
              <a:buFont typeface="Cambria"/>
              <a:buChar char="●"/>
            </a:pPr>
            <a:r>
              <a:rPr lang="en-US">
                <a:latin typeface="Cambria"/>
                <a:ea typeface="Cambria"/>
                <a:cs typeface="Cambria"/>
                <a:sym typeface="Cambria"/>
              </a:rPr>
              <a:t>Since amphibians are ECTOTHERMIC their body temperatures depend on the air temperature. If there are fluctuations (changes) in the weather it will make it difficult for amphibians to keep their bodies at the appropriate temperature. </a:t>
            </a:r>
            <a:r>
              <a:rPr lang="en-US">
                <a:latin typeface="Cambria"/>
                <a:ea typeface="Cambria"/>
                <a:cs typeface="Cambria"/>
                <a:sym typeface="Cambria"/>
              </a:rPr>
              <a:t>If there are too many hot days, populations of amphibians could decline, or go down. </a:t>
            </a:r>
            <a:endParaRPr>
              <a:latin typeface="Cambria"/>
              <a:ea typeface="Cambria"/>
              <a:cs typeface="Cambria"/>
              <a:sym typeface="Cambria"/>
            </a:endParaRPr>
          </a:p>
          <a:p>
            <a:pPr indent="-317500" lvl="0" marL="457200" rtl="0" algn="l">
              <a:lnSpc>
                <a:spcPct val="107916"/>
              </a:lnSpc>
              <a:spcBef>
                <a:spcPts val="0"/>
              </a:spcBef>
              <a:spcAft>
                <a:spcPts val="0"/>
              </a:spcAft>
              <a:buSzPts val="1400"/>
              <a:buFont typeface="Cambria"/>
              <a:buChar char="●"/>
            </a:pPr>
            <a:r>
              <a:rPr lang="en-US">
                <a:latin typeface="Cambria"/>
                <a:ea typeface="Cambria"/>
                <a:cs typeface="Cambria"/>
                <a:sym typeface="Cambria"/>
              </a:rPr>
              <a:t>Freshwater wetlands near the coastline could also become flooded with saltwater due to sea level rise, most amphibians can not tolerate living in salt water, so this would shrink the resources available to them.</a:t>
            </a:r>
            <a:endParaRPr>
              <a:latin typeface="Cambria"/>
              <a:ea typeface="Cambria"/>
              <a:cs typeface="Cambria"/>
              <a:sym typeface="Cambria"/>
            </a:endParaRPr>
          </a:p>
          <a:p>
            <a:pPr indent="0" lvl="0" marL="0" rtl="0" algn="l">
              <a:lnSpc>
                <a:spcPct val="107916"/>
              </a:lnSpc>
              <a:spcBef>
                <a:spcPts val="0"/>
              </a:spcBef>
              <a:spcAft>
                <a:spcPts val="0"/>
              </a:spcAft>
              <a:buNone/>
            </a:pPr>
            <a:r>
              <a:t/>
            </a:r>
            <a:endParaRPr>
              <a:latin typeface="Cambria"/>
              <a:ea typeface="Cambria"/>
              <a:cs typeface="Cambria"/>
              <a:sym typeface="Cambria"/>
            </a:endParaRPr>
          </a:p>
        </p:txBody>
      </p:sp>
      <p:sp>
        <p:nvSpPr>
          <p:cNvPr id="128" name="Google Shape;128;g88b63038a3_0_8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2ca3a0e3e3_0_7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 name="Google Shape;135;g2ca3a0e3e3_0_7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t/>
            </a:r>
            <a:endParaRPr sz="1100">
              <a:solidFill>
                <a:srgbClr val="000000"/>
              </a:solidFill>
              <a:latin typeface="Cambria"/>
              <a:ea typeface="Cambria"/>
              <a:cs typeface="Cambria"/>
              <a:sym typeface="Cambria"/>
            </a:endParaRPr>
          </a:p>
          <a:p>
            <a:pPr indent="0" lvl="0" marL="0" marR="0" rtl="0" algn="l">
              <a:spcBef>
                <a:spcPts val="0"/>
              </a:spcBef>
              <a:spcAft>
                <a:spcPts val="0"/>
              </a:spcAft>
              <a:buNone/>
            </a:pPr>
            <a:r>
              <a:t/>
            </a:r>
            <a:endParaRPr/>
          </a:p>
        </p:txBody>
      </p:sp>
      <p:sp>
        <p:nvSpPr>
          <p:cNvPr id="136" name="Google Shape;136;g2ca3a0e3e3_0_7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8a1216d936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 name="Google Shape;142;g8a1216d936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lang="en-US" sz="1100">
                <a:solidFill>
                  <a:srgbClr val="000000"/>
                </a:solidFill>
                <a:latin typeface="Cambria"/>
                <a:ea typeface="Cambria"/>
                <a:cs typeface="Cambria"/>
                <a:sym typeface="Cambria"/>
              </a:rPr>
              <a:t>Spadefoot toads are one of the strangest and most difficult to find amphibians in Rhode Island. These unique amphibians have a mucus covering on their skin, vertical pupils, like a cat, and spend the majority of their time living underground. They are so picky that they will only breed during ideal weather conditions (warm weather and LOTS of rain), otherwise, they will wait several years to reproduce until these perfect conditions occur. With these peculiar and particular characteristics piled on top of all of the other threats to amphibians like habitat loss and fragmentation, spadefoot toads are having a hard time surviving in Rhode Island. </a:t>
            </a:r>
            <a:endParaRPr sz="1100">
              <a:solidFill>
                <a:srgbClr val="000000"/>
              </a:solidFill>
              <a:latin typeface="Cambria"/>
              <a:ea typeface="Cambria"/>
              <a:cs typeface="Cambria"/>
              <a:sym typeface="Cambria"/>
            </a:endParaRPr>
          </a:p>
          <a:p>
            <a:pPr indent="0" lvl="0" marL="0" marR="0" rtl="0" algn="l">
              <a:spcBef>
                <a:spcPts val="0"/>
              </a:spcBef>
              <a:spcAft>
                <a:spcPts val="0"/>
              </a:spcAft>
              <a:buNone/>
            </a:pPr>
            <a:r>
              <a:t/>
            </a:r>
            <a:endParaRPr/>
          </a:p>
        </p:txBody>
      </p:sp>
      <p:sp>
        <p:nvSpPr>
          <p:cNvPr id="143" name="Google Shape;143;g8a1216d936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5fdbf5b1fb_0_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5fdbf5b1fb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100">
                <a:solidFill>
                  <a:srgbClr val="000000"/>
                </a:solidFill>
                <a:latin typeface="Cambria"/>
                <a:ea typeface="Cambria"/>
                <a:cs typeface="Cambria"/>
                <a:sym typeface="Cambria"/>
              </a:rPr>
              <a:t>RI DEM Division of Fish &amp; Wildlife Herpetologist, Scott Buchanan, teamed up with the University of Rhode Island, Roger Williams Park Zoo and the Rhode Island Natural History Survey to create more habitat for these little oddballs. With the help of a crew of volunteers, they dug out a large hole in nice sandy soil with shovels and a backhoe, lined it with a giant tarp and waited for the rainwater to fill it up, creating an artificial vernal pool. To make it a little more inviting, they planted native species around the edges. By chance, our friends at the US Fish and Wildlife Service found spadefoot tadpoles struggling to stay alive in a tiny puddle that was nearly dried up. We scooped up the little guys and released them into the new home we had just completed. This new generation of spadefoots will help boost Rhode Island’s population, giving spadefoots a fighting chance! Plans for creating even more spadefoot pools are underway!</a:t>
            </a:r>
            <a:endParaRPr sz="1100">
              <a:solidFill>
                <a:srgbClr val="000000"/>
              </a:solidFill>
              <a:latin typeface="Cambria"/>
              <a:ea typeface="Cambria"/>
              <a:cs typeface="Cambria"/>
              <a:sym typeface="Cambria"/>
            </a:endParaRPr>
          </a:p>
          <a:p>
            <a:pPr indent="0" lvl="0" marL="0" rtl="0" algn="l">
              <a:spcBef>
                <a:spcPts val="0"/>
              </a:spcBef>
              <a:spcAft>
                <a:spcPts val="0"/>
              </a:spcAft>
              <a:buNone/>
            </a:pPr>
            <a:r>
              <a:t/>
            </a:r>
            <a:endParaRPr>
              <a:latin typeface="Cambria"/>
              <a:ea typeface="Cambria"/>
              <a:cs typeface="Cambria"/>
              <a:sym typeface="Cambria"/>
            </a:endParaRPr>
          </a:p>
        </p:txBody>
      </p:sp>
      <p:sp>
        <p:nvSpPr>
          <p:cNvPr id="151" name="Google Shape;151;g5fdbf5b1fb_0_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 name="Shape 13"/>
        <p:cNvGrpSpPr/>
        <p:nvPr/>
      </p:nvGrpSpPr>
      <p:grpSpPr>
        <a:xfrm>
          <a:off x="0" y="0"/>
          <a:ext cx="0" cy="0"/>
          <a:chOff x="0" y="0"/>
          <a:chExt cx="0" cy="0"/>
        </a:xfrm>
      </p:grpSpPr>
      <p:sp>
        <p:nvSpPr>
          <p:cNvPr id="14" name="Google Shape;14;p2"/>
          <p:cNvSpPr txBox="1"/>
          <p:nvPr>
            <p:ph type="ctrTitle"/>
          </p:nvPr>
        </p:nvSpPr>
        <p:spPr>
          <a:xfrm>
            <a:off x="311708" y="992767"/>
            <a:ext cx="8520600" cy="27369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5" name="Google Shape;15;p2"/>
          <p:cNvSpPr txBox="1"/>
          <p:nvPr>
            <p:ph idx="1" type="subTitle"/>
          </p:nvPr>
        </p:nvSpPr>
        <p:spPr>
          <a:xfrm>
            <a:off x="311700" y="3778833"/>
            <a:ext cx="8520600" cy="1056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6" name="Google Shape;16;p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8" name="Shape 48"/>
        <p:cNvGrpSpPr/>
        <p:nvPr/>
      </p:nvGrpSpPr>
      <p:grpSpPr>
        <a:xfrm>
          <a:off x="0" y="0"/>
          <a:ext cx="0" cy="0"/>
          <a:chOff x="0" y="0"/>
          <a:chExt cx="0" cy="0"/>
        </a:xfrm>
      </p:grpSpPr>
      <p:sp>
        <p:nvSpPr>
          <p:cNvPr id="49" name="Google Shape;49;p11"/>
          <p:cNvSpPr txBox="1"/>
          <p:nvPr>
            <p:ph hasCustomPrompt="1" type="title"/>
          </p:nvPr>
        </p:nvSpPr>
        <p:spPr>
          <a:xfrm>
            <a:off x="311700" y="1474833"/>
            <a:ext cx="8520600" cy="2618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0" name="Google Shape;50;p11"/>
          <p:cNvSpPr txBox="1"/>
          <p:nvPr>
            <p:ph idx="1" type="body"/>
          </p:nvPr>
        </p:nvSpPr>
        <p:spPr>
          <a:xfrm>
            <a:off x="311700" y="4202967"/>
            <a:ext cx="8520600" cy="17343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1" name="Google Shape;51;p1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 name="Shape 52"/>
        <p:cNvGrpSpPr/>
        <p:nvPr/>
      </p:nvGrpSpPr>
      <p:grpSpPr>
        <a:xfrm>
          <a:off x="0" y="0"/>
          <a:ext cx="0" cy="0"/>
          <a:chOff x="0" y="0"/>
          <a:chExt cx="0" cy="0"/>
        </a:xfrm>
      </p:grpSpPr>
      <p:sp>
        <p:nvSpPr>
          <p:cNvPr id="53" name="Google Shape;53;p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4" name="Shape 54"/>
        <p:cNvGrpSpPr/>
        <p:nvPr/>
      </p:nvGrpSpPr>
      <p:grpSpPr>
        <a:xfrm>
          <a:off x="0" y="0"/>
          <a:ext cx="0" cy="0"/>
          <a:chOff x="0" y="0"/>
          <a:chExt cx="0" cy="0"/>
        </a:xfrm>
      </p:grpSpPr>
      <p:sp>
        <p:nvSpPr>
          <p:cNvPr id="55" name="Google Shape;55;p13"/>
          <p:cNvSpPr txBox="1"/>
          <p:nvPr>
            <p:ph idx="1" type="body"/>
          </p:nvPr>
        </p:nvSpPr>
        <p:spPr>
          <a:xfrm>
            <a:off x="457200" y="1524000"/>
            <a:ext cx="8229600" cy="4572000"/>
          </a:xfrm>
          <a:prstGeom prst="rect">
            <a:avLst/>
          </a:prstGeom>
          <a:noFill/>
          <a:ln>
            <a:noFill/>
          </a:ln>
        </p:spPr>
        <p:txBody>
          <a:bodyPr anchorCtr="0" anchor="t" bIns="91425" lIns="91425" spcFirstLastPara="1" rIns="91425" wrap="square" tIns="91425">
            <a:noAutofit/>
          </a:bodyPr>
          <a:lstStyle>
            <a:lvl1pPr indent="-368935" lvl="0" marL="457200" marR="0" rtl="0" algn="l">
              <a:spcBef>
                <a:spcPts val="600"/>
              </a:spcBef>
              <a:spcAft>
                <a:spcPts val="0"/>
              </a:spcAft>
              <a:buClr>
                <a:schemeClr val="accent2"/>
              </a:buClr>
              <a:buSzPts val="2210"/>
              <a:buFont typeface="Noto Sans Symbols"/>
              <a:buChar char="●"/>
              <a:defRPr b="0" i="0" sz="2600" u="none" cap="none" strike="noStrike">
                <a:solidFill>
                  <a:schemeClr val="lt1"/>
                </a:solidFill>
                <a:latin typeface="Constantia"/>
                <a:ea typeface="Constantia"/>
                <a:cs typeface="Constantia"/>
                <a:sym typeface="Constantia"/>
              </a:defRPr>
            </a:lvl1pPr>
            <a:lvl2pPr indent="-358140" lvl="1" marL="914400" marR="0" rtl="0" algn="l">
              <a:spcBef>
                <a:spcPts val="1600"/>
              </a:spcBef>
              <a:spcAft>
                <a:spcPts val="0"/>
              </a:spcAft>
              <a:buClr>
                <a:srgbClr val="D58F3E"/>
              </a:buClr>
              <a:buSzPts val="2040"/>
              <a:buFont typeface="Noto Sans Symbols"/>
              <a:buChar char="●"/>
              <a:defRPr b="0" i="0" sz="2400" u="none" cap="none" strike="noStrike">
                <a:solidFill>
                  <a:schemeClr val="lt2"/>
                </a:solidFill>
                <a:latin typeface="Constantia"/>
                <a:ea typeface="Constantia"/>
                <a:cs typeface="Constantia"/>
                <a:sym typeface="Constantia"/>
              </a:defRPr>
            </a:lvl2pPr>
            <a:lvl3pPr indent="-341947" lvl="2" marL="1371600" marR="0" rtl="0" algn="l">
              <a:spcBef>
                <a:spcPts val="1600"/>
              </a:spcBef>
              <a:spcAft>
                <a:spcPts val="0"/>
              </a:spcAft>
              <a:buClr>
                <a:srgbClr val="B17733"/>
              </a:buClr>
              <a:buSzPts val="1785"/>
              <a:buFont typeface="Noto Sans Symbols"/>
              <a:buChar char="●"/>
              <a:defRPr b="0" i="0" sz="2100" u="none" cap="none" strike="noStrike">
                <a:solidFill>
                  <a:schemeClr val="lt1"/>
                </a:solidFill>
                <a:latin typeface="Constantia"/>
                <a:ea typeface="Constantia"/>
                <a:cs typeface="Constantia"/>
                <a:sym typeface="Constantia"/>
              </a:defRPr>
            </a:lvl3pPr>
            <a:lvl4pPr indent="-331152" lvl="3" marL="1828800" marR="0" rtl="0" algn="l">
              <a:spcBef>
                <a:spcPts val="1600"/>
              </a:spcBef>
              <a:spcAft>
                <a:spcPts val="0"/>
              </a:spcAft>
              <a:buClr>
                <a:srgbClr val="D58F3E"/>
              </a:buClr>
              <a:buSzPts val="1615"/>
              <a:buFont typeface="Noto Sans Symbols"/>
              <a:buChar char="●"/>
              <a:defRPr b="0" i="0" sz="1900" u="none" cap="none" strike="noStrike">
                <a:solidFill>
                  <a:schemeClr val="lt1"/>
                </a:solidFill>
                <a:latin typeface="Constantia"/>
                <a:ea typeface="Constantia"/>
                <a:cs typeface="Constantia"/>
                <a:sym typeface="Constantia"/>
              </a:defRPr>
            </a:lvl4pPr>
            <a:lvl5pPr indent="-314960" lvl="4" marL="2286000" marR="0" rtl="0" algn="l">
              <a:spcBef>
                <a:spcPts val="1600"/>
              </a:spcBef>
              <a:spcAft>
                <a:spcPts val="0"/>
              </a:spcAft>
              <a:buClr>
                <a:srgbClr val="D58F3E"/>
              </a:buClr>
              <a:buSzPts val="1360"/>
              <a:buFont typeface="Noto Sans Symbols"/>
              <a:buChar char="●"/>
              <a:defRPr b="0" i="0" sz="1600" u="none" cap="none" strike="noStrike">
                <a:solidFill>
                  <a:schemeClr val="lt1"/>
                </a:solidFill>
                <a:latin typeface="Constantia"/>
                <a:ea typeface="Constantia"/>
                <a:cs typeface="Constantia"/>
                <a:sym typeface="Constantia"/>
              </a:defRPr>
            </a:lvl5pPr>
            <a:lvl6pPr indent="-320357" lvl="5" marL="2743200" marR="0" rtl="0" algn="l">
              <a:spcBef>
                <a:spcPts val="1600"/>
              </a:spcBef>
              <a:spcAft>
                <a:spcPts val="0"/>
              </a:spcAft>
              <a:buClr>
                <a:srgbClr val="D58F3E"/>
              </a:buClr>
              <a:buSzPts val="1445"/>
              <a:buFont typeface="Noto Sans Symbols"/>
              <a:buChar char="⚫"/>
              <a:defRPr b="0" i="0" sz="1700" u="none" cap="none" strike="noStrike">
                <a:solidFill>
                  <a:schemeClr val="lt1"/>
                </a:solidFill>
                <a:latin typeface="Constantia"/>
                <a:ea typeface="Constantia"/>
                <a:cs typeface="Constantia"/>
                <a:sym typeface="Constantia"/>
              </a:defRPr>
            </a:lvl6pPr>
            <a:lvl7pPr indent="-314960" lvl="6" marL="3200400" marR="0" rtl="0" algn="l">
              <a:spcBef>
                <a:spcPts val="1600"/>
              </a:spcBef>
              <a:spcAft>
                <a:spcPts val="0"/>
              </a:spcAft>
              <a:buClr>
                <a:srgbClr val="D58F3E"/>
              </a:buClr>
              <a:buSzPts val="1360"/>
              <a:buFont typeface="Noto Sans Symbols"/>
              <a:buChar char="⚫"/>
              <a:defRPr b="0" i="0" sz="1600" u="none" cap="none" strike="noStrike">
                <a:solidFill>
                  <a:schemeClr val="lt1"/>
                </a:solidFill>
                <a:latin typeface="Constantia"/>
                <a:ea typeface="Constantia"/>
                <a:cs typeface="Constantia"/>
                <a:sym typeface="Constantia"/>
              </a:defRPr>
            </a:lvl7pPr>
            <a:lvl8pPr indent="-309562" lvl="7" marL="3657600" marR="0" rtl="0" algn="l">
              <a:spcBef>
                <a:spcPts val="1600"/>
              </a:spcBef>
              <a:spcAft>
                <a:spcPts val="0"/>
              </a:spcAft>
              <a:buClr>
                <a:srgbClr val="D58F3E"/>
              </a:buClr>
              <a:buSzPts val="1275"/>
              <a:buFont typeface="Noto Sans Symbols"/>
              <a:buChar char="⚫"/>
              <a:defRPr b="0" i="0" sz="1500" u="none" cap="none" strike="noStrike">
                <a:solidFill>
                  <a:schemeClr val="lt1"/>
                </a:solidFill>
                <a:latin typeface="Constantia"/>
                <a:ea typeface="Constantia"/>
                <a:cs typeface="Constantia"/>
                <a:sym typeface="Constantia"/>
              </a:defRPr>
            </a:lvl8pPr>
            <a:lvl9pPr indent="-309562" lvl="8" marL="4114800" marR="0" rtl="0" algn="l">
              <a:spcBef>
                <a:spcPts val="1600"/>
              </a:spcBef>
              <a:spcAft>
                <a:spcPts val="1600"/>
              </a:spcAft>
              <a:buClr>
                <a:srgbClr val="D58F3E"/>
              </a:buClr>
              <a:buSzPts val="1275"/>
              <a:buFont typeface="Noto Sans Symbols"/>
              <a:buChar char="⚫"/>
              <a:defRPr b="0" i="0" sz="1500" u="none" cap="none" strike="noStrike">
                <a:solidFill>
                  <a:schemeClr val="lt1"/>
                </a:solidFill>
                <a:latin typeface="Constantia"/>
                <a:ea typeface="Constantia"/>
                <a:cs typeface="Constantia"/>
                <a:sym typeface="Constantia"/>
              </a:defRPr>
            </a:lvl9pPr>
          </a:lstStyle>
          <a:p/>
        </p:txBody>
      </p:sp>
      <p:sp>
        <p:nvSpPr>
          <p:cNvPr id="56" name="Google Shape;56;p13"/>
          <p:cNvSpPr txBox="1"/>
          <p:nvPr>
            <p:ph idx="10" type="dt"/>
          </p:nvPr>
        </p:nvSpPr>
        <p:spPr>
          <a:xfrm>
            <a:off x="5791200" y="6203667"/>
            <a:ext cx="2590800" cy="3840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chemeClr val="lt2"/>
                </a:solidFill>
                <a:latin typeface="Constantia"/>
                <a:ea typeface="Constantia"/>
                <a:cs typeface="Constantia"/>
                <a:sym typeface="Constantia"/>
              </a:defRPr>
            </a:lvl1pPr>
            <a:lvl2pPr indent="0" lvl="1" marL="457200"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2pPr>
            <a:lvl3pPr indent="0" lvl="2" marL="914400"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3pPr>
            <a:lvl4pPr indent="0" lvl="3" marL="1371600"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4pPr>
            <a:lvl5pPr indent="0" lvl="4" marL="1828800"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5pPr>
            <a:lvl6pPr indent="0" lvl="5" marL="2286000"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6pPr>
            <a:lvl7pPr indent="0" lvl="6" marL="2743200"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7pPr>
            <a:lvl8pPr indent="0" lvl="7" marL="3200400"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8pPr>
            <a:lvl9pPr indent="0" lvl="8" marL="3657600"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9pPr>
          </a:lstStyle>
          <a:p/>
        </p:txBody>
      </p:sp>
      <p:sp>
        <p:nvSpPr>
          <p:cNvPr id="57" name="Google Shape;57;p13"/>
          <p:cNvSpPr txBox="1"/>
          <p:nvPr>
            <p:ph idx="12" type="sldNum"/>
          </p:nvPr>
        </p:nvSpPr>
        <p:spPr>
          <a:xfrm>
            <a:off x="8410575" y="6181531"/>
            <a:ext cx="609600" cy="457200"/>
          </a:xfrm>
          <a:prstGeom prst="rect">
            <a:avLst/>
          </a:prstGeom>
          <a:noFill/>
          <a:ln>
            <a:noFill/>
          </a:ln>
        </p:spPr>
        <p:txBody>
          <a:bodyPr anchorCtr="0" anchor="ctr" bIns="0" lIns="0" spcFirstLastPara="1" rIns="0" wrap="square" tIns="0">
            <a:noAutofit/>
          </a:bodyPr>
          <a:lstStyle>
            <a:lvl1pPr indent="0" lvl="0" marL="0" marR="0" rtl="0" algn="ctr">
              <a:spcBef>
                <a:spcPts val="0"/>
              </a:spcBef>
              <a:buNone/>
              <a:defRPr b="0" i="0" sz="1600" u="none" cap="none" strike="noStrike">
                <a:solidFill>
                  <a:schemeClr val="lt2"/>
                </a:solidFill>
                <a:latin typeface="Constantia"/>
                <a:ea typeface="Constantia"/>
                <a:cs typeface="Constantia"/>
                <a:sym typeface="Constantia"/>
              </a:defRPr>
            </a:lvl1pPr>
            <a:lvl2pPr indent="0" lvl="1" marL="0" marR="0" rtl="0" algn="ctr">
              <a:spcBef>
                <a:spcPts val="0"/>
              </a:spcBef>
              <a:buNone/>
              <a:defRPr b="0" i="0" sz="1600" u="none" cap="none" strike="noStrike">
                <a:solidFill>
                  <a:schemeClr val="lt2"/>
                </a:solidFill>
                <a:latin typeface="Constantia"/>
                <a:ea typeface="Constantia"/>
                <a:cs typeface="Constantia"/>
                <a:sym typeface="Constantia"/>
              </a:defRPr>
            </a:lvl2pPr>
            <a:lvl3pPr indent="0" lvl="2" marL="0" marR="0" rtl="0" algn="ctr">
              <a:spcBef>
                <a:spcPts val="0"/>
              </a:spcBef>
              <a:buNone/>
              <a:defRPr b="0" i="0" sz="1600" u="none" cap="none" strike="noStrike">
                <a:solidFill>
                  <a:schemeClr val="lt2"/>
                </a:solidFill>
                <a:latin typeface="Constantia"/>
                <a:ea typeface="Constantia"/>
                <a:cs typeface="Constantia"/>
                <a:sym typeface="Constantia"/>
              </a:defRPr>
            </a:lvl3pPr>
            <a:lvl4pPr indent="0" lvl="3" marL="0" marR="0" rtl="0" algn="ctr">
              <a:spcBef>
                <a:spcPts val="0"/>
              </a:spcBef>
              <a:buNone/>
              <a:defRPr b="0" i="0" sz="1600" u="none" cap="none" strike="noStrike">
                <a:solidFill>
                  <a:schemeClr val="lt2"/>
                </a:solidFill>
                <a:latin typeface="Constantia"/>
                <a:ea typeface="Constantia"/>
                <a:cs typeface="Constantia"/>
                <a:sym typeface="Constantia"/>
              </a:defRPr>
            </a:lvl4pPr>
            <a:lvl5pPr indent="0" lvl="4" marL="0" marR="0" rtl="0" algn="ctr">
              <a:spcBef>
                <a:spcPts val="0"/>
              </a:spcBef>
              <a:buNone/>
              <a:defRPr b="0" i="0" sz="1600" u="none" cap="none" strike="noStrike">
                <a:solidFill>
                  <a:schemeClr val="lt2"/>
                </a:solidFill>
                <a:latin typeface="Constantia"/>
                <a:ea typeface="Constantia"/>
                <a:cs typeface="Constantia"/>
                <a:sym typeface="Constantia"/>
              </a:defRPr>
            </a:lvl5pPr>
            <a:lvl6pPr indent="0" lvl="5" marL="0" marR="0" rtl="0" algn="ctr">
              <a:spcBef>
                <a:spcPts val="0"/>
              </a:spcBef>
              <a:buNone/>
              <a:defRPr b="0" i="0" sz="1600" u="none" cap="none" strike="noStrike">
                <a:solidFill>
                  <a:schemeClr val="lt2"/>
                </a:solidFill>
                <a:latin typeface="Constantia"/>
                <a:ea typeface="Constantia"/>
                <a:cs typeface="Constantia"/>
                <a:sym typeface="Constantia"/>
              </a:defRPr>
            </a:lvl6pPr>
            <a:lvl7pPr indent="0" lvl="6" marL="0" marR="0" rtl="0" algn="ctr">
              <a:spcBef>
                <a:spcPts val="0"/>
              </a:spcBef>
              <a:buNone/>
              <a:defRPr b="0" i="0" sz="1600" u="none" cap="none" strike="noStrike">
                <a:solidFill>
                  <a:schemeClr val="lt2"/>
                </a:solidFill>
                <a:latin typeface="Constantia"/>
                <a:ea typeface="Constantia"/>
                <a:cs typeface="Constantia"/>
                <a:sym typeface="Constantia"/>
              </a:defRPr>
            </a:lvl7pPr>
            <a:lvl8pPr indent="0" lvl="7" marL="0" marR="0" rtl="0" algn="ctr">
              <a:spcBef>
                <a:spcPts val="0"/>
              </a:spcBef>
              <a:buNone/>
              <a:defRPr b="0" i="0" sz="1600" u="none" cap="none" strike="noStrike">
                <a:solidFill>
                  <a:schemeClr val="lt2"/>
                </a:solidFill>
                <a:latin typeface="Constantia"/>
                <a:ea typeface="Constantia"/>
                <a:cs typeface="Constantia"/>
                <a:sym typeface="Constantia"/>
              </a:defRPr>
            </a:lvl8pPr>
            <a:lvl9pPr indent="0" lvl="8" marL="0" marR="0" rtl="0" algn="ctr">
              <a:spcBef>
                <a:spcPts val="0"/>
              </a:spcBef>
              <a:buNone/>
              <a:defRPr b="0" i="0" sz="1600" u="none" cap="none" strike="noStrike">
                <a:solidFill>
                  <a:schemeClr val="lt2"/>
                </a:solidFill>
                <a:latin typeface="Constantia"/>
                <a:ea typeface="Constantia"/>
                <a:cs typeface="Constantia"/>
                <a:sym typeface="Constantia"/>
              </a:defRPr>
            </a:lvl9pPr>
          </a:lstStyle>
          <a:p>
            <a:pPr indent="0" lvl="0" marL="0" rtl="0" algn="ctr">
              <a:spcBef>
                <a:spcPts val="0"/>
              </a:spcBef>
              <a:spcAft>
                <a:spcPts val="0"/>
              </a:spcAft>
              <a:buNone/>
            </a:pPr>
            <a:fld id="{00000000-1234-1234-1234-123412341234}" type="slidenum">
              <a:rPr lang="en-US"/>
              <a:t>‹#›</a:t>
            </a:fld>
            <a:endParaRPr/>
          </a:p>
        </p:txBody>
      </p:sp>
      <p:sp>
        <p:nvSpPr>
          <p:cNvPr id="58" name="Google Shape;58;p13"/>
          <p:cNvSpPr txBox="1"/>
          <p:nvPr>
            <p:ph idx="11" type="ftr"/>
          </p:nvPr>
        </p:nvSpPr>
        <p:spPr>
          <a:xfrm>
            <a:off x="2133600" y="6203667"/>
            <a:ext cx="3581400" cy="3840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chemeClr val="lt2"/>
                </a:solidFill>
                <a:latin typeface="Constantia"/>
                <a:ea typeface="Constantia"/>
                <a:cs typeface="Constantia"/>
                <a:sym typeface="Constantia"/>
              </a:defRPr>
            </a:lvl1pPr>
            <a:lvl2pPr indent="0" lvl="1" marL="457200"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2pPr>
            <a:lvl3pPr indent="0" lvl="2" marL="914400"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3pPr>
            <a:lvl4pPr indent="0" lvl="3" marL="1371600"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4pPr>
            <a:lvl5pPr indent="0" lvl="4" marL="1828800"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5pPr>
            <a:lvl6pPr indent="0" lvl="5" marL="2286000"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6pPr>
            <a:lvl7pPr indent="0" lvl="6" marL="2743200"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7pPr>
            <a:lvl8pPr indent="0" lvl="7" marL="3200400"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8pPr>
            <a:lvl9pPr indent="0" lvl="8" marL="3657600"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9pPr>
          </a:lstStyle>
          <a:p/>
        </p:txBody>
      </p:sp>
      <p:sp>
        <p:nvSpPr>
          <p:cNvPr id="59" name="Google Shape;59;p13"/>
          <p:cNvSpPr txBox="1"/>
          <p:nvPr>
            <p:ph type="title"/>
          </p:nvPr>
        </p:nvSpPr>
        <p:spPr>
          <a:xfrm>
            <a:off x="457200" y="152400"/>
            <a:ext cx="8229600" cy="1219200"/>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Clr>
                <a:srgbClr val="F9F9F9"/>
              </a:buClr>
              <a:buSzPts val="4200"/>
              <a:buFont typeface="Constantia"/>
              <a:buNone/>
              <a:defRPr b="0" i="0" sz="4200" u="none" cap="none" strike="noStrike">
                <a:solidFill>
                  <a:srgbClr val="F9F9F9"/>
                </a:solidFill>
                <a:latin typeface="Constantia"/>
                <a:ea typeface="Constantia"/>
                <a:cs typeface="Constantia"/>
                <a:sym typeface="Constantia"/>
              </a:defRPr>
            </a:lvl1pPr>
            <a:lvl2pPr indent="0" lvl="1" rtl="0">
              <a:spcBef>
                <a:spcPts val="0"/>
              </a:spcBef>
              <a:spcAft>
                <a:spcPts val="0"/>
              </a:spcAft>
              <a:buSzPts val="2800"/>
              <a:buNone/>
              <a:defRPr sz="1800"/>
            </a:lvl2pPr>
            <a:lvl3pPr indent="0" lvl="2" rtl="0">
              <a:spcBef>
                <a:spcPts val="0"/>
              </a:spcBef>
              <a:spcAft>
                <a:spcPts val="0"/>
              </a:spcAft>
              <a:buSzPts val="2800"/>
              <a:buNone/>
              <a:defRPr sz="1800"/>
            </a:lvl3pPr>
            <a:lvl4pPr indent="0" lvl="3" rtl="0">
              <a:spcBef>
                <a:spcPts val="0"/>
              </a:spcBef>
              <a:spcAft>
                <a:spcPts val="0"/>
              </a:spcAft>
              <a:buSzPts val="2800"/>
              <a:buNone/>
              <a:defRPr sz="1800"/>
            </a:lvl4pPr>
            <a:lvl5pPr indent="0" lvl="4" rtl="0">
              <a:spcBef>
                <a:spcPts val="0"/>
              </a:spcBef>
              <a:spcAft>
                <a:spcPts val="0"/>
              </a:spcAft>
              <a:buSzPts val="2800"/>
              <a:buNone/>
              <a:defRPr sz="1800"/>
            </a:lvl5pPr>
            <a:lvl6pPr indent="0" lvl="5" rtl="0">
              <a:spcBef>
                <a:spcPts val="0"/>
              </a:spcBef>
              <a:spcAft>
                <a:spcPts val="0"/>
              </a:spcAft>
              <a:buSzPts val="2800"/>
              <a:buNone/>
              <a:defRPr sz="1800"/>
            </a:lvl6pPr>
            <a:lvl7pPr indent="0" lvl="6" rtl="0">
              <a:spcBef>
                <a:spcPts val="0"/>
              </a:spcBef>
              <a:spcAft>
                <a:spcPts val="0"/>
              </a:spcAft>
              <a:buSzPts val="2800"/>
              <a:buNone/>
              <a:defRPr sz="1800"/>
            </a:lvl7pPr>
            <a:lvl8pPr indent="0" lvl="7" rtl="0">
              <a:spcBef>
                <a:spcPts val="0"/>
              </a:spcBef>
              <a:spcAft>
                <a:spcPts val="0"/>
              </a:spcAft>
              <a:buSzPts val="2800"/>
              <a:buNone/>
              <a:defRPr sz="1800"/>
            </a:lvl8pPr>
            <a:lvl9pPr indent="0" lvl="8" rtl="0">
              <a:spcBef>
                <a:spcPts val="0"/>
              </a:spcBef>
              <a:spcAft>
                <a:spcPts val="0"/>
              </a:spcAft>
              <a:buSzPts val="2800"/>
              <a:buNone/>
              <a:defRPr sz="1800"/>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3"/>
          <p:cNvSpPr txBox="1"/>
          <p:nvPr>
            <p:ph type="title"/>
          </p:nvPr>
        </p:nvSpPr>
        <p:spPr>
          <a:xfrm>
            <a:off x="311700" y="2867800"/>
            <a:ext cx="8520600" cy="11223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9" name="Google Shape;19;p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4"/>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3" name="Google Shape;23;p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 name="Google Shape;26;p5"/>
          <p:cNvSpPr txBox="1"/>
          <p:nvPr>
            <p:ph idx="1" type="body"/>
          </p:nvPr>
        </p:nvSpPr>
        <p:spPr>
          <a:xfrm>
            <a:off x="3117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7" name="Google Shape;27;p5"/>
          <p:cNvSpPr txBox="1"/>
          <p:nvPr>
            <p:ph idx="2" type="body"/>
          </p:nvPr>
        </p:nvSpPr>
        <p:spPr>
          <a:xfrm>
            <a:off x="48324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8" name="Google Shape;28;p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1" name="Google Shape;31;p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740800"/>
            <a:ext cx="2808000" cy="1007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852800"/>
            <a:ext cx="2808000" cy="42393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5" name="Google Shape;35;p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6" name="Shape 36"/>
        <p:cNvGrpSpPr/>
        <p:nvPr/>
      </p:nvGrpSpPr>
      <p:grpSpPr>
        <a:xfrm>
          <a:off x="0" y="0"/>
          <a:ext cx="0" cy="0"/>
          <a:chOff x="0" y="0"/>
          <a:chExt cx="0" cy="0"/>
        </a:xfrm>
      </p:grpSpPr>
      <p:sp>
        <p:nvSpPr>
          <p:cNvPr id="37" name="Google Shape;37;p8"/>
          <p:cNvSpPr txBox="1"/>
          <p:nvPr>
            <p:ph type="title"/>
          </p:nvPr>
        </p:nvSpPr>
        <p:spPr>
          <a:xfrm>
            <a:off x="490250" y="600200"/>
            <a:ext cx="6367800" cy="54543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8" name="Google Shape;38;p8"/>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33"/>
            <a:ext cx="457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9"/>
          <p:cNvSpPr txBox="1"/>
          <p:nvPr>
            <p:ph type="title"/>
          </p:nvPr>
        </p:nvSpPr>
        <p:spPr>
          <a:xfrm>
            <a:off x="265500" y="1644233"/>
            <a:ext cx="4045200" cy="19764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2" name="Google Shape;42;p9"/>
          <p:cNvSpPr txBox="1"/>
          <p:nvPr>
            <p:ph idx="1" type="subTitle"/>
          </p:nvPr>
        </p:nvSpPr>
        <p:spPr>
          <a:xfrm>
            <a:off x="265500" y="3737433"/>
            <a:ext cx="4045200" cy="1646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3" name="Google Shape;43;p9"/>
          <p:cNvSpPr txBox="1"/>
          <p:nvPr>
            <p:ph idx="2" type="body"/>
          </p:nvPr>
        </p:nvSpPr>
        <p:spPr>
          <a:xfrm>
            <a:off x="4939500" y="965600"/>
            <a:ext cx="3837000" cy="49269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dk1"/>
              </a:buClr>
              <a:buSzPts val="1800"/>
              <a:buChar char="●"/>
              <a:defRPr>
                <a:solidFill>
                  <a:schemeClr val="dk1"/>
                </a:solidFill>
              </a:defRPr>
            </a:lvl1pPr>
            <a:lvl2pPr indent="-317500" lvl="1" marL="914400">
              <a:spcBef>
                <a:spcPts val="1600"/>
              </a:spcBef>
              <a:spcAft>
                <a:spcPts val="0"/>
              </a:spcAft>
              <a:buClr>
                <a:schemeClr val="dk1"/>
              </a:buClr>
              <a:buSzPts val="1400"/>
              <a:buChar char="○"/>
              <a:defRPr>
                <a:solidFill>
                  <a:schemeClr val="dk1"/>
                </a:solidFill>
              </a:defRPr>
            </a:lvl2pPr>
            <a:lvl3pPr indent="-317500" lvl="2" marL="1371600">
              <a:spcBef>
                <a:spcPts val="1600"/>
              </a:spcBef>
              <a:spcAft>
                <a:spcPts val="0"/>
              </a:spcAft>
              <a:buClr>
                <a:schemeClr val="dk1"/>
              </a:buClr>
              <a:buSzPts val="1400"/>
              <a:buChar char="■"/>
              <a:defRPr>
                <a:solidFill>
                  <a:schemeClr val="dk1"/>
                </a:solidFill>
              </a:defRPr>
            </a:lvl3pPr>
            <a:lvl4pPr indent="-317500" lvl="3" marL="1828800">
              <a:spcBef>
                <a:spcPts val="1600"/>
              </a:spcBef>
              <a:spcAft>
                <a:spcPts val="0"/>
              </a:spcAft>
              <a:buClr>
                <a:schemeClr val="dk1"/>
              </a:buClr>
              <a:buSzPts val="1400"/>
              <a:buChar char="●"/>
              <a:defRPr>
                <a:solidFill>
                  <a:schemeClr val="dk1"/>
                </a:solidFill>
              </a:defRPr>
            </a:lvl4pPr>
            <a:lvl5pPr indent="-317500" lvl="4" marL="2286000">
              <a:spcBef>
                <a:spcPts val="1600"/>
              </a:spcBef>
              <a:spcAft>
                <a:spcPts val="0"/>
              </a:spcAft>
              <a:buClr>
                <a:schemeClr val="dk1"/>
              </a:buClr>
              <a:buSzPts val="1400"/>
              <a:buChar char="○"/>
              <a:defRPr>
                <a:solidFill>
                  <a:schemeClr val="dk1"/>
                </a:solidFill>
              </a:defRPr>
            </a:lvl5pPr>
            <a:lvl6pPr indent="-317500" lvl="5" marL="2743200">
              <a:spcBef>
                <a:spcPts val="1600"/>
              </a:spcBef>
              <a:spcAft>
                <a:spcPts val="0"/>
              </a:spcAft>
              <a:buClr>
                <a:schemeClr val="dk1"/>
              </a:buClr>
              <a:buSzPts val="1400"/>
              <a:buChar char="■"/>
              <a:defRPr>
                <a:solidFill>
                  <a:schemeClr val="dk1"/>
                </a:solidFill>
              </a:defRPr>
            </a:lvl6pPr>
            <a:lvl7pPr indent="-317500" lvl="6" marL="3200400">
              <a:spcBef>
                <a:spcPts val="1600"/>
              </a:spcBef>
              <a:spcAft>
                <a:spcPts val="0"/>
              </a:spcAft>
              <a:buClr>
                <a:schemeClr val="dk1"/>
              </a:buClr>
              <a:buSzPts val="1400"/>
              <a:buChar char="●"/>
              <a:defRPr>
                <a:solidFill>
                  <a:schemeClr val="dk1"/>
                </a:solidFill>
              </a:defRPr>
            </a:lvl7pPr>
            <a:lvl8pPr indent="-317500" lvl="7" marL="3657600">
              <a:spcBef>
                <a:spcPts val="1600"/>
              </a:spcBef>
              <a:spcAft>
                <a:spcPts val="0"/>
              </a:spcAft>
              <a:buClr>
                <a:schemeClr val="dk1"/>
              </a:buClr>
              <a:buSzPts val="1400"/>
              <a:buChar char="○"/>
              <a:defRPr>
                <a:solidFill>
                  <a:schemeClr val="dk1"/>
                </a:solidFill>
              </a:defRPr>
            </a:lvl8pPr>
            <a:lvl9pPr indent="-317500" lvl="8" marL="4114800">
              <a:spcBef>
                <a:spcPts val="1600"/>
              </a:spcBef>
              <a:spcAft>
                <a:spcPts val="1600"/>
              </a:spcAft>
              <a:buClr>
                <a:schemeClr val="dk1"/>
              </a:buClr>
              <a:buSzPts val="1400"/>
              <a:buChar char="■"/>
              <a:defRPr>
                <a:solidFill>
                  <a:schemeClr val="dk1"/>
                </a:solidFill>
              </a:defRPr>
            </a:lvl9pPr>
          </a:lstStyle>
          <a:p/>
        </p:txBody>
      </p:sp>
      <p:sp>
        <p:nvSpPr>
          <p:cNvPr id="44" name="Google Shape;44;p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sp>
        <p:nvSpPr>
          <p:cNvPr id="46" name="Google Shape;46;p10"/>
          <p:cNvSpPr txBox="1"/>
          <p:nvPr>
            <p:ph idx="1" type="body"/>
          </p:nvPr>
        </p:nvSpPr>
        <p:spPr>
          <a:xfrm>
            <a:off x="311700" y="5640767"/>
            <a:ext cx="5998800" cy="8067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7" name="Google Shape;47;p1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11" name="Google Shape;11;p1"/>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lt2"/>
              </a:buClr>
              <a:buSzPts val="1800"/>
              <a:buChar char="●"/>
              <a:defRPr sz="1800">
                <a:solidFill>
                  <a:schemeClr val="lt2"/>
                </a:solidFill>
              </a:defRPr>
            </a:lvl1pPr>
            <a:lvl2pPr indent="-317500" lvl="1" marL="914400">
              <a:lnSpc>
                <a:spcPct val="115000"/>
              </a:lnSpc>
              <a:spcBef>
                <a:spcPts val="1600"/>
              </a:spcBef>
              <a:spcAft>
                <a:spcPts val="0"/>
              </a:spcAft>
              <a:buClr>
                <a:schemeClr val="lt2"/>
              </a:buClr>
              <a:buSzPts val="1400"/>
              <a:buChar char="○"/>
              <a:defRPr>
                <a:solidFill>
                  <a:schemeClr val="lt2"/>
                </a:solidFill>
              </a:defRPr>
            </a:lvl2pPr>
            <a:lvl3pPr indent="-317500" lvl="2" marL="1371600">
              <a:lnSpc>
                <a:spcPct val="115000"/>
              </a:lnSpc>
              <a:spcBef>
                <a:spcPts val="1600"/>
              </a:spcBef>
              <a:spcAft>
                <a:spcPts val="0"/>
              </a:spcAft>
              <a:buClr>
                <a:schemeClr val="lt2"/>
              </a:buClr>
              <a:buSzPts val="1400"/>
              <a:buChar char="■"/>
              <a:defRPr>
                <a:solidFill>
                  <a:schemeClr val="lt2"/>
                </a:solidFill>
              </a:defRPr>
            </a:lvl3pPr>
            <a:lvl4pPr indent="-317500" lvl="3" marL="1828800">
              <a:lnSpc>
                <a:spcPct val="115000"/>
              </a:lnSpc>
              <a:spcBef>
                <a:spcPts val="1600"/>
              </a:spcBef>
              <a:spcAft>
                <a:spcPts val="0"/>
              </a:spcAft>
              <a:buClr>
                <a:schemeClr val="lt2"/>
              </a:buClr>
              <a:buSzPts val="1400"/>
              <a:buChar char="●"/>
              <a:defRPr>
                <a:solidFill>
                  <a:schemeClr val="lt2"/>
                </a:solidFill>
              </a:defRPr>
            </a:lvl4pPr>
            <a:lvl5pPr indent="-317500" lvl="4" marL="2286000">
              <a:lnSpc>
                <a:spcPct val="115000"/>
              </a:lnSpc>
              <a:spcBef>
                <a:spcPts val="1600"/>
              </a:spcBef>
              <a:spcAft>
                <a:spcPts val="0"/>
              </a:spcAft>
              <a:buClr>
                <a:schemeClr val="lt2"/>
              </a:buClr>
              <a:buSzPts val="1400"/>
              <a:buChar char="○"/>
              <a:defRPr>
                <a:solidFill>
                  <a:schemeClr val="lt2"/>
                </a:solidFill>
              </a:defRPr>
            </a:lvl5pPr>
            <a:lvl6pPr indent="-317500" lvl="5" marL="2743200">
              <a:lnSpc>
                <a:spcPct val="115000"/>
              </a:lnSpc>
              <a:spcBef>
                <a:spcPts val="1600"/>
              </a:spcBef>
              <a:spcAft>
                <a:spcPts val="0"/>
              </a:spcAft>
              <a:buClr>
                <a:schemeClr val="lt2"/>
              </a:buClr>
              <a:buSzPts val="1400"/>
              <a:buChar char="■"/>
              <a:defRPr>
                <a:solidFill>
                  <a:schemeClr val="lt2"/>
                </a:solidFill>
              </a:defRPr>
            </a:lvl6pPr>
            <a:lvl7pPr indent="-317500" lvl="6" marL="3200400">
              <a:lnSpc>
                <a:spcPct val="115000"/>
              </a:lnSpc>
              <a:spcBef>
                <a:spcPts val="1600"/>
              </a:spcBef>
              <a:spcAft>
                <a:spcPts val="0"/>
              </a:spcAft>
              <a:buClr>
                <a:schemeClr val="lt2"/>
              </a:buClr>
              <a:buSzPts val="1400"/>
              <a:buChar char="●"/>
              <a:defRPr>
                <a:solidFill>
                  <a:schemeClr val="lt2"/>
                </a:solidFill>
              </a:defRPr>
            </a:lvl7pPr>
            <a:lvl8pPr indent="-317500" lvl="7" marL="3657600">
              <a:lnSpc>
                <a:spcPct val="115000"/>
              </a:lnSpc>
              <a:spcBef>
                <a:spcPts val="1600"/>
              </a:spcBef>
              <a:spcAft>
                <a:spcPts val="0"/>
              </a:spcAft>
              <a:buClr>
                <a:schemeClr val="lt2"/>
              </a:buClr>
              <a:buSzPts val="1400"/>
              <a:buChar char="○"/>
              <a:defRPr>
                <a:solidFill>
                  <a:schemeClr val="lt2"/>
                </a:solidFill>
              </a:defRPr>
            </a:lvl8pPr>
            <a:lvl9pPr indent="-317500" lvl="8" marL="4114800">
              <a:lnSpc>
                <a:spcPct val="115000"/>
              </a:lnSpc>
              <a:spcBef>
                <a:spcPts val="1600"/>
              </a:spcBef>
              <a:spcAft>
                <a:spcPts val="1600"/>
              </a:spcAft>
              <a:buClr>
                <a:schemeClr val="lt2"/>
              </a:buClr>
              <a:buSzPts val="1400"/>
              <a:buChar char="■"/>
              <a:defRPr>
                <a:solidFill>
                  <a:schemeClr val="lt2"/>
                </a:solidFill>
              </a:defRPr>
            </a:lvl9pPr>
          </a:lstStyle>
          <a:p/>
        </p:txBody>
      </p:sp>
      <p:sp>
        <p:nvSpPr>
          <p:cNvPr id="12" name="Google Shape;12;p1"/>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2"/>
                </a:solidFill>
              </a:defRPr>
            </a:lvl1pPr>
            <a:lvl2pPr lvl="1" algn="r">
              <a:buNone/>
              <a:defRPr sz="1000">
                <a:solidFill>
                  <a:schemeClr val="lt2"/>
                </a:solidFill>
              </a:defRPr>
            </a:lvl2pPr>
            <a:lvl3pPr lvl="2" algn="r">
              <a:buNone/>
              <a:defRPr sz="1000">
                <a:solidFill>
                  <a:schemeClr val="lt2"/>
                </a:solidFill>
              </a:defRPr>
            </a:lvl3pPr>
            <a:lvl4pPr lvl="3" algn="r">
              <a:buNone/>
              <a:defRPr sz="1000">
                <a:solidFill>
                  <a:schemeClr val="lt2"/>
                </a:solidFill>
              </a:defRPr>
            </a:lvl4pPr>
            <a:lvl5pPr lvl="4" algn="r">
              <a:buNone/>
              <a:defRPr sz="1000">
                <a:solidFill>
                  <a:schemeClr val="lt2"/>
                </a:solidFill>
              </a:defRPr>
            </a:lvl5pPr>
            <a:lvl6pPr lvl="5" algn="r">
              <a:buNone/>
              <a:defRPr sz="1000">
                <a:solidFill>
                  <a:schemeClr val="lt2"/>
                </a:solidFill>
              </a:defRPr>
            </a:lvl6pPr>
            <a:lvl7pPr lvl="6" algn="r">
              <a:buNone/>
              <a:defRPr sz="1000">
                <a:solidFill>
                  <a:schemeClr val="lt2"/>
                </a:solidFill>
              </a:defRPr>
            </a:lvl7pPr>
            <a:lvl8pPr lvl="7" algn="r">
              <a:buNone/>
              <a:defRPr sz="1000">
                <a:solidFill>
                  <a:schemeClr val="lt2"/>
                </a:solidFill>
              </a:defRPr>
            </a:lvl8pPr>
            <a:lvl9pPr lvl="8" algn="r">
              <a:buNone/>
              <a:defRPr sz="1000">
                <a:solidFill>
                  <a:schemeClr val="lt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jpg"/><Relationship Id="rId4" Type="http://schemas.openxmlformats.org/officeDocument/2006/relationships/image" Target="../media/image1.png"/><Relationship Id="rId5" Type="http://schemas.openxmlformats.org/officeDocument/2006/relationships/image" Target="../media/image6.png"/><Relationship Id="rId6" Type="http://schemas.openxmlformats.org/officeDocument/2006/relationships/image" Target="../media/image3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27.png"/></Relationships>
</file>

<file path=ppt/slides/_rels/slide2.xml.rels><?xml version="1.0" encoding="UTF-8" standalone="yes"?><Relationships xmlns="http://schemas.openxmlformats.org/package/2006/relationships"><Relationship Id="rId20" Type="http://schemas.openxmlformats.org/officeDocument/2006/relationships/image" Target="../media/image28.jpg"/><Relationship Id="rId11" Type="http://schemas.openxmlformats.org/officeDocument/2006/relationships/image" Target="../media/image7.jpg"/><Relationship Id="rId10" Type="http://schemas.openxmlformats.org/officeDocument/2006/relationships/image" Target="../media/image31.jpg"/><Relationship Id="rId13" Type="http://schemas.openxmlformats.org/officeDocument/2006/relationships/image" Target="../media/image25.jpg"/><Relationship Id="rId12" Type="http://schemas.openxmlformats.org/officeDocument/2006/relationships/image" Target="../media/image22.jpg"/><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20.jpg"/><Relationship Id="rId15" Type="http://schemas.openxmlformats.org/officeDocument/2006/relationships/image" Target="../media/image8.jpg"/><Relationship Id="rId14" Type="http://schemas.openxmlformats.org/officeDocument/2006/relationships/image" Target="../media/image32.jpg"/><Relationship Id="rId17" Type="http://schemas.openxmlformats.org/officeDocument/2006/relationships/image" Target="../media/image37.jpg"/><Relationship Id="rId16" Type="http://schemas.openxmlformats.org/officeDocument/2006/relationships/image" Target="../media/image18.jpg"/><Relationship Id="rId5" Type="http://schemas.openxmlformats.org/officeDocument/2006/relationships/image" Target="../media/image2.png"/><Relationship Id="rId19" Type="http://schemas.openxmlformats.org/officeDocument/2006/relationships/image" Target="../media/image35.jpg"/><Relationship Id="rId6" Type="http://schemas.openxmlformats.org/officeDocument/2006/relationships/image" Target="../media/image4.png"/><Relationship Id="rId18" Type="http://schemas.openxmlformats.org/officeDocument/2006/relationships/image" Target="../media/image34.jpg"/><Relationship Id="rId7" Type="http://schemas.openxmlformats.org/officeDocument/2006/relationships/image" Target="../media/image5.png"/><Relationship Id="rId8"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30.jpg"/><Relationship Id="rId4" Type="http://schemas.openxmlformats.org/officeDocument/2006/relationships/image" Target="../media/image14.png"/><Relationship Id="rId5"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3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3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10" Type="http://schemas.openxmlformats.org/officeDocument/2006/relationships/image" Target="../media/image26.png"/><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5.png"/><Relationship Id="rId4" Type="http://schemas.openxmlformats.org/officeDocument/2006/relationships/image" Target="../media/image39.png"/><Relationship Id="rId9" Type="http://schemas.openxmlformats.org/officeDocument/2006/relationships/image" Target="../media/image23.png"/><Relationship Id="rId5" Type="http://schemas.openxmlformats.org/officeDocument/2006/relationships/image" Target="../media/image29.jpg"/><Relationship Id="rId6" Type="http://schemas.openxmlformats.org/officeDocument/2006/relationships/image" Target="../media/image21.png"/><Relationship Id="rId7" Type="http://schemas.openxmlformats.org/officeDocument/2006/relationships/image" Target="../media/image19.png"/><Relationship Id="rId8"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pic>
        <p:nvPicPr>
          <p:cNvPr id="65" name="Google Shape;65;p14"/>
          <p:cNvPicPr preferRelativeResize="0"/>
          <p:nvPr/>
        </p:nvPicPr>
        <p:blipFill>
          <a:blip r:embed="rId3">
            <a:alphaModFix/>
          </a:blip>
          <a:stretch>
            <a:fillRect/>
          </a:stretch>
        </p:blipFill>
        <p:spPr>
          <a:xfrm>
            <a:off x="0" y="0"/>
            <a:ext cx="9144000" cy="6858000"/>
          </a:xfrm>
          <a:prstGeom prst="rect">
            <a:avLst/>
          </a:prstGeom>
          <a:noFill/>
          <a:ln>
            <a:noFill/>
          </a:ln>
        </p:spPr>
      </p:pic>
      <p:sp>
        <p:nvSpPr>
          <p:cNvPr id="66" name="Google Shape;66;p14"/>
          <p:cNvSpPr txBox="1"/>
          <p:nvPr>
            <p:ph type="ctrTitle"/>
          </p:nvPr>
        </p:nvSpPr>
        <p:spPr>
          <a:xfrm>
            <a:off x="-110025" y="297326"/>
            <a:ext cx="8305800" cy="10170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Clr>
                <a:srgbClr val="F9F9F9"/>
              </a:buClr>
              <a:buSzPts val="4800"/>
              <a:buFont typeface="Constantia"/>
              <a:buNone/>
            </a:pPr>
            <a:r>
              <a:rPr lang="en-US">
                <a:latin typeface="Handlee"/>
                <a:ea typeface="Handlee"/>
                <a:cs typeface="Handlee"/>
                <a:sym typeface="Handlee"/>
              </a:rPr>
              <a:t>Ask Me About Amphibians</a:t>
            </a:r>
            <a:endParaRPr>
              <a:latin typeface="Handlee"/>
              <a:ea typeface="Handlee"/>
              <a:cs typeface="Handlee"/>
              <a:sym typeface="Handlee"/>
            </a:endParaRPr>
          </a:p>
        </p:txBody>
      </p:sp>
      <p:sp>
        <p:nvSpPr>
          <p:cNvPr id="67" name="Google Shape;67;p14"/>
          <p:cNvSpPr txBox="1"/>
          <p:nvPr>
            <p:ph idx="1" type="subTitle"/>
          </p:nvPr>
        </p:nvSpPr>
        <p:spPr>
          <a:xfrm>
            <a:off x="-100" y="5304875"/>
            <a:ext cx="9144000" cy="1553100"/>
          </a:xfrm>
          <a:prstGeom prst="rect">
            <a:avLst/>
          </a:pr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accent2"/>
              </a:buClr>
              <a:buSzPts val="1870"/>
              <a:buFont typeface="Noto Sans Symbols"/>
              <a:buNone/>
            </a:pPr>
            <a:r>
              <a:rPr lang="en-US" sz="2600">
                <a:solidFill>
                  <a:srgbClr val="93C47D"/>
                </a:solidFill>
                <a:latin typeface="Architects Daughter"/>
                <a:ea typeface="Architects Daughter"/>
                <a:cs typeface="Architects Daughter"/>
                <a:sym typeface="Architects Daughter"/>
              </a:rPr>
              <a:t>Rhode Island DEM Division of Fish and Wildlife</a:t>
            </a:r>
            <a:endParaRPr sz="2600">
              <a:solidFill>
                <a:srgbClr val="93C47D"/>
              </a:solidFill>
              <a:latin typeface="Architects Daughter"/>
              <a:ea typeface="Architects Daughter"/>
              <a:cs typeface="Architects Daughter"/>
              <a:sym typeface="Architects Daughter"/>
            </a:endParaRPr>
          </a:p>
          <a:p>
            <a:pPr indent="0" lvl="0" marL="0" marR="0" rtl="0" algn="l">
              <a:spcBef>
                <a:spcPts val="0"/>
              </a:spcBef>
              <a:spcAft>
                <a:spcPts val="0"/>
              </a:spcAft>
              <a:buClr>
                <a:schemeClr val="accent2"/>
              </a:buClr>
              <a:buSzPts val="1870"/>
              <a:buFont typeface="Noto Sans Symbols"/>
              <a:buNone/>
            </a:pPr>
            <a:r>
              <a:rPr lang="en-US" sz="2600">
                <a:solidFill>
                  <a:srgbClr val="93C47D"/>
                </a:solidFill>
                <a:latin typeface="Architects Daughter"/>
                <a:ea typeface="Architects Daughter"/>
                <a:cs typeface="Architects Daughter"/>
                <a:sym typeface="Architects Daughter"/>
              </a:rPr>
              <a:t>Rhody Critter Kits Program</a:t>
            </a:r>
            <a:endParaRPr sz="2600">
              <a:solidFill>
                <a:srgbClr val="93C47D"/>
              </a:solidFill>
              <a:latin typeface="Architects Daughter"/>
              <a:ea typeface="Architects Daughter"/>
              <a:cs typeface="Architects Daughter"/>
              <a:sym typeface="Architects Daughter"/>
            </a:endParaRPr>
          </a:p>
        </p:txBody>
      </p:sp>
      <p:pic>
        <p:nvPicPr>
          <p:cNvPr descr="Rhode Island logo.png" id="68" name="Google Shape;68;p14"/>
          <p:cNvPicPr preferRelativeResize="0"/>
          <p:nvPr/>
        </p:nvPicPr>
        <p:blipFill>
          <a:blip r:embed="rId4">
            <a:alphaModFix/>
          </a:blip>
          <a:stretch>
            <a:fillRect/>
          </a:stretch>
        </p:blipFill>
        <p:spPr>
          <a:xfrm>
            <a:off x="7829527" y="5925788"/>
            <a:ext cx="499000" cy="638275"/>
          </a:xfrm>
          <a:prstGeom prst="rect">
            <a:avLst/>
          </a:prstGeom>
          <a:noFill/>
          <a:ln>
            <a:noFill/>
          </a:ln>
        </p:spPr>
      </p:pic>
      <p:pic>
        <p:nvPicPr>
          <p:cNvPr id="69" name="Google Shape;69;p14"/>
          <p:cNvPicPr preferRelativeResize="0"/>
          <p:nvPr/>
        </p:nvPicPr>
        <p:blipFill>
          <a:blip r:embed="rId5">
            <a:alphaModFix/>
          </a:blip>
          <a:stretch>
            <a:fillRect/>
          </a:stretch>
        </p:blipFill>
        <p:spPr>
          <a:xfrm>
            <a:off x="6652700" y="6009663"/>
            <a:ext cx="1066600" cy="470550"/>
          </a:xfrm>
          <a:prstGeom prst="rect">
            <a:avLst/>
          </a:prstGeom>
          <a:noFill/>
          <a:ln>
            <a:noFill/>
          </a:ln>
        </p:spPr>
      </p:pic>
      <p:pic>
        <p:nvPicPr>
          <p:cNvPr id="70" name="Google Shape;70;p14"/>
          <p:cNvPicPr preferRelativeResize="0"/>
          <p:nvPr/>
        </p:nvPicPr>
        <p:blipFill>
          <a:blip r:embed="rId6">
            <a:alphaModFix/>
          </a:blip>
          <a:stretch>
            <a:fillRect/>
          </a:stretch>
        </p:blipFill>
        <p:spPr>
          <a:xfrm>
            <a:off x="8367420" y="5925790"/>
            <a:ext cx="564080" cy="63828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pic>
        <p:nvPicPr>
          <p:cNvPr id="167" name="Google Shape;167;p23"/>
          <p:cNvPicPr preferRelativeResize="0"/>
          <p:nvPr/>
        </p:nvPicPr>
        <p:blipFill>
          <a:blip r:embed="rId3">
            <a:alphaModFix/>
          </a:blip>
          <a:stretch>
            <a:fillRect/>
          </a:stretch>
        </p:blipFill>
        <p:spPr>
          <a:xfrm>
            <a:off x="5065150" y="3873250"/>
            <a:ext cx="3386725" cy="2253700"/>
          </a:xfrm>
          <a:prstGeom prst="rect">
            <a:avLst/>
          </a:prstGeom>
          <a:noFill/>
          <a:ln>
            <a:noFill/>
          </a:ln>
        </p:spPr>
      </p:pic>
      <p:sp>
        <p:nvSpPr>
          <p:cNvPr id="168" name="Google Shape;168;p23"/>
          <p:cNvSpPr/>
          <p:nvPr/>
        </p:nvSpPr>
        <p:spPr>
          <a:xfrm>
            <a:off x="876300" y="2297725"/>
            <a:ext cx="3872400" cy="3231600"/>
          </a:xfrm>
          <a:prstGeom prst="wedgeEllipseCallout">
            <a:avLst>
              <a:gd fmla="val 64387" name="adj1"/>
              <a:gd fmla="val 26486" name="adj2"/>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23"/>
          <p:cNvSpPr txBox="1"/>
          <p:nvPr>
            <p:ph type="title"/>
          </p:nvPr>
        </p:nvSpPr>
        <p:spPr>
          <a:xfrm>
            <a:off x="457200" y="152400"/>
            <a:ext cx="8229600" cy="12192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US" sz="4800"/>
              <a:t>What can YOU do to help?</a:t>
            </a:r>
            <a:endParaRPr sz="4800"/>
          </a:p>
        </p:txBody>
      </p:sp>
      <p:sp>
        <p:nvSpPr>
          <p:cNvPr id="170" name="Google Shape;170;p23"/>
          <p:cNvSpPr txBox="1"/>
          <p:nvPr>
            <p:ph idx="1" type="body"/>
          </p:nvPr>
        </p:nvSpPr>
        <p:spPr>
          <a:xfrm>
            <a:off x="876300" y="3062900"/>
            <a:ext cx="3872400" cy="1833300"/>
          </a:xfrm>
          <a:prstGeom prst="rect">
            <a:avLst/>
          </a:prstGeom>
        </p:spPr>
        <p:txBody>
          <a:bodyPr anchorCtr="0" anchor="t" bIns="91425" lIns="91425" spcFirstLastPara="1" rIns="91425" wrap="square" tIns="91425">
            <a:noAutofit/>
          </a:bodyPr>
          <a:lstStyle/>
          <a:p>
            <a:pPr indent="0" lvl="0" marL="0" rtl="0" algn="ctr">
              <a:lnSpc>
                <a:spcPct val="115000"/>
              </a:lnSpc>
              <a:spcBef>
                <a:spcPts val="1200"/>
              </a:spcBef>
              <a:spcAft>
                <a:spcPts val="0"/>
              </a:spcAft>
              <a:buNone/>
            </a:pPr>
            <a:r>
              <a:rPr b="1" i="1" lang="en-US" sz="3900">
                <a:solidFill>
                  <a:srgbClr val="274E13"/>
                </a:solidFill>
                <a:latin typeface="Handlee"/>
                <a:ea typeface="Handlee"/>
                <a:cs typeface="Handlee"/>
                <a:sym typeface="Handlee"/>
              </a:rPr>
              <a:t>LET’S MAKE A MURAL!</a:t>
            </a:r>
            <a:endParaRPr b="1" i="1" sz="3200">
              <a:solidFill>
                <a:srgbClr val="274E13"/>
              </a:solidFill>
              <a:latin typeface="Alegreya"/>
              <a:ea typeface="Alegreya"/>
              <a:cs typeface="Alegreya"/>
              <a:sym typeface="Alegreya"/>
            </a:endParaRPr>
          </a:p>
          <a:p>
            <a:pPr indent="0" lvl="0" marL="914400" rtl="0" algn="l">
              <a:lnSpc>
                <a:spcPct val="115000"/>
              </a:lnSpc>
              <a:spcBef>
                <a:spcPts val="1200"/>
              </a:spcBef>
              <a:spcAft>
                <a:spcPts val="0"/>
              </a:spcAft>
              <a:buClr>
                <a:schemeClr val="dk1"/>
              </a:buClr>
              <a:buSzPts val="1100"/>
              <a:buFont typeface="Arial"/>
              <a:buNone/>
            </a:pPr>
            <a:r>
              <a:t/>
            </a:r>
            <a:endParaRPr i="1" sz="1100">
              <a:solidFill>
                <a:srgbClr val="000000"/>
              </a:solidFill>
              <a:latin typeface="Cambria"/>
              <a:ea typeface="Cambria"/>
              <a:cs typeface="Cambria"/>
              <a:sym typeface="Cambria"/>
            </a:endParaRPr>
          </a:p>
          <a:p>
            <a:pPr indent="0" lvl="0" marL="0" rtl="0" algn="l">
              <a:spcBef>
                <a:spcPts val="1200"/>
              </a:spcBef>
              <a:spcAft>
                <a:spcPts val="160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15"/>
          <p:cNvSpPr txBox="1"/>
          <p:nvPr>
            <p:ph type="title"/>
          </p:nvPr>
        </p:nvSpPr>
        <p:spPr>
          <a:xfrm>
            <a:off x="457200" y="321750"/>
            <a:ext cx="8229600" cy="6699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Clr>
                <a:srgbClr val="F9F9F9"/>
              </a:buClr>
              <a:buSzPts val="4200"/>
              <a:buFont typeface="Constantia"/>
              <a:buNone/>
            </a:pPr>
            <a:r>
              <a:rPr lang="en-US">
                <a:latin typeface="Handlee"/>
                <a:ea typeface="Handlee"/>
                <a:cs typeface="Handlee"/>
                <a:sym typeface="Handlee"/>
              </a:rPr>
              <a:t>Have you seen an amphibian?</a:t>
            </a:r>
            <a:endParaRPr>
              <a:latin typeface="Handlee"/>
              <a:ea typeface="Handlee"/>
              <a:cs typeface="Handlee"/>
              <a:sym typeface="Handlee"/>
            </a:endParaRPr>
          </a:p>
        </p:txBody>
      </p:sp>
      <p:sp>
        <p:nvSpPr>
          <p:cNvPr id="77" name="Google Shape;77;p15"/>
          <p:cNvSpPr txBox="1"/>
          <p:nvPr>
            <p:ph idx="1" type="body"/>
          </p:nvPr>
        </p:nvSpPr>
        <p:spPr>
          <a:xfrm>
            <a:off x="457200" y="2007651"/>
            <a:ext cx="3906900" cy="4540200"/>
          </a:xfrm>
          <a:prstGeom prst="rect">
            <a:avLst/>
          </a:prstGeom>
          <a:noFill/>
          <a:ln>
            <a:noFill/>
          </a:ln>
        </p:spPr>
        <p:txBody>
          <a:bodyPr anchorCtr="0" anchor="t" bIns="45700" lIns="91425" spcFirstLastPara="1" rIns="91425" wrap="square" tIns="45700">
            <a:noAutofit/>
          </a:bodyPr>
          <a:lstStyle/>
          <a:p>
            <a:pPr indent="-274320" lvl="0" marL="274320" marR="0" rtl="0" algn="l">
              <a:spcBef>
                <a:spcPts val="0"/>
              </a:spcBef>
              <a:spcAft>
                <a:spcPts val="0"/>
              </a:spcAft>
              <a:buClr>
                <a:srgbClr val="B6D7A8"/>
              </a:buClr>
              <a:buSzPts val="2210"/>
              <a:buFont typeface="Handlee"/>
              <a:buChar char="●"/>
            </a:pPr>
            <a:r>
              <a:rPr lang="en-US">
                <a:solidFill>
                  <a:srgbClr val="B6D7A8"/>
                </a:solidFill>
                <a:latin typeface="Handlee"/>
                <a:ea typeface="Handlee"/>
                <a:cs typeface="Handlee"/>
                <a:sym typeface="Handlee"/>
              </a:rPr>
              <a:t>FROGS</a:t>
            </a:r>
            <a:endParaRPr>
              <a:solidFill>
                <a:srgbClr val="B6D7A8"/>
              </a:solidFill>
              <a:latin typeface="Handlee"/>
              <a:ea typeface="Handlee"/>
              <a:cs typeface="Handlee"/>
              <a:sym typeface="Handlee"/>
            </a:endParaRPr>
          </a:p>
          <a:p>
            <a:pPr indent="0" lvl="0" marL="0" marR="0" rtl="0" algn="l">
              <a:spcBef>
                <a:spcPts val="1600"/>
              </a:spcBef>
              <a:spcAft>
                <a:spcPts val="0"/>
              </a:spcAft>
              <a:buNone/>
            </a:pPr>
            <a:r>
              <a:t/>
            </a:r>
            <a:endParaRPr sz="1300">
              <a:solidFill>
                <a:srgbClr val="FFFFFF"/>
              </a:solidFill>
              <a:latin typeface="Handlee"/>
              <a:ea typeface="Handlee"/>
              <a:cs typeface="Handlee"/>
              <a:sym typeface="Handlee"/>
            </a:endParaRPr>
          </a:p>
          <a:p>
            <a:pPr indent="-274320" lvl="0" marL="274320" marR="0" rtl="0" algn="l">
              <a:spcBef>
                <a:spcPts val="1600"/>
              </a:spcBef>
              <a:spcAft>
                <a:spcPts val="0"/>
              </a:spcAft>
              <a:buClr>
                <a:srgbClr val="B4A7D6"/>
              </a:buClr>
              <a:buSzPts val="2210"/>
              <a:buFont typeface="Handlee"/>
              <a:buChar char="●"/>
            </a:pPr>
            <a:r>
              <a:rPr lang="en-US">
                <a:solidFill>
                  <a:srgbClr val="B4A7D6"/>
                </a:solidFill>
                <a:latin typeface="Handlee"/>
                <a:ea typeface="Handlee"/>
                <a:cs typeface="Handlee"/>
                <a:sym typeface="Handlee"/>
              </a:rPr>
              <a:t>TOADS</a:t>
            </a:r>
            <a:endParaRPr>
              <a:solidFill>
                <a:srgbClr val="B4A7D6"/>
              </a:solidFill>
              <a:latin typeface="Handlee"/>
              <a:ea typeface="Handlee"/>
              <a:cs typeface="Handlee"/>
              <a:sym typeface="Handlee"/>
            </a:endParaRPr>
          </a:p>
          <a:p>
            <a:pPr indent="0" lvl="0" marL="0" marR="0" rtl="0" algn="l">
              <a:spcBef>
                <a:spcPts val="1600"/>
              </a:spcBef>
              <a:spcAft>
                <a:spcPts val="0"/>
              </a:spcAft>
              <a:buNone/>
            </a:pPr>
            <a:r>
              <a:t/>
            </a:r>
            <a:endParaRPr sz="1400">
              <a:solidFill>
                <a:srgbClr val="FFFFFF"/>
              </a:solidFill>
              <a:latin typeface="Handlee"/>
              <a:ea typeface="Handlee"/>
              <a:cs typeface="Handlee"/>
              <a:sym typeface="Handlee"/>
            </a:endParaRPr>
          </a:p>
          <a:p>
            <a:pPr indent="-263525" lvl="0" marL="274320" marR="0" rtl="0" algn="l">
              <a:lnSpc>
                <a:spcPct val="100000"/>
              </a:lnSpc>
              <a:spcBef>
                <a:spcPts val="1600"/>
              </a:spcBef>
              <a:spcAft>
                <a:spcPts val="0"/>
              </a:spcAft>
              <a:buClr>
                <a:srgbClr val="EA9999"/>
              </a:buClr>
              <a:buSzPts val="2040"/>
              <a:buFont typeface="Handlee"/>
              <a:buChar char="●"/>
            </a:pPr>
            <a:r>
              <a:rPr lang="en-US">
                <a:solidFill>
                  <a:srgbClr val="EA9999"/>
                </a:solidFill>
                <a:latin typeface="Handlee"/>
                <a:ea typeface="Handlee"/>
                <a:cs typeface="Handlee"/>
                <a:sym typeface="Handlee"/>
              </a:rPr>
              <a:t>NEWTS</a:t>
            </a:r>
            <a:endParaRPr>
              <a:solidFill>
                <a:srgbClr val="EA9999"/>
              </a:solidFill>
              <a:latin typeface="Handlee"/>
              <a:ea typeface="Handlee"/>
              <a:cs typeface="Handlee"/>
              <a:sym typeface="Handlee"/>
            </a:endParaRPr>
          </a:p>
          <a:p>
            <a:pPr indent="0" lvl="0" marL="274320" marR="0" rtl="0" algn="l">
              <a:lnSpc>
                <a:spcPct val="100000"/>
              </a:lnSpc>
              <a:spcBef>
                <a:spcPts val="0"/>
              </a:spcBef>
              <a:spcAft>
                <a:spcPts val="0"/>
              </a:spcAft>
              <a:buNone/>
            </a:pPr>
            <a:r>
              <a:t/>
            </a:r>
            <a:endParaRPr sz="3800">
              <a:solidFill>
                <a:srgbClr val="FFFFFF"/>
              </a:solidFill>
              <a:latin typeface="Handlee"/>
              <a:ea typeface="Handlee"/>
              <a:cs typeface="Handlee"/>
              <a:sym typeface="Handlee"/>
            </a:endParaRPr>
          </a:p>
          <a:p>
            <a:pPr indent="-274320" lvl="0" marL="274320" marR="0" rtl="0" algn="l">
              <a:lnSpc>
                <a:spcPct val="100000"/>
              </a:lnSpc>
              <a:spcBef>
                <a:spcPts val="0"/>
              </a:spcBef>
              <a:spcAft>
                <a:spcPts val="0"/>
              </a:spcAft>
              <a:buClr>
                <a:srgbClr val="FFE599"/>
              </a:buClr>
              <a:buSzPts val="2210"/>
              <a:buFont typeface="Handlee"/>
              <a:buChar char="●"/>
            </a:pPr>
            <a:r>
              <a:rPr lang="en-US">
                <a:solidFill>
                  <a:srgbClr val="FFE599"/>
                </a:solidFill>
                <a:latin typeface="Handlee"/>
                <a:ea typeface="Handlee"/>
                <a:cs typeface="Handlee"/>
                <a:sym typeface="Handlee"/>
              </a:rPr>
              <a:t>SALAMANDERS</a:t>
            </a:r>
            <a:endParaRPr>
              <a:solidFill>
                <a:srgbClr val="FFE599"/>
              </a:solidFill>
              <a:latin typeface="Handlee"/>
              <a:ea typeface="Handlee"/>
              <a:cs typeface="Handlee"/>
              <a:sym typeface="Handlee"/>
            </a:endParaRPr>
          </a:p>
        </p:txBody>
      </p:sp>
      <p:pic>
        <p:nvPicPr>
          <p:cNvPr id="78" name="Google Shape;78;p15"/>
          <p:cNvPicPr preferRelativeResize="0"/>
          <p:nvPr/>
        </p:nvPicPr>
        <p:blipFill>
          <a:blip r:embed="rId3">
            <a:alphaModFix/>
          </a:blip>
          <a:stretch>
            <a:fillRect/>
          </a:stretch>
        </p:blipFill>
        <p:spPr>
          <a:xfrm>
            <a:off x="290276" y="5737126"/>
            <a:ext cx="1497550" cy="996400"/>
          </a:xfrm>
          <a:prstGeom prst="rect">
            <a:avLst/>
          </a:prstGeom>
          <a:noFill/>
          <a:ln>
            <a:noFill/>
          </a:ln>
        </p:spPr>
      </p:pic>
      <p:pic>
        <p:nvPicPr>
          <p:cNvPr id="79" name="Google Shape;79;p15"/>
          <p:cNvPicPr preferRelativeResize="0"/>
          <p:nvPr/>
        </p:nvPicPr>
        <p:blipFill>
          <a:blip r:embed="rId4">
            <a:alphaModFix/>
          </a:blip>
          <a:stretch>
            <a:fillRect/>
          </a:stretch>
        </p:blipFill>
        <p:spPr>
          <a:xfrm>
            <a:off x="1849863" y="5737125"/>
            <a:ext cx="1530302" cy="996401"/>
          </a:xfrm>
          <a:prstGeom prst="rect">
            <a:avLst/>
          </a:prstGeom>
          <a:noFill/>
          <a:ln>
            <a:noFill/>
          </a:ln>
        </p:spPr>
      </p:pic>
      <p:pic>
        <p:nvPicPr>
          <p:cNvPr id="80" name="Google Shape;80;p15"/>
          <p:cNvPicPr preferRelativeResize="0"/>
          <p:nvPr/>
        </p:nvPicPr>
        <p:blipFill>
          <a:blip r:embed="rId5">
            <a:alphaModFix/>
          </a:blip>
          <a:stretch>
            <a:fillRect/>
          </a:stretch>
        </p:blipFill>
        <p:spPr>
          <a:xfrm>
            <a:off x="2454675" y="2993478"/>
            <a:ext cx="1385100" cy="922472"/>
          </a:xfrm>
          <a:prstGeom prst="rect">
            <a:avLst/>
          </a:prstGeom>
          <a:noFill/>
          <a:ln>
            <a:noFill/>
          </a:ln>
        </p:spPr>
      </p:pic>
      <p:pic>
        <p:nvPicPr>
          <p:cNvPr id="81" name="Google Shape;81;p15"/>
          <p:cNvPicPr preferRelativeResize="0"/>
          <p:nvPr/>
        </p:nvPicPr>
        <p:blipFill>
          <a:blip r:embed="rId6">
            <a:alphaModFix/>
          </a:blip>
          <a:stretch>
            <a:fillRect/>
          </a:stretch>
        </p:blipFill>
        <p:spPr>
          <a:xfrm>
            <a:off x="2061025" y="1370538"/>
            <a:ext cx="1192020" cy="853500"/>
          </a:xfrm>
          <a:prstGeom prst="rect">
            <a:avLst/>
          </a:prstGeom>
          <a:noFill/>
          <a:ln>
            <a:noFill/>
          </a:ln>
        </p:spPr>
      </p:pic>
      <p:pic>
        <p:nvPicPr>
          <p:cNvPr id="82" name="Google Shape;82;p15"/>
          <p:cNvPicPr preferRelativeResize="0"/>
          <p:nvPr/>
        </p:nvPicPr>
        <p:blipFill rotWithShape="1">
          <a:blip r:embed="rId7">
            <a:alphaModFix/>
          </a:blip>
          <a:srcRect b="0" l="17958" r="0" t="0"/>
          <a:stretch/>
        </p:blipFill>
        <p:spPr>
          <a:xfrm>
            <a:off x="4087907" y="1337850"/>
            <a:ext cx="1120418" cy="853500"/>
          </a:xfrm>
          <a:prstGeom prst="rect">
            <a:avLst/>
          </a:prstGeom>
          <a:noFill/>
          <a:ln>
            <a:noFill/>
          </a:ln>
        </p:spPr>
      </p:pic>
      <p:pic>
        <p:nvPicPr>
          <p:cNvPr id="83" name="Google Shape;83;p15"/>
          <p:cNvPicPr preferRelativeResize="0"/>
          <p:nvPr/>
        </p:nvPicPr>
        <p:blipFill rotWithShape="1">
          <a:blip r:embed="rId8">
            <a:alphaModFix/>
          </a:blip>
          <a:srcRect b="17032" l="0" r="18533" t="8100"/>
          <a:stretch/>
        </p:blipFill>
        <p:spPr>
          <a:xfrm>
            <a:off x="2790350" y="4045225"/>
            <a:ext cx="1497549" cy="888824"/>
          </a:xfrm>
          <a:prstGeom prst="rect">
            <a:avLst/>
          </a:prstGeom>
          <a:noFill/>
          <a:ln>
            <a:noFill/>
          </a:ln>
        </p:spPr>
      </p:pic>
      <p:pic>
        <p:nvPicPr>
          <p:cNvPr id="84" name="Google Shape;84;p15"/>
          <p:cNvPicPr preferRelativeResize="0"/>
          <p:nvPr/>
        </p:nvPicPr>
        <p:blipFill rotWithShape="1">
          <a:blip r:embed="rId9">
            <a:alphaModFix/>
          </a:blip>
          <a:srcRect b="10600" l="15309" r="32009" t="30895"/>
          <a:stretch/>
        </p:blipFill>
        <p:spPr>
          <a:xfrm>
            <a:off x="3135025" y="2007650"/>
            <a:ext cx="1152876" cy="853501"/>
          </a:xfrm>
          <a:prstGeom prst="rect">
            <a:avLst/>
          </a:prstGeom>
          <a:noFill/>
          <a:ln>
            <a:noFill/>
          </a:ln>
        </p:spPr>
      </p:pic>
      <p:pic>
        <p:nvPicPr>
          <p:cNvPr id="85" name="Google Shape;85;p15"/>
          <p:cNvPicPr preferRelativeResize="0"/>
          <p:nvPr/>
        </p:nvPicPr>
        <p:blipFill rotWithShape="1">
          <a:blip r:embed="rId10">
            <a:alphaModFix/>
          </a:blip>
          <a:srcRect b="19507" l="6132" r="6132" t="17380"/>
          <a:stretch/>
        </p:blipFill>
        <p:spPr>
          <a:xfrm>
            <a:off x="7230400" y="5923625"/>
            <a:ext cx="1582246" cy="853474"/>
          </a:xfrm>
          <a:prstGeom prst="rect">
            <a:avLst/>
          </a:prstGeom>
          <a:noFill/>
          <a:ln>
            <a:noFill/>
          </a:ln>
        </p:spPr>
      </p:pic>
      <p:pic>
        <p:nvPicPr>
          <p:cNvPr id="86" name="Google Shape;86;p15"/>
          <p:cNvPicPr preferRelativeResize="0"/>
          <p:nvPr/>
        </p:nvPicPr>
        <p:blipFill rotWithShape="1">
          <a:blip r:embed="rId11">
            <a:alphaModFix/>
          </a:blip>
          <a:srcRect b="0" l="6830" r="15811" t="14464"/>
          <a:stretch/>
        </p:blipFill>
        <p:spPr>
          <a:xfrm>
            <a:off x="4989638" y="1995975"/>
            <a:ext cx="1192025" cy="876851"/>
          </a:xfrm>
          <a:prstGeom prst="rect">
            <a:avLst/>
          </a:prstGeom>
          <a:noFill/>
          <a:ln>
            <a:noFill/>
          </a:ln>
        </p:spPr>
      </p:pic>
      <p:pic>
        <p:nvPicPr>
          <p:cNvPr id="87" name="Google Shape;87;p15"/>
          <p:cNvPicPr preferRelativeResize="0"/>
          <p:nvPr/>
        </p:nvPicPr>
        <p:blipFill rotWithShape="1">
          <a:blip r:embed="rId12">
            <a:alphaModFix/>
          </a:blip>
          <a:srcRect b="22324" l="0" r="8617" t="17856"/>
          <a:stretch/>
        </p:blipFill>
        <p:spPr>
          <a:xfrm>
            <a:off x="7230400" y="5080887"/>
            <a:ext cx="1582249" cy="776901"/>
          </a:xfrm>
          <a:prstGeom prst="rect">
            <a:avLst/>
          </a:prstGeom>
          <a:noFill/>
          <a:ln>
            <a:noFill/>
          </a:ln>
        </p:spPr>
      </p:pic>
      <p:pic>
        <p:nvPicPr>
          <p:cNvPr id="88" name="Google Shape;88;p15"/>
          <p:cNvPicPr preferRelativeResize="0"/>
          <p:nvPr/>
        </p:nvPicPr>
        <p:blipFill rotWithShape="1">
          <a:blip r:embed="rId13">
            <a:alphaModFix/>
          </a:blip>
          <a:srcRect b="16896" l="6496" r="8907" t="23290"/>
          <a:stretch/>
        </p:blipFill>
        <p:spPr>
          <a:xfrm>
            <a:off x="3512413" y="5080888"/>
            <a:ext cx="1465073" cy="776901"/>
          </a:xfrm>
          <a:prstGeom prst="rect">
            <a:avLst/>
          </a:prstGeom>
          <a:noFill/>
          <a:ln>
            <a:noFill/>
          </a:ln>
        </p:spPr>
      </p:pic>
      <p:pic>
        <p:nvPicPr>
          <p:cNvPr id="89" name="Google Shape;89;p15"/>
          <p:cNvPicPr preferRelativeResize="0"/>
          <p:nvPr/>
        </p:nvPicPr>
        <p:blipFill rotWithShape="1">
          <a:blip r:embed="rId14">
            <a:alphaModFix/>
          </a:blip>
          <a:srcRect b="16028" l="0" r="0" t="11212"/>
          <a:stretch/>
        </p:blipFill>
        <p:spPr>
          <a:xfrm>
            <a:off x="3528875" y="5923650"/>
            <a:ext cx="1432151" cy="781505"/>
          </a:xfrm>
          <a:prstGeom prst="rect">
            <a:avLst/>
          </a:prstGeom>
          <a:noFill/>
          <a:ln>
            <a:noFill/>
          </a:ln>
        </p:spPr>
      </p:pic>
      <p:pic>
        <p:nvPicPr>
          <p:cNvPr id="90" name="Google Shape;90;p15"/>
          <p:cNvPicPr preferRelativeResize="0"/>
          <p:nvPr/>
        </p:nvPicPr>
        <p:blipFill rotWithShape="1">
          <a:blip r:embed="rId15">
            <a:alphaModFix/>
          </a:blip>
          <a:srcRect b="10655" l="0" r="0" t="15755"/>
          <a:stretch/>
        </p:blipFill>
        <p:spPr>
          <a:xfrm>
            <a:off x="5109731" y="5301021"/>
            <a:ext cx="1988425" cy="1115303"/>
          </a:xfrm>
          <a:prstGeom prst="rect">
            <a:avLst/>
          </a:prstGeom>
          <a:noFill/>
          <a:ln>
            <a:noFill/>
          </a:ln>
        </p:spPr>
      </p:pic>
      <p:pic>
        <p:nvPicPr>
          <p:cNvPr id="91" name="Google Shape;91;p15"/>
          <p:cNvPicPr preferRelativeResize="0"/>
          <p:nvPr/>
        </p:nvPicPr>
        <p:blipFill rotWithShape="1">
          <a:blip r:embed="rId16">
            <a:alphaModFix/>
          </a:blip>
          <a:srcRect b="24480" l="12233" r="31000" t="21008"/>
          <a:stretch/>
        </p:blipFill>
        <p:spPr>
          <a:xfrm>
            <a:off x="7754025" y="1305175"/>
            <a:ext cx="1318451" cy="853509"/>
          </a:xfrm>
          <a:prstGeom prst="rect">
            <a:avLst/>
          </a:prstGeom>
          <a:noFill/>
          <a:ln>
            <a:noFill/>
          </a:ln>
        </p:spPr>
      </p:pic>
      <p:pic>
        <p:nvPicPr>
          <p:cNvPr id="92" name="Google Shape;92;p15"/>
          <p:cNvPicPr preferRelativeResize="0"/>
          <p:nvPr/>
        </p:nvPicPr>
        <p:blipFill rotWithShape="1">
          <a:blip r:embed="rId17">
            <a:alphaModFix/>
          </a:blip>
          <a:srcRect b="2662" l="14745" r="12036" t="8273"/>
          <a:stretch/>
        </p:blipFill>
        <p:spPr>
          <a:xfrm>
            <a:off x="6807200" y="1974988"/>
            <a:ext cx="1120425" cy="918824"/>
          </a:xfrm>
          <a:prstGeom prst="rect">
            <a:avLst/>
          </a:prstGeom>
          <a:noFill/>
          <a:ln>
            <a:noFill/>
          </a:ln>
        </p:spPr>
      </p:pic>
      <p:pic>
        <p:nvPicPr>
          <p:cNvPr id="93" name="Google Shape;93;p15"/>
          <p:cNvPicPr preferRelativeResize="0"/>
          <p:nvPr/>
        </p:nvPicPr>
        <p:blipFill rotWithShape="1">
          <a:blip r:embed="rId18">
            <a:alphaModFix/>
          </a:blip>
          <a:srcRect b="0" l="9836" r="17245" t="0"/>
          <a:stretch/>
        </p:blipFill>
        <p:spPr>
          <a:xfrm>
            <a:off x="5984275" y="1305186"/>
            <a:ext cx="993802" cy="918828"/>
          </a:xfrm>
          <a:prstGeom prst="rect">
            <a:avLst/>
          </a:prstGeom>
          <a:noFill/>
          <a:ln>
            <a:noFill/>
          </a:ln>
        </p:spPr>
      </p:pic>
      <p:pic>
        <p:nvPicPr>
          <p:cNvPr id="94" name="Google Shape;94;p15"/>
          <p:cNvPicPr preferRelativeResize="0"/>
          <p:nvPr/>
        </p:nvPicPr>
        <p:blipFill>
          <a:blip r:embed="rId19">
            <a:alphaModFix/>
          </a:blip>
          <a:stretch>
            <a:fillRect/>
          </a:stretch>
        </p:blipFill>
        <p:spPr>
          <a:xfrm>
            <a:off x="4157812" y="2998867"/>
            <a:ext cx="1346099" cy="907484"/>
          </a:xfrm>
          <a:prstGeom prst="rect">
            <a:avLst/>
          </a:prstGeom>
          <a:noFill/>
          <a:ln>
            <a:noFill/>
          </a:ln>
        </p:spPr>
      </p:pic>
      <p:pic>
        <p:nvPicPr>
          <p:cNvPr id="95" name="Google Shape;95;p15"/>
          <p:cNvPicPr preferRelativeResize="0"/>
          <p:nvPr/>
        </p:nvPicPr>
        <p:blipFill>
          <a:blip r:embed="rId20">
            <a:alphaModFix/>
          </a:blip>
          <a:stretch>
            <a:fillRect/>
          </a:stretch>
        </p:blipFill>
        <p:spPr>
          <a:xfrm>
            <a:off x="5821950" y="3008198"/>
            <a:ext cx="1318451" cy="888814"/>
          </a:xfrm>
          <a:prstGeom prst="rect">
            <a:avLst/>
          </a:prstGeom>
          <a:noFill/>
          <a:ln>
            <a:noFill/>
          </a:ln>
        </p:spPr>
      </p:pic>
      <p:cxnSp>
        <p:nvCxnSpPr>
          <p:cNvPr id="96" name="Google Shape;96;p15"/>
          <p:cNvCxnSpPr/>
          <p:nvPr/>
        </p:nvCxnSpPr>
        <p:spPr>
          <a:xfrm>
            <a:off x="175" y="2910550"/>
            <a:ext cx="9160500" cy="28200"/>
          </a:xfrm>
          <a:prstGeom prst="straightConnector1">
            <a:avLst/>
          </a:prstGeom>
          <a:noFill/>
          <a:ln cap="flat" cmpd="sng" w="19050">
            <a:solidFill>
              <a:srgbClr val="93C47D"/>
            </a:solidFill>
            <a:prstDash val="solid"/>
            <a:round/>
            <a:headEnd len="med" w="med" type="none"/>
            <a:tailEnd len="med" w="med" type="none"/>
          </a:ln>
        </p:spPr>
      </p:cxnSp>
      <p:cxnSp>
        <p:nvCxnSpPr>
          <p:cNvPr id="97" name="Google Shape;97;p15"/>
          <p:cNvCxnSpPr/>
          <p:nvPr/>
        </p:nvCxnSpPr>
        <p:spPr>
          <a:xfrm>
            <a:off x="-8262" y="3966475"/>
            <a:ext cx="9160500" cy="28200"/>
          </a:xfrm>
          <a:prstGeom prst="straightConnector1">
            <a:avLst/>
          </a:prstGeom>
          <a:noFill/>
          <a:ln cap="flat" cmpd="sng" w="19050">
            <a:solidFill>
              <a:srgbClr val="93C47D"/>
            </a:solidFill>
            <a:prstDash val="solid"/>
            <a:round/>
            <a:headEnd len="med" w="med" type="none"/>
            <a:tailEnd len="med" w="med" type="none"/>
          </a:ln>
        </p:spPr>
      </p:cxnSp>
      <p:cxnSp>
        <p:nvCxnSpPr>
          <p:cNvPr id="98" name="Google Shape;98;p15"/>
          <p:cNvCxnSpPr/>
          <p:nvPr/>
        </p:nvCxnSpPr>
        <p:spPr>
          <a:xfrm>
            <a:off x="-8250" y="4986850"/>
            <a:ext cx="9160500" cy="28200"/>
          </a:xfrm>
          <a:prstGeom prst="straightConnector1">
            <a:avLst/>
          </a:prstGeom>
          <a:noFill/>
          <a:ln cap="flat" cmpd="sng" w="19050">
            <a:solidFill>
              <a:srgbClr val="93C47D"/>
            </a:solidFill>
            <a:prstDash val="solid"/>
            <a:round/>
            <a:headEnd len="med" w="med" type="none"/>
            <a:tailEnd len="med" w="med" type="none"/>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pic>
        <p:nvPicPr>
          <p:cNvPr id="104" name="Google Shape;104;p16"/>
          <p:cNvPicPr preferRelativeResize="0"/>
          <p:nvPr/>
        </p:nvPicPr>
        <p:blipFill>
          <a:blip r:embed="rId3">
            <a:alphaModFix amt="49000"/>
          </a:blip>
          <a:stretch>
            <a:fillRect/>
          </a:stretch>
        </p:blipFill>
        <p:spPr>
          <a:xfrm>
            <a:off x="-1713" y="0"/>
            <a:ext cx="9136169" cy="6858000"/>
          </a:xfrm>
          <a:prstGeom prst="rect">
            <a:avLst/>
          </a:prstGeom>
          <a:noFill/>
          <a:ln>
            <a:noFill/>
          </a:ln>
          <a:effectLst>
            <a:outerShdw blurRad="57150" rotWithShape="0" algn="bl" dir="5400000" dist="19050">
              <a:srgbClr val="000000">
                <a:alpha val="50000"/>
              </a:srgbClr>
            </a:outerShdw>
          </a:effectLst>
        </p:spPr>
      </p:pic>
      <p:sp>
        <p:nvSpPr>
          <p:cNvPr id="105" name="Google Shape;105;p16"/>
          <p:cNvSpPr txBox="1"/>
          <p:nvPr>
            <p:ph type="title"/>
          </p:nvPr>
        </p:nvSpPr>
        <p:spPr>
          <a:xfrm>
            <a:off x="457200" y="152400"/>
            <a:ext cx="8229600" cy="1219200"/>
          </a:xfrm>
          <a:prstGeom prst="rect">
            <a:avLst/>
          </a:prstGeom>
          <a:noFill/>
          <a:ln>
            <a:noFill/>
          </a:ln>
          <a:effectLst>
            <a:outerShdw blurRad="57150" rotWithShape="0" algn="bl" dir="5400000" dist="19050">
              <a:srgbClr val="000000">
                <a:alpha val="50000"/>
              </a:srgbClr>
            </a:outerShdw>
          </a:effectLst>
        </p:spPr>
        <p:txBody>
          <a:bodyPr anchorCtr="0" anchor="b" bIns="45700" lIns="91425" spcFirstLastPara="1" rIns="91425" wrap="square" tIns="45700">
            <a:noAutofit/>
          </a:bodyPr>
          <a:lstStyle/>
          <a:p>
            <a:pPr indent="0" lvl="0" marL="0" marR="0" rtl="0" algn="ctr">
              <a:spcBef>
                <a:spcPts val="0"/>
              </a:spcBef>
              <a:spcAft>
                <a:spcPts val="0"/>
              </a:spcAft>
              <a:buClr>
                <a:srgbClr val="F9F9F9"/>
              </a:buClr>
              <a:buSzPts val="4200"/>
              <a:buFont typeface="Constantia"/>
              <a:buNone/>
            </a:pPr>
            <a:r>
              <a:rPr lang="en-US">
                <a:latin typeface="Handlee"/>
                <a:ea typeface="Handlee"/>
                <a:cs typeface="Handlee"/>
                <a:sym typeface="Handlee"/>
              </a:rPr>
              <a:t>Amphibian Anecdotes</a:t>
            </a:r>
            <a:endParaRPr>
              <a:latin typeface="Handlee"/>
              <a:ea typeface="Handlee"/>
              <a:cs typeface="Handlee"/>
              <a:sym typeface="Handlee"/>
            </a:endParaRPr>
          </a:p>
        </p:txBody>
      </p:sp>
      <p:sp>
        <p:nvSpPr>
          <p:cNvPr id="106" name="Google Shape;106;p16"/>
          <p:cNvSpPr txBox="1"/>
          <p:nvPr>
            <p:ph idx="1" type="body"/>
          </p:nvPr>
        </p:nvSpPr>
        <p:spPr>
          <a:xfrm>
            <a:off x="514900" y="1591358"/>
            <a:ext cx="7833600" cy="4935300"/>
          </a:xfrm>
          <a:prstGeom prst="rect">
            <a:avLst/>
          </a:prstGeom>
          <a:noFill/>
          <a:ln>
            <a:noFill/>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rPr lang="en-US" sz="2800">
                <a:solidFill>
                  <a:srgbClr val="FFFFFF"/>
                </a:solidFill>
                <a:latin typeface="Handlee"/>
                <a:ea typeface="Handlee"/>
                <a:cs typeface="Handlee"/>
                <a:sym typeface="Handlee"/>
              </a:rPr>
              <a:t>Where did you find it?</a:t>
            </a:r>
            <a:endParaRPr sz="2800">
              <a:solidFill>
                <a:srgbClr val="FFFFFF"/>
              </a:solidFill>
              <a:latin typeface="Handlee"/>
              <a:ea typeface="Handlee"/>
              <a:cs typeface="Handlee"/>
              <a:sym typeface="Handlee"/>
            </a:endParaRPr>
          </a:p>
          <a:p>
            <a:pPr indent="0" lvl="0" marL="0" marR="0" rtl="0" algn="l">
              <a:spcBef>
                <a:spcPts val="1600"/>
              </a:spcBef>
              <a:spcAft>
                <a:spcPts val="0"/>
              </a:spcAft>
              <a:buNone/>
            </a:pPr>
            <a:r>
              <a:t/>
            </a:r>
            <a:endParaRPr sz="2800">
              <a:solidFill>
                <a:srgbClr val="FFFFFF"/>
              </a:solidFill>
              <a:latin typeface="Handlee"/>
              <a:ea typeface="Handlee"/>
              <a:cs typeface="Handlee"/>
              <a:sym typeface="Handlee"/>
            </a:endParaRPr>
          </a:p>
          <a:p>
            <a:pPr indent="457200" lvl="0" marL="0" marR="0" rtl="0" algn="l">
              <a:spcBef>
                <a:spcPts val="1600"/>
              </a:spcBef>
              <a:spcAft>
                <a:spcPts val="0"/>
              </a:spcAft>
              <a:buNone/>
            </a:pPr>
            <a:r>
              <a:rPr lang="en-US" sz="2800">
                <a:solidFill>
                  <a:srgbClr val="FFFFFF"/>
                </a:solidFill>
                <a:latin typeface="Handlee"/>
                <a:ea typeface="Handlee"/>
                <a:cs typeface="Handlee"/>
                <a:sym typeface="Handlee"/>
              </a:rPr>
              <a:t>What did it feel like?</a:t>
            </a:r>
            <a:endParaRPr sz="2800">
              <a:solidFill>
                <a:srgbClr val="FFFFFF"/>
              </a:solidFill>
              <a:latin typeface="Handlee"/>
              <a:ea typeface="Handlee"/>
              <a:cs typeface="Handlee"/>
              <a:sym typeface="Handlee"/>
            </a:endParaRPr>
          </a:p>
          <a:p>
            <a:pPr indent="0" lvl="0" marL="0" marR="0" rtl="0" algn="l">
              <a:spcBef>
                <a:spcPts val="1600"/>
              </a:spcBef>
              <a:spcAft>
                <a:spcPts val="0"/>
              </a:spcAft>
              <a:buNone/>
            </a:pPr>
            <a:r>
              <a:t/>
            </a:r>
            <a:endParaRPr sz="2800">
              <a:solidFill>
                <a:srgbClr val="FFFFFF"/>
              </a:solidFill>
              <a:latin typeface="Handlee"/>
              <a:ea typeface="Handlee"/>
              <a:cs typeface="Handlee"/>
              <a:sym typeface="Handlee"/>
            </a:endParaRPr>
          </a:p>
          <a:p>
            <a:pPr indent="457200" lvl="0" marL="914400" marR="0" rtl="0" algn="l">
              <a:spcBef>
                <a:spcPts val="1600"/>
              </a:spcBef>
              <a:spcAft>
                <a:spcPts val="0"/>
              </a:spcAft>
              <a:buNone/>
            </a:pPr>
            <a:r>
              <a:rPr lang="en-US" sz="2800">
                <a:solidFill>
                  <a:srgbClr val="FFFFFF"/>
                </a:solidFill>
                <a:latin typeface="Handlee"/>
                <a:ea typeface="Handlee"/>
                <a:cs typeface="Handlee"/>
                <a:sym typeface="Handlee"/>
              </a:rPr>
              <a:t>How big was it?</a:t>
            </a:r>
            <a:endParaRPr sz="2800">
              <a:solidFill>
                <a:srgbClr val="FFFFFF"/>
              </a:solidFill>
              <a:latin typeface="Handlee"/>
              <a:ea typeface="Handlee"/>
              <a:cs typeface="Handlee"/>
              <a:sym typeface="Handlee"/>
            </a:endParaRPr>
          </a:p>
          <a:p>
            <a:pPr indent="0" lvl="0" marL="0" marR="0" rtl="0" algn="l">
              <a:spcBef>
                <a:spcPts val="1600"/>
              </a:spcBef>
              <a:spcAft>
                <a:spcPts val="0"/>
              </a:spcAft>
              <a:buNone/>
            </a:pPr>
            <a:br>
              <a:rPr lang="en-US" sz="2800">
                <a:solidFill>
                  <a:srgbClr val="FFFFFF"/>
                </a:solidFill>
                <a:latin typeface="Handlee"/>
                <a:ea typeface="Handlee"/>
                <a:cs typeface="Handlee"/>
                <a:sym typeface="Handlee"/>
              </a:rPr>
            </a:br>
            <a:r>
              <a:rPr lang="en-US" sz="2800">
                <a:solidFill>
                  <a:srgbClr val="FFFFFF"/>
                </a:solidFill>
                <a:latin typeface="Handlee"/>
                <a:ea typeface="Handlee"/>
                <a:cs typeface="Handlee"/>
                <a:sym typeface="Handlee"/>
              </a:rPr>
              <a:t>				Was it cold, warm? </a:t>
            </a:r>
            <a:endParaRPr sz="2800">
              <a:solidFill>
                <a:srgbClr val="FFFFFF"/>
              </a:solidFill>
              <a:latin typeface="Handlee"/>
              <a:ea typeface="Handlee"/>
              <a:cs typeface="Handlee"/>
              <a:sym typeface="Handlee"/>
            </a:endParaRPr>
          </a:p>
          <a:p>
            <a:pPr indent="0" lvl="0" marL="0" marR="0" rtl="0" algn="l">
              <a:spcBef>
                <a:spcPts val="1600"/>
              </a:spcBef>
              <a:spcAft>
                <a:spcPts val="1600"/>
              </a:spcAft>
              <a:buNone/>
            </a:pPr>
            <a:r>
              <a:t/>
            </a:r>
            <a:endParaRPr>
              <a:solidFill>
                <a:srgbClr val="FFFFFF"/>
              </a:solidFill>
              <a:latin typeface="Handlee"/>
              <a:ea typeface="Handlee"/>
              <a:cs typeface="Handlee"/>
              <a:sym typeface="Handlee"/>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pic>
        <p:nvPicPr>
          <p:cNvPr id="112" name="Google Shape;112;p17"/>
          <p:cNvPicPr preferRelativeResize="0"/>
          <p:nvPr/>
        </p:nvPicPr>
        <p:blipFill>
          <a:blip r:embed="rId3">
            <a:alphaModFix amt="49000"/>
          </a:blip>
          <a:stretch>
            <a:fillRect/>
          </a:stretch>
        </p:blipFill>
        <p:spPr>
          <a:xfrm>
            <a:off x="-1713" y="0"/>
            <a:ext cx="9136169" cy="6858000"/>
          </a:xfrm>
          <a:prstGeom prst="rect">
            <a:avLst/>
          </a:prstGeom>
          <a:noFill/>
          <a:ln>
            <a:noFill/>
          </a:ln>
          <a:effectLst>
            <a:outerShdw blurRad="57150" rotWithShape="0" algn="bl" dir="5400000" dist="19050">
              <a:srgbClr val="000000">
                <a:alpha val="0"/>
              </a:srgbClr>
            </a:outerShdw>
          </a:effectLst>
        </p:spPr>
      </p:pic>
      <p:sp>
        <p:nvSpPr>
          <p:cNvPr id="113" name="Google Shape;113;p17"/>
          <p:cNvSpPr txBox="1"/>
          <p:nvPr>
            <p:ph type="title"/>
          </p:nvPr>
        </p:nvSpPr>
        <p:spPr>
          <a:xfrm>
            <a:off x="457200" y="152400"/>
            <a:ext cx="8229600" cy="1219200"/>
          </a:xfrm>
          <a:prstGeom prst="rect">
            <a:avLst/>
          </a:prstGeom>
          <a:noFill/>
          <a:ln>
            <a:noFill/>
          </a:ln>
          <a:effectLst>
            <a:outerShdw blurRad="57150" rotWithShape="0" algn="bl" dir="5400000" dist="19050">
              <a:srgbClr val="000000">
                <a:alpha val="50000"/>
              </a:srgbClr>
            </a:outerShdw>
          </a:effectLst>
        </p:spPr>
        <p:txBody>
          <a:bodyPr anchorCtr="0" anchor="b" bIns="45700" lIns="91425" spcFirstLastPara="1" rIns="91425" wrap="square" tIns="45700">
            <a:noAutofit/>
          </a:bodyPr>
          <a:lstStyle/>
          <a:p>
            <a:pPr indent="0" lvl="0" marL="0" marR="0" rtl="0" algn="ctr">
              <a:spcBef>
                <a:spcPts val="0"/>
              </a:spcBef>
              <a:spcAft>
                <a:spcPts val="0"/>
              </a:spcAft>
              <a:buClr>
                <a:srgbClr val="F9F9F9"/>
              </a:buClr>
              <a:buSzPts val="4200"/>
              <a:buFont typeface="Constantia"/>
              <a:buNone/>
            </a:pPr>
            <a:r>
              <a:rPr lang="en-US">
                <a:latin typeface="Handlee"/>
                <a:ea typeface="Handlee"/>
                <a:cs typeface="Handlee"/>
                <a:sym typeface="Handlee"/>
              </a:rPr>
              <a:t>Amphibian Adaptations</a:t>
            </a:r>
            <a:endParaRPr>
              <a:latin typeface="Handlee"/>
              <a:ea typeface="Handlee"/>
              <a:cs typeface="Handlee"/>
              <a:sym typeface="Handlee"/>
            </a:endParaRPr>
          </a:p>
        </p:txBody>
      </p:sp>
      <p:sp>
        <p:nvSpPr>
          <p:cNvPr id="114" name="Google Shape;114;p17"/>
          <p:cNvSpPr txBox="1"/>
          <p:nvPr>
            <p:ph idx="1" type="body"/>
          </p:nvPr>
        </p:nvSpPr>
        <p:spPr>
          <a:xfrm>
            <a:off x="962200" y="1444900"/>
            <a:ext cx="8341500" cy="6112800"/>
          </a:xfrm>
          <a:prstGeom prst="rect">
            <a:avLst/>
          </a:prstGeom>
          <a:noFill/>
          <a:ln>
            <a:noFill/>
          </a:ln>
          <a:effectLst>
            <a:outerShdw blurRad="57150" rotWithShape="0" algn="bl" dir="5400000" dist="19050">
              <a:srgbClr val="000000">
                <a:alpha val="88000"/>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lang="en-US" sz="2800">
                <a:solidFill>
                  <a:srgbClr val="FFFFFF"/>
                </a:solidFill>
                <a:latin typeface="Handlee"/>
                <a:ea typeface="Handlee"/>
                <a:cs typeface="Handlee"/>
                <a:sym typeface="Handlee"/>
              </a:rPr>
              <a:t>Amphibians spend part of their lives on land, and part in the water!</a:t>
            </a:r>
            <a:endParaRPr b="1" sz="2800">
              <a:solidFill>
                <a:srgbClr val="FFFFFF"/>
              </a:solidFill>
              <a:latin typeface="Handlee"/>
              <a:ea typeface="Handlee"/>
              <a:cs typeface="Handlee"/>
              <a:sym typeface="Handlee"/>
            </a:endParaRPr>
          </a:p>
          <a:p>
            <a:pPr indent="0" lvl="0" marL="0" marR="0" rtl="0" algn="l">
              <a:lnSpc>
                <a:spcPct val="100000"/>
              </a:lnSpc>
              <a:spcBef>
                <a:spcPts val="1600"/>
              </a:spcBef>
              <a:spcAft>
                <a:spcPts val="0"/>
              </a:spcAft>
              <a:buNone/>
            </a:pPr>
            <a:r>
              <a:t/>
            </a:r>
            <a:endParaRPr b="1" sz="100">
              <a:solidFill>
                <a:srgbClr val="FFFFFF"/>
              </a:solidFill>
              <a:latin typeface="Handlee"/>
              <a:ea typeface="Handlee"/>
              <a:cs typeface="Handlee"/>
              <a:sym typeface="Handlee"/>
            </a:endParaRPr>
          </a:p>
          <a:p>
            <a:pPr indent="457200" lvl="0" marL="0" marR="0" rtl="0" algn="l">
              <a:lnSpc>
                <a:spcPct val="100000"/>
              </a:lnSpc>
              <a:spcBef>
                <a:spcPts val="1600"/>
              </a:spcBef>
              <a:spcAft>
                <a:spcPts val="0"/>
              </a:spcAft>
              <a:buNone/>
            </a:pPr>
            <a:r>
              <a:rPr b="1" lang="en-US" sz="2800">
                <a:solidFill>
                  <a:srgbClr val="FFFFFF"/>
                </a:solidFill>
                <a:latin typeface="Handlee"/>
                <a:ea typeface="Handlee"/>
                <a:cs typeface="Handlee"/>
                <a:sym typeface="Handlee"/>
              </a:rPr>
              <a:t>Amphibians have permeable skin covered in a       mucus coating for protection. </a:t>
            </a:r>
            <a:endParaRPr b="1" sz="2800">
              <a:solidFill>
                <a:srgbClr val="FFFFFF"/>
              </a:solidFill>
              <a:latin typeface="Handlee"/>
              <a:ea typeface="Handlee"/>
              <a:cs typeface="Handlee"/>
              <a:sym typeface="Handlee"/>
            </a:endParaRPr>
          </a:p>
          <a:p>
            <a:pPr indent="457200" lvl="0" marL="0" marR="0" rtl="0" algn="l">
              <a:lnSpc>
                <a:spcPct val="100000"/>
              </a:lnSpc>
              <a:spcBef>
                <a:spcPts val="1600"/>
              </a:spcBef>
              <a:spcAft>
                <a:spcPts val="0"/>
              </a:spcAft>
              <a:buNone/>
            </a:pPr>
            <a:r>
              <a:t/>
            </a:r>
            <a:endParaRPr b="1" sz="100">
              <a:solidFill>
                <a:srgbClr val="FFFFFF"/>
              </a:solidFill>
              <a:latin typeface="Handlee"/>
              <a:ea typeface="Handlee"/>
              <a:cs typeface="Handlee"/>
              <a:sym typeface="Handlee"/>
            </a:endParaRPr>
          </a:p>
          <a:p>
            <a:pPr indent="457200" lvl="0" marL="914400" marR="0" rtl="0" algn="l">
              <a:lnSpc>
                <a:spcPct val="100000"/>
              </a:lnSpc>
              <a:spcBef>
                <a:spcPts val="1600"/>
              </a:spcBef>
              <a:spcAft>
                <a:spcPts val="0"/>
              </a:spcAft>
              <a:buNone/>
            </a:pPr>
            <a:r>
              <a:rPr b="1" lang="en-US" sz="2800">
                <a:solidFill>
                  <a:srgbClr val="FFFFFF"/>
                </a:solidFill>
                <a:latin typeface="Handlee"/>
                <a:ea typeface="Handlee"/>
                <a:cs typeface="Handlee"/>
                <a:sym typeface="Handlee"/>
              </a:rPr>
              <a:t>Amphibians go through metamorphosis and change from egg to larva to adult!</a:t>
            </a:r>
            <a:endParaRPr b="1" sz="2800">
              <a:solidFill>
                <a:srgbClr val="FFFFFF"/>
              </a:solidFill>
              <a:latin typeface="Handlee"/>
              <a:ea typeface="Handlee"/>
              <a:cs typeface="Handlee"/>
              <a:sym typeface="Handlee"/>
            </a:endParaRPr>
          </a:p>
          <a:p>
            <a:pPr indent="457200" lvl="0" marL="914400" marR="0" rtl="0" algn="l">
              <a:lnSpc>
                <a:spcPct val="100000"/>
              </a:lnSpc>
              <a:spcBef>
                <a:spcPts val="1600"/>
              </a:spcBef>
              <a:spcAft>
                <a:spcPts val="0"/>
              </a:spcAft>
              <a:buNone/>
            </a:pPr>
            <a:r>
              <a:t/>
            </a:r>
            <a:endParaRPr b="1" sz="100">
              <a:solidFill>
                <a:srgbClr val="FFFFFF"/>
              </a:solidFill>
              <a:latin typeface="Handlee"/>
              <a:ea typeface="Handlee"/>
              <a:cs typeface="Handlee"/>
              <a:sym typeface="Handlee"/>
            </a:endParaRPr>
          </a:p>
          <a:p>
            <a:pPr indent="457200" lvl="0" marL="1371600" marR="0" rtl="0" algn="l">
              <a:lnSpc>
                <a:spcPct val="100000"/>
              </a:lnSpc>
              <a:spcBef>
                <a:spcPts val="1600"/>
              </a:spcBef>
              <a:spcAft>
                <a:spcPts val="0"/>
              </a:spcAft>
              <a:buNone/>
            </a:pPr>
            <a:r>
              <a:rPr b="1" lang="en-US" sz="2800">
                <a:solidFill>
                  <a:srgbClr val="FFFFFF"/>
                </a:solidFill>
                <a:latin typeface="Handlee"/>
                <a:ea typeface="Handlee"/>
                <a:cs typeface="Handlee"/>
                <a:sym typeface="Handlee"/>
              </a:rPr>
              <a:t>  </a:t>
            </a:r>
            <a:r>
              <a:rPr b="1" lang="en-US" sz="2800">
                <a:solidFill>
                  <a:srgbClr val="FFFFFF"/>
                </a:solidFill>
                <a:latin typeface="Handlee"/>
                <a:ea typeface="Handlee"/>
                <a:cs typeface="Handlee"/>
                <a:sym typeface="Handlee"/>
              </a:rPr>
              <a:t>Amphibians are ectothermic, or cold-blooded. Their body temperature is the same as the temperature in their environment. </a:t>
            </a:r>
            <a:endParaRPr b="1" sz="2800">
              <a:solidFill>
                <a:srgbClr val="FFFFFF"/>
              </a:solidFill>
              <a:latin typeface="Handlee"/>
              <a:ea typeface="Handlee"/>
              <a:cs typeface="Handlee"/>
              <a:sym typeface="Handlee"/>
            </a:endParaRPr>
          </a:p>
          <a:p>
            <a:pPr indent="0" lvl="0" marL="0" marR="0" rtl="0" algn="l">
              <a:spcBef>
                <a:spcPts val="1600"/>
              </a:spcBef>
              <a:spcAft>
                <a:spcPts val="1600"/>
              </a:spcAft>
              <a:buNone/>
            </a:pPr>
            <a:r>
              <a:t/>
            </a:r>
            <a:endParaRPr>
              <a:solidFill>
                <a:srgbClr val="FFFFFF"/>
              </a:solidFill>
              <a:latin typeface="Handlee"/>
              <a:ea typeface="Handlee"/>
              <a:cs typeface="Handlee"/>
              <a:sym typeface="Handle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14"/>
                                        </p:tgtEl>
                                        <p:attrNameLst>
                                          <p:attrName>style.visibility</p:attrName>
                                        </p:attrNameLst>
                                      </p:cBhvr>
                                      <p:to>
                                        <p:strVal val="visible"/>
                                      </p:to>
                                    </p:set>
                                    <p:animEffect filter="fade" transition="in">
                                      <p:cBhvr>
                                        <p:cTn dur="1000"/>
                                        <p:tgtEl>
                                          <p:spTgt spid="114"/>
                                        </p:tgtEl>
                                      </p:cBhvr>
                                    </p:animEffect>
                                  </p:childTnLst>
                                </p:cTn>
                              </p:par>
                              <p:par>
                                <p:cTn fill="hold" nodeType="withEffect" presetClass="entr" presetID="10" presetSubtype="0">
                                  <p:stCondLst>
                                    <p:cond delay="0"/>
                                  </p:stCondLst>
                                  <p:childTnLst>
                                    <p:set>
                                      <p:cBhvr>
                                        <p:cTn dur="1" fill="hold">
                                          <p:stCondLst>
                                            <p:cond delay="0"/>
                                          </p:stCondLst>
                                        </p:cTn>
                                        <p:tgtEl>
                                          <p:spTgt spid="113"/>
                                        </p:tgtEl>
                                        <p:attrNameLst>
                                          <p:attrName>style.visibility</p:attrName>
                                        </p:attrNameLst>
                                      </p:cBhvr>
                                      <p:to>
                                        <p:strVal val="visible"/>
                                      </p:to>
                                    </p:set>
                                    <p:animEffect filter="fade" transition="in">
                                      <p:cBhvr>
                                        <p:cTn dur="1000"/>
                                        <p:tgtEl>
                                          <p:spTgt spid="1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18"/>
          <p:cNvPicPr preferRelativeResize="0"/>
          <p:nvPr/>
        </p:nvPicPr>
        <p:blipFill rotWithShape="1">
          <a:blip r:embed="rId3">
            <a:alphaModFix/>
          </a:blip>
          <a:srcRect b="576" l="0" r="24150" t="0"/>
          <a:stretch/>
        </p:blipFill>
        <p:spPr>
          <a:xfrm>
            <a:off x="-149100" y="1"/>
            <a:ext cx="9293098" cy="6858003"/>
          </a:xfrm>
          <a:prstGeom prst="rect">
            <a:avLst/>
          </a:prstGeom>
          <a:noFill/>
          <a:ln>
            <a:noFill/>
          </a:ln>
        </p:spPr>
      </p:pic>
      <p:sp>
        <p:nvSpPr>
          <p:cNvPr id="121" name="Google Shape;121;p18"/>
          <p:cNvSpPr txBox="1"/>
          <p:nvPr>
            <p:ph type="title"/>
          </p:nvPr>
        </p:nvSpPr>
        <p:spPr>
          <a:xfrm>
            <a:off x="438463" y="266425"/>
            <a:ext cx="8229600" cy="1219200"/>
          </a:xfrm>
          <a:prstGeom prst="rect">
            <a:avLst/>
          </a:prstGeom>
          <a:noFill/>
          <a:ln>
            <a:noFill/>
          </a:ln>
          <a:effectLst>
            <a:outerShdw blurRad="57150" rotWithShape="0" algn="bl" dir="5400000" dist="19050">
              <a:srgbClr val="000000">
                <a:alpha val="50000"/>
              </a:srgbClr>
            </a:outerShdw>
          </a:effectLst>
        </p:spPr>
        <p:txBody>
          <a:bodyPr anchorCtr="0" anchor="b" bIns="45700" lIns="91425" spcFirstLastPara="1" rIns="91425" wrap="square" tIns="45700">
            <a:noAutofit/>
          </a:bodyPr>
          <a:lstStyle/>
          <a:p>
            <a:pPr indent="0" lvl="0" marL="0" marR="0" rtl="0" algn="ctr">
              <a:spcBef>
                <a:spcPts val="0"/>
              </a:spcBef>
              <a:spcAft>
                <a:spcPts val="0"/>
              </a:spcAft>
              <a:buClr>
                <a:srgbClr val="F9F9F9"/>
              </a:buClr>
              <a:buSzPts val="4200"/>
              <a:buFont typeface="Constantia"/>
              <a:buNone/>
            </a:pPr>
            <a:r>
              <a:rPr lang="en-US">
                <a:latin typeface="Handlee"/>
                <a:ea typeface="Handlee"/>
                <a:cs typeface="Handlee"/>
                <a:sym typeface="Handlee"/>
              </a:rPr>
              <a:t>What have you heard about CLIMATE CHANGE?</a:t>
            </a:r>
            <a:endParaRPr>
              <a:latin typeface="Handlee"/>
              <a:ea typeface="Handlee"/>
              <a:cs typeface="Handlee"/>
              <a:sym typeface="Handlee"/>
            </a:endParaRPr>
          </a:p>
        </p:txBody>
      </p:sp>
      <p:sp>
        <p:nvSpPr>
          <p:cNvPr id="122" name="Google Shape;122;p18"/>
          <p:cNvSpPr txBox="1"/>
          <p:nvPr>
            <p:ph idx="1" type="body"/>
          </p:nvPr>
        </p:nvSpPr>
        <p:spPr>
          <a:xfrm>
            <a:off x="178050" y="4603000"/>
            <a:ext cx="8266200" cy="2025000"/>
          </a:xfrm>
          <a:prstGeom prst="rect">
            <a:avLst/>
          </a:prstGeom>
          <a:noFill/>
          <a:ln>
            <a:noFill/>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457200" lvl="0" marL="457200" marR="0" rtl="0" algn="ctr">
              <a:lnSpc>
                <a:spcPct val="100000"/>
              </a:lnSpc>
              <a:spcBef>
                <a:spcPts val="0"/>
              </a:spcBef>
              <a:spcAft>
                <a:spcPts val="0"/>
              </a:spcAft>
              <a:buNone/>
            </a:pPr>
            <a:r>
              <a:rPr lang="en-US" sz="2800" u="sng">
                <a:solidFill>
                  <a:srgbClr val="FFFFFF"/>
                </a:solidFill>
                <a:latin typeface="Handlee"/>
                <a:ea typeface="Handlee"/>
                <a:cs typeface="Handlee"/>
                <a:sym typeface="Handlee"/>
              </a:rPr>
              <a:t>Weather vs. Climate</a:t>
            </a:r>
            <a:endParaRPr sz="2800" u="sng">
              <a:solidFill>
                <a:srgbClr val="FFFFFF"/>
              </a:solidFill>
              <a:latin typeface="Handlee"/>
              <a:ea typeface="Handlee"/>
              <a:cs typeface="Handlee"/>
              <a:sym typeface="Handlee"/>
            </a:endParaRPr>
          </a:p>
          <a:p>
            <a:pPr indent="457200" lvl="0" marL="457200" marR="0" rtl="0" algn="ctr">
              <a:lnSpc>
                <a:spcPct val="100000"/>
              </a:lnSpc>
              <a:spcBef>
                <a:spcPts val="1600"/>
              </a:spcBef>
              <a:spcAft>
                <a:spcPts val="0"/>
              </a:spcAft>
              <a:buNone/>
            </a:pPr>
            <a:r>
              <a:rPr lang="en-US" sz="2800">
                <a:solidFill>
                  <a:srgbClr val="FFFFFF"/>
                </a:solidFill>
                <a:latin typeface="Handlee"/>
                <a:ea typeface="Handlee"/>
                <a:cs typeface="Handlee"/>
                <a:sym typeface="Handlee"/>
              </a:rPr>
              <a:t>Weather changes from day to day</a:t>
            </a:r>
            <a:endParaRPr sz="2800">
              <a:solidFill>
                <a:srgbClr val="FFFFFF"/>
              </a:solidFill>
              <a:latin typeface="Handlee"/>
              <a:ea typeface="Handlee"/>
              <a:cs typeface="Handlee"/>
              <a:sym typeface="Handlee"/>
            </a:endParaRPr>
          </a:p>
          <a:p>
            <a:pPr indent="457200" lvl="0" marL="457200" marR="0" rtl="0" algn="ctr">
              <a:lnSpc>
                <a:spcPct val="100000"/>
              </a:lnSpc>
              <a:spcBef>
                <a:spcPts val="1600"/>
              </a:spcBef>
              <a:spcAft>
                <a:spcPts val="0"/>
              </a:spcAft>
              <a:buNone/>
            </a:pPr>
            <a:r>
              <a:rPr lang="en-US" sz="2800">
                <a:solidFill>
                  <a:srgbClr val="FFFFFF"/>
                </a:solidFill>
                <a:latin typeface="Handlee"/>
                <a:ea typeface="Handlee"/>
                <a:cs typeface="Handlee"/>
                <a:sym typeface="Handlee"/>
              </a:rPr>
              <a:t>Climate is the long term pattern over 30+ years</a:t>
            </a:r>
            <a:endParaRPr sz="2800">
              <a:solidFill>
                <a:srgbClr val="FFFFFF"/>
              </a:solidFill>
              <a:latin typeface="Handlee"/>
              <a:ea typeface="Handlee"/>
              <a:cs typeface="Handlee"/>
              <a:sym typeface="Handlee"/>
            </a:endParaRPr>
          </a:p>
          <a:p>
            <a:pPr indent="0" lvl="0" marL="0" marR="0" rtl="0" algn="l">
              <a:spcBef>
                <a:spcPts val="1600"/>
              </a:spcBef>
              <a:spcAft>
                <a:spcPts val="1600"/>
              </a:spcAft>
              <a:buNone/>
            </a:pPr>
            <a:r>
              <a:t/>
            </a:r>
            <a:endParaRPr>
              <a:solidFill>
                <a:srgbClr val="FFFFFF"/>
              </a:solidFill>
              <a:latin typeface="Handlee"/>
              <a:ea typeface="Handlee"/>
              <a:cs typeface="Handlee"/>
              <a:sym typeface="Handlee"/>
            </a:endParaRPr>
          </a:p>
        </p:txBody>
      </p:sp>
      <p:pic>
        <p:nvPicPr>
          <p:cNvPr id="123" name="Google Shape;123;p18"/>
          <p:cNvPicPr preferRelativeResize="0"/>
          <p:nvPr/>
        </p:nvPicPr>
        <p:blipFill rotWithShape="1">
          <a:blip r:embed="rId4">
            <a:alphaModFix/>
          </a:blip>
          <a:srcRect b="0" l="2441" r="6100" t="0"/>
          <a:stretch/>
        </p:blipFill>
        <p:spPr>
          <a:xfrm>
            <a:off x="178050" y="2010950"/>
            <a:ext cx="3863100" cy="2375825"/>
          </a:xfrm>
          <a:prstGeom prst="rect">
            <a:avLst/>
          </a:prstGeom>
          <a:noFill/>
          <a:ln>
            <a:noFill/>
          </a:ln>
        </p:spPr>
      </p:pic>
      <p:pic>
        <p:nvPicPr>
          <p:cNvPr id="124" name="Google Shape;124;p18"/>
          <p:cNvPicPr preferRelativeResize="0"/>
          <p:nvPr/>
        </p:nvPicPr>
        <p:blipFill>
          <a:blip r:embed="rId5">
            <a:alphaModFix/>
          </a:blip>
          <a:stretch>
            <a:fillRect/>
          </a:stretch>
        </p:blipFill>
        <p:spPr>
          <a:xfrm>
            <a:off x="5219425" y="2029775"/>
            <a:ext cx="3411125" cy="233817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19"/>
          <p:cNvPicPr preferRelativeResize="0"/>
          <p:nvPr/>
        </p:nvPicPr>
        <p:blipFill>
          <a:blip r:embed="rId3">
            <a:alphaModFix/>
          </a:blip>
          <a:stretch>
            <a:fillRect/>
          </a:stretch>
        </p:blipFill>
        <p:spPr>
          <a:xfrm>
            <a:off x="2" y="-1"/>
            <a:ext cx="9143977" cy="6858000"/>
          </a:xfrm>
          <a:prstGeom prst="rect">
            <a:avLst/>
          </a:prstGeom>
          <a:noFill/>
          <a:ln>
            <a:noFill/>
          </a:ln>
          <a:effectLst>
            <a:outerShdw blurRad="57150" rotWithShape="0" algn="bl" dir="5400000" dist="19050">
              <a:srgbClr val="000000">
                <a:alpha val="50000"/>
              </a:srgbClr>
            </a:outerShdw>
          </a:effectLst>
        </p:spPr>
      </p:pic>
      <p:sp>
        <p:nvSpPr>
          <p:cNvPr id="131" name="Google Shape;131;p19"/>
          <p:cNvSpPr txBox="1"/>
          <p:nvPr>
            <p:ph type="title"/>
          </p:nvPr>
        </p:nvSpPr>
        <p:spPr>
          <a:xfrm>
            <a:off x="438463" y="266425"/>
            <a:ext cx="8229600" cy="1219200"/>
          </a:xfrm>
          <a:prstGeom prst="rect">
            <a:avLst/>
          </a:prstGeom>
          <a:noFill/>
          <a:ln>
            <a:noFill/>
          </a:ln>
          <a:effectLst>
            <a:outerShdw blurRad="57150" rotWithShape="0" algn="bl" dir="5400000" dist="19050">
              <a:srgbClr val="000000">
                <a:alpha val="50000"/>
              </a:srgbClr>
            </a:outerShdw>
          </a:effectLst>
        </p:spPr>
        <p:txBody>
          <a:bodyPr anchorCtr="0" anchor="b" bIns="45700" lIns="91425" spcFirstLastPara="1" rIns="91425" wrap="square" tIns="45700">
            <a:noAutofit/>
          </a:bodyPr>
          <a:lstStyle/>
          <a:p>
            <a:pPr indent="0" lvl="0" marL="0" marR="0" rtl="0" algn="ctr">
              <a:spcBef>
                <a:spcPts val="0"/>
              </a:spcBef>
              <a:spcAft>
                <a:spcPts val="0"/>
              </a:spcAft>
              <a:buClr>
                <a:srgbClr val="F9F9F9"/>
              </a:buClr>
              <a:buSzPts val="4200"/>
              <a:buFont typeface="Constantia"/>
              <a:buNone/>
            </a:pPr>
            <a:r>
              <a:rPr lang="en-US">
                <a:latin typeface="Handlee"/>
                <a:ea typeface="Handlee"/>
                <a:cs typeface="Handlee"/>
                <a:sym typeface="Handlee"/>
              </a:rPr>
              <a:t>How does climate change impact amphibians?</a:t>
            </a:r>
            <a:endParaRPr>
              <a:latin typeface="Handlee"/>
              <a:ea typeface="Handlee"/>
              <a:cs typeface="Handlee"/>
              <a:sym typeface="Handlee"/>
            </a:endParaRPr>
          </a:p>
        </p:txBody>
      </p:sp>
      <p:sp>
        <p:nvSpPr>
          <p:cNvPr id="132" name="Google Shape;132;p19"/>
          <p:cNvSpPr txBox="1"/>
          <p:nvPr>
            <p:ph idx="1" type="body"/>
          </p:nvPr>
        </p:nvSpPr>
        <p:spPr>
          <a:xfrm>
            <a:off x="299800" y="5114325"/>
            <a:ext cx="8266200" cy="2025000"/>
          </a:xfrm>
          <a:prstGeom prst="rect">
            <a:avLst/>
          </a:prstGeom>
          <a:noFill/>
          <a:ln>
            <a:noFill/>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457200" lvl="0" marL="457200" marR="0" rtl="0" algn="ctr">
              <a:lnSpc>
                <a:spcPct val="100000"/>
              </a:lnSpc>
              <a:spcBef>
                <a:spcPts val="0"/>
              </a:spcBef>
              <a:spcAft>
                <a:spcPts val="0"/>
              </a:spcAft>
              <a:buNone/>
            </a:pPr>
            <a:r>
              <a:rPr lang="en-US" sz="2800">
                <a:solidFill>
                  <a:srgbClr val="FFFFFF"/>
                </a:solidFill>
                <a:latin typeface="Handlee"/>
                <a:ea typeface="Handlee"/>
                <a:cs typeface="Handlee"/>
                <a:sym typeface="Handlee"/>
              </a:rPr>
              <a:t>Amphibians are INDICATOR SPECIES</a:t>
            </a:r>
            <a:endParaRPr sz="2800">
              <a:solidFill>
                <a:srgbClr val="FFFFFF"/>
              </a:solidFill>
              <a:latin typeface="Handlee"/>
              <a:ea typeface="Handlee"/>
              <a:cs typeface="Handlee"/>
              <a:sym typeface="Handlee"/>
            </a:endParaRPr>
          </a:p>
          <a:p>
            <a:pPr indent="457200" lvl="0" marL="457200" marR="0" rtl="0" algn="ctr">
              <a:lnSpc>
                <a:spcPct val="100000"/>
              </a:lnSpc>
              <a:spcBef>
                <a:spcPts val="1600"/>
              </a:spcBef>
              <a:spcAft>
                <a:spcPts val="0"/>
              </a:spcAft>
              <a:buNone/>
            </a:pPr>
            <a:r>
              <a:rPr lang="en-US" sz="2800">
                <a:solidFill>
                  <a:srgbClr val="FFFFFF"/>
                </a:solidFill>
                <a:latin typeface="Handlee"/>
                <a:ea typeface="Handlee"/>
                <a:cs typeface="Handlee"/>
                <a:sym typeface="Handlee"/>
              </a:rPr>
              <a:t>They can tell us about the health of the environment</a:t>
            </a:r>
            <a:endParaRPr sz="2800">
              <a:solidFill>
                <a:srgbClr val="FFFFFF"/>
              </a:solidFill>
              <a:latin typeface="Handlee"/>
              <a:ea typeface="Handlee"/>
              <a:cs typeface="Handlee"/>
              <a:sym typeface="Handlee"/>
            </a:endParaRPr>
          </a:p>
          <a:p>
            <a:pPr indent="0" lvl="0" marL="0" marR="0" rtl="0" algn="l">
              <a:spcBef>
                <a:spcPts val="1600"/>
              </a:spcBef>
              <a:spcAft>
                <a:spcPts val="1600"/>
              </a:spcAft>
              <a:buNone/>
            </a:pPr>
            <a:r>
              <a:t/>
            </a:r>
            <a:endParaRPr>
              <a:solidFill>
                <a:srgbClr val="FFFFFF"/>
              </a:solidFill>
              <a:latin typeface="Handlee"/>
              <a:ea typeface="Handlee"/>
              <a:cs typeface="Handlee"/>
              <a:sym typeface="Handlee"/>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20"/>
          <p:cNvPicPr preferRelativeResize="0"/>
          <p:nvPr/>
        </p:nvPicPr>
        <p:blipFill rotWithShape="1">
          <a:blip r:embed="rId3">
            <a:alphaModFix/>
          </a:blip>
          <a:srcRect b="0" l="2238" r="16082" t="0"/>
          <a:stretch/>
        </p:blipFill>
        <p:spPr>
          <a:xfrm>
            <a:off x="0" y="-33925"/>
            <a:ext cx="9143999" cy="6891927"/>
          </a:xfrm>
          <a:prstGeom prst="rect">
            <a:avLst/>
          </a:prstGeom>
          <a:noFill/>
          <a:ln>
            <a:noFill/>
          </a:ln>
        </p:spPr>
      </p:pic>
      <p:sp>
        <p:nvSpPr>
          <p:cNvPr id="139" name="Google Shape;139;p20"/>
          <p:cNvSpPr txBox="1"/>
          <p:nvPr>
            <p:ph type="title"/>
          </p:nvPr>
        </p:nvSpPr>
        <p:spPr>
          <a:xfrm>
            <a:off x="0" y="-338550"/>
            <a:ext cx="9144000" cy="1825200"/>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Clr>
                <a:srgbClr val="F9F9F9"/>
              </a:buClr>
              <a:buSzPts val="4200"/>
              <a:buFont typeface="Constantia"/>
              <a:buNone/>
            </a:pPr>
            <a:r>
              <a:rPr lang="en-US" sz="4600">
                <a:latin typeface="Handlee"/>
                <a:ea typeface="Handlee"/>
                <a:cs typeface="Handlee"/>
                <a:sym typeface="Handlee"/>
              </a:rPr>
              <a:t>How can the Division of Fish &amp; Wildlife help amphibians? </a:t>
            </a:r>
            <a:endParaRPr sz="3400">
              <a:latin typeface="Handlee"/>
              <a:ea typeface="Handlee"/>
              <a:cs typeface="Handlee"/>
              <a:sym typeface="Handlee"/>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1"/>
          <p:cNvSpPr txBox="1"/>
          <p:nvPr>
            <p:ph type="title"/>
          </p:nvPr>
        </p:nvSpPr>
        <p:spPr>
          <a:xfrm>
            <a:off x="457200" y="397700"/>
            <a:ext cx="8229600" cy="6339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Clr>
                <a:srgbClr val="F9F9F9"/>
              </a:buClr>
              <a:buSzPts val="4200"/>
              <a:buFont typeface="Constantia"/>
              <a:buNone/>
            </a:pPr>
            <a:r>
              <a:rPr lang="en-US" sz="3600">
                <a:latin typeface="Handlee"/>
                <a:ea typeface="Handlee"/>
                <a:cs typeface="Handlee"/>
                <a:sym typeface="Handlee"/>
              </a:rPr>
              <a:t>Species Highlight: Eastern Spadefoot Toad</a:t>
            </a:r>
            <a:endParaRPr sz="2400">
              <a:latin typeface="Handlee"/>
              <a:ea typeface="Handlee"/>
              <a:cs typeface="Handlee"/>
              <a:sym typeface="Handlee"/>
            </a:endParaRPr>
          </a:p>
        </p:txBody>
      </p:sp>
      <p:sp>
        <p:nvSpPr>
          <p:cNvPr id="146" name="Google Shape;146;p21"/>
          <p:cNvSpPr txBox="1"/>
          <p:nvPr>
            <p:ph idx="1" type="body"/>
          </p:nvPr>
        </p:nvSpPr>
        <p:spPr>
          <a:xfrm>
            <a:off x="457200" y="5544900"/>
            <a:ext cx="8229600" cy="978300"/>
          </a:xfrm>
          <a:prstGeom prst="rect">
            <a:avLst/>
          </a:prstGeom>
          <a:noFill/>
          <a:ln>
            <a:noFill/>
          </a:ln>
        </p:spPr>
        <p:txBody>
          <a:bodyPr anchorCtr="0" anchor="t" bIns="45700" lIns="91425" spcFirstLastPara="1" rIns="91425" wrap="square" tIns="45700">
            <a:noAutofit/>
          </a:bodyPr>
          <a:lstStyle/>
          <a:p>
            <a:pPr indent="0" lvl="0" marL="274320" marR="0" rtl="0" algn="ctr">
              <a:lnSpc>
                <a:spcPct val="150000"/>
              </a:lnSpc>
              <a:spcBef>
                <a:spcPts val="0"/>
              </a:spcBef>
              <a:spcAft>
                <a:spcPts val="0"/>
              </a:spcAft>
              <a:buNone/>
            </a:pPr>
            <a:r>
              <a:rPr lang="en-US">
                <a:solidFill>
                  <a:srgbClr val="FFFFFF"/>
                </a:solidFill>
                <a:latin typeface="Handlee"/>
                <a:ea typeface="Handlee"/>
                <a:cs typeface="Handlee"/>
                <a:sym typeface="Handlee"/>
              </a:rPr>
              <a:t>I bury myself in sandy soils for months or years at a time!</a:t>
            </a:r>
            <a:endParaRPr>
              <a:solidFill>
                <a:srgbClr val="FFFFFF"/>
              </a:solidFill>
              <a:latin typeface="Handlee"/>
              <a:ea typeface="Handlee"/>
              <a:cs typeface="Handlee"/>
              <a:sym typeface="Handlee"/>
            </a:endParaRPr>
          </a:p>
          <a:p>
            <a:pPr indent="0" lvl="0" marL="274320" marR="0" rtl="0" algn="ctr">
              <a:lnSpc>
                <a:spcPct val="150000"/>
              </a:lnSpc>
              <a:spcBef>
                <a:spcPts val="0"/>
              </a:spcBef>
              <a:spcAft>
                <a:spcPts val="0"/>
              </a:spcAft>
              <a:buNone/>
            </a:pPr>
            <a:r>
              <a:rPr lang="en-US">
                <a:solidFill>
                  <a:srgbClr val="FFFFFF"/>
                </a:solidFill>
                <a:latin typeface="Handlee"/>
                <a:ea typeface="Handlee"/>
                <a:cs typeface="Handlee"/>
                <a:sym typeface="Handlee"/>
              </a:rPr>
              <a:t>I come out after storms with heavy rain.</a:t>
            </a:r>
            <a:endParaRPr>
              <a:solidFill>
                <a:srgbClr val="FFFFFF"/>
              </a:solidFill>
              <a:latin typeface="Handlee"/>
              <a:ea typeface="Handlee"/>
              <a:cs typeface="Handlee"/>
              <a:sym typeface="Handlee"/>
            </a:endParaRPr>
          </a:p>
        </p:txBody>
      </p:sp>
      <p:pic>
        <p:nvPicPr>
          <p:cNvPr id="147" name="Google Shape;147;p21"/>
          <p:cNvPicPr preferRelativeResize="0"/>
          <p:nvPr/>
        </p:nvPicPr>
        <p:blipFill>
          <a:blip r:embed="rId3">
            <a:alphaModFix/>
          </a:blip>
          <a:stretch>
            <a:fillRect/>
          </a:stretch>
        </p:blipFill>
        <p:spPr>
          <a:xfrm>
            <a:off x="1334450" y="1228200"/>
            <a:ext cx="6373800" cy="4249200"/>
          </a:xfrm>
          <a:prstGeom prst="diamond">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22"/>
          <p:cNvSpPr txBox="1"/>
          <p:nvPr>
            <p:ph type="title"/>
          </p:nvPr>
        </p:nvSpPr>
        <p:spPr>
          <a:xfrm>
            <a:off x="457200" y="152400"/>
            <a:ext cx="8229600" cy="12192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US"/>
              <a:t>Operation: Spadefoot</a:t>
            </a:r>
            <a:endParaRPr/>
          </a:p>
        </p:txBody>
      </p:sp>
      <p:pic>
        <p:nvPicPr>
          <p:cNvPr id="154" name="Google Shape;154;p22"/>
          <p:cNvPicPr preferRelativeResize="0"/>
          <p:nvPr/>
        </p:nvPicPr>
        <p:blipFill>
          <a:blip r:embed="rId3">
            <a:alphaModFix/>
          </a:blip>
          <a:stretch>
            <a:fillRect/>
          </a:stretch>
        </p:blipFill>
        <p:spPr>
          <a:xfrm>
            <a:off x="121200" y="2050913"/>
            <a:ext cx="4752051" cy="2756181"/>
          </a:xfrm>
          <a:prstGeom prst="rect">
            <a:avLst/>
          </a:prstGeom>
          <a:noFill/>
          <a:ln>
            <a:noFill/>
          </a:ln>
        </p:spPr>
      </p:pic>
      <p:pic>
        <p:nvPicPr>
          <p:cNvPr id="155" name="Google Shape;155;p22"/>
          <p:cNvPicPr preferRelativeResize="0"/>
          <p:nvPr/>
        </p:nvPicPr>
        <p:blipFill rotWithShape="1">
          <a:blip r:embed="rId4">
            <a:alphaModFix/>
          </a:blip>
          <a:srcRect b="14275" l="0" r="0" t="8390"/>
          <a:stretch/>
        </p:blipFill>
        <p:spPr>
          <a:xfrm>
            <a:off x="4321050" y="2050913"/>
            <a:ext cx="4752055" cy="2756172"/>
          </a:xfrm>
          <a:prstGeom prst="rect">
            <a:avLst/>
          </a:prstGeom>
          <a:noFill/>
          <a:ln>
            <a:noFill/>
          </a:ln>
        </p:spPr>
      </p:pic>
      <p:pic>
        <p:nvPicPr>
          <p:cNvPr id="156" name="Google Shape;156;p22"/>
          <p:cNvPicPr preferRelativeResize="0"/>
          <p:nvPr/>
        </p:nvPicPr>
        <p:blipFill>
          <a:blip r:embed="rId5">
            <a:alphaModFix/>
          </a:blip>
          <a:stretch>
            <a:fillRect/>
          </a:stretch>
        </p:blipFill>
        <p:spPr>
          <a:xfrm>
            <a:off x="6041075" y="499297"/>
            <a:ext cx="2769773" cy="2077330"/>
          </a:xfrm>
          <a:prstGeom prst="rect">
            <a:avLst/>
          </a:prstGeom>
          <a:noFill/>
          <a:ln>
            <a:noFill/>
          </a:ln>
        </p:spPr>
      </p:pic>
      <p:pic>
        <p:nvPicPr>
          <p:cNvPr id="157" name="Google Shape;157;p22"/>
          <p:cNvPicPr preferRelativeResize="0"/>
          <p:nvPr/>
        </p:nvPicPr>
        <p:blipFill>
          <a:blip r:embed="rId6">
            <a:alphaModFix/>
          </a:blip>
          <a:stretch>
            <a:fillRect/>
          </a:stretch>
        </p:blipFill>
        <p:spPr>
          <a:xfrm>
            <a:off x="1005850" y="4015550"/>
            <a:ext cx="3401900" cy="2842450"/>
          </a:xfrm>
          <a:prstGeom prst="rect">
            <a:avLst/>
          </a:prstGeom>
          <a:noFill/>
          <a:ln>
            <a:noFill/>
          </a:ln>
        </p:spPr>
      </p:pic>
      <p:pic>
        <p:nvPicPr>
          <p:cNvPr id="158" name="Google Shape;158;p22"/>
          <p:cNvPicPr preferRelativeResize="0"/>
          <p:nvPr/>
        </p:nvPicPr>
        <p:blipFill>
          <a:blip r:embed="rId7">
            <a:alphaModFix/>
          </a:blip>
          <a:stretch>
            <a:fillRect/>
          </a:stretch>
        </p:blipFill>
        <p:spPr>
          <a:xfrm>
            <a:off x="6722800" y="5605724"/>
            <a:ext cx="2226275" cy="1011275"/>
          </a:xfrm>
          <a:prstGeom prst="rect">
            <a:avLst/>
          </a:prstGeom>
          <a:noFill/>
          <a:ln>
            <a:noFill/>
          </a:ln>
        </p:spPr>
      </p:pic>
      <p:pic>
        <p:nvPicPr>
          <p:cNvPr id="159" name="Google Shape;159;p22"/>
          <p:cNvPicPr preferRelativeResize="0"/>
          <p:nvPr/>
        </p:nvPicPr>
        <p:blipFill>
          <a:blip r:embed="rId8">
            <a:alphaModFix/>
          </a:blip>
          <a:stretch>
            <a:fillRect/>
          </a:stretch>
        </p:blipFill>
        <p:spPr>
          <a:xfrm>
            <a:off x="6984213" y="5019138"/>
            <a:ext cx="1703428" cy="374513"/>
          </a:xfrm>
          <a:prstGeom prst="rect">
            <a:avLst/>
          </a:prstGeom>
          <a:noFill/>
          <a:ln>
            <a:noFill/>
          </a:ln>
        </p:spPr>
      </p:pic>
      <p:pic>
        <p:nvPicPr>
          <p:cNvPr id="160" name="Google Shape;160;p22"/>
          <p:cNvPicPr preferRelativeResize="0"/>
          <p:nvPr/>
        </p:nvPicPr>
        <p:blipFill>
          <a:blip r:embed="rId9">
            <a:alphaModFix/>
          </a:blip>
          <a:stretch>
            <a:fillRect/>
          </a:stretch>
        </p:blipFill>
        <p:spPr>
          <a:xfrm>
            <a:off x="5584122" y="5605725"/>
            <a:ext cx="1011275" cy="1011275"/>
          </a:xfrm>
          <a:prstGeom prst="rect">
            <a:avLst/>
          </a:prstGeom>
          <a:noFill/>
          <a:ln>
            <a:noFill/>
          </a:ln>
        </p:spPr>
      </p:pic>
      <p:pic>
        <p:nvPicPr>
          <p:cNvPr descr="Rhode Island logo.png" id="161" name="Google Shape;161;p22"/>
          <p:cNvPicPr preferRelativeResize="0"/>
          <p:nvPr/>
        </p:nvPicPr>
        <p:blipFill>
          <a:blip r:embed="rId10">
            <a:alphaModFix/>
          </a:blip>
          <a:stretch>
            <a:fillRect/>
          </a:stretch>
        </p:blipFill>
        <p:spPr>
          <a:xfrm>
            <a:off x="4573250" y="5529525"/>
            <a:ext cx="883473" cy="11300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Dark">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